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5" r:id="rId4"/>
  </p:sldMasterIdLst>
  <p:notesMasterIdLst>
    <p:notesMasterId r:id="rId35"/>
  </p:notesMasterIdLst>
  <p:handoutMasterIdLst>
    <p:handoutMasterId r:id="rId36"/>
  </p:handoutMasterIdLst>
  <p:sldIdLst>
    <p:sldId id="656" r:id="rId5"/>
    <p:sldId id="718" r:id="rId6"/>
    <p:sldId id="701" r:id="rId7"/>
    <p:sldId id="668" r:id="rId8"/>
    <p:sldId id="704" r:id="rId9"/>
    <p:sldId id="717" r:id="rId10"/>
    <p:sldId id="720" r:id="rId11"/>
    <p:sldId id="721" r:id="rId12"/>
    <p:sldId id="706" r:id="rId13"/>
    <p:sldId id="709" r:id="rId14"/>
    <p:sldId id="663" r:id="rId15"/>
    <p:sldId id="710" r:id="rId16"/>
    <p:sldId id="711" r:id="rId17"/>
    <p:sldId id="676" r:id="rId18"/>
    <p:sldId id="677" r:id="rId19"/>
    <p:sldId id="680" r:id="rId20"/>
    <p:sldId id="712" r:id="rId21"/>
    <p:sldId id="713" r:id="rId22"/>
    <p:sldId id="682" r:id="rId23"/>
    <p:sldId id="714" r:id="rId24"/>
    <p:sldId id="684" r:id="rId25"/>
    <p:sldId id="686" r:id="rId26"/>
    <p:sldId id="687" r:id="rId27"/>
    <p:sldId id="715" r:id="rId28"/>
    <p:sldId id="690" r:id="rId29"/>
    <p:sldId id="695" r:id="rId30"/>
    <p:sldId id="691" r:id="rId31"/>
    <p:sldId id="692" r:id="rId32"/>
    <p:sldId id="694" r:id="rId33"/>
    <p:sldId id="696" r:id="rId34"/>
  </p:sldIdLst>
  <p:sldSz cx="1219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1pPr>
    <a:lvl2pPr marL="4570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2pPr>
    <a:lvl3pPr marL="9140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3pPr>
    <a:lvl4pPr marL="13710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4pPr>
    <a:lvl5pPr marL="18281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5pPr>
    <a:lvl6pPr marL="2285156" algn="l" defTabSz="914064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6pPr>
    <a:lvl7pPr marL="2742188" algn="l" defTabSz="914064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7pPr>
    <a:lvl8pPr marL="3199221" algn="l" defTabSz="914064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8pPr>
    <a:lvl9pPr marL="3656251" algn="l" defTabSz="914064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2F0D9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8" autoAdjust="0"/>
    <p:restoredTop sz="80939" autoAdjust="0"/>
  </p:normalViewPr>
  <p:slideViewPr>
    <p:cSldViewPr>
      <p:cViewPr varScale="1">
        <p:scale>
          <a:sx n="51" d="100"/>
          <a:sy n="51" d="100"/>
        </p:scale>
        <p:origin x="1240" y="24"/>
      </p:cViewPr>
      <p:guideLst>
        <p:guide orient="horz" pos="216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E7C628B1-23FA-4092-836F-FAD53B373330}" type="datetimeFigureOut">
              <a:rPr lang="en-US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38B876FA-0939-4373-B2EB-CA87C0CF23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9933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3C5A3B27-3ACD-4C88-99CC-DF8657151C34}" type="datetimeFigureOut">
              <a:rPr lang="en-US"/>
              <a:pPr>
                <a:defRPr/>
              </a:pPr>
              <a:t>3/2/2024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752E7136-596E-4CD2-9976-419FCC8D6B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17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9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56" algn="l" defTabSz="9140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88" algn="l" defTabSz="9140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21" algn="l" defTabSz="9140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51" algn="l" defTabSz="9140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phaFold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borisburkov.net/2021-12-25-1/" TargetMode="External"/><Relationship Id="rId4" Type="http://schemas.openxmlformats.org/officeDocument/2006/relationships/hyperlink" Target="https://www.cell.com/molecular-cell/pdf/S1097-2765%2823%2901081-X.pdf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orisburkov.net/2021-12-25-1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2E7136-596E-4CD2-9976-419FCC8D6B3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62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row order follows the operator order in the static structure of </a:t>
            </a:r>
            <a:r>
              <a:rPr lang="en-US" dirty="0" err="1"/>
              <a:t>DyNN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2E7136-596E-4CD2-9976-419FCC8D6B3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02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output of pilot model uses a format based on execution blocks. The output will represent how operations in each execution block will be executed, and we use idiom-based representation for each execution block. We don’t predict for individual operators, because that makes the prediction model too large.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2E7136-596E-4CD2-9976-419FCC8D6B3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72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output of pilot model uses a format based on execution blocks. The output will represent how operations in each execution block will be executed, and we use idiom-based representation for each execution block. We don’t predict for individual operators, because that makes the prediction model too large.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2E7136-596E-4CD2-9976-419FCC8D6B3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57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output of pilot model uses a format based on execution blocks. The output will represent how operations in each execution block will be executed, and we use idiom-based representation for each execution block. We don’t predict for individual operators, because that makes the prediction model too large.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2E7136-596E-4CD2-9976-419FCC8D6B3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44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To make the comparison fair, we set the same maximum-runtime-overhead (200%) for UVM.</a:t>
            </a:r>
          </a:p>
          <a:p>
            <a:endParaRPr lang="en-US" b="0" i="0" u="none" strike="noStrike" dirty="0">
              <a:effectLst/>
              <a:latin typeface="Arial" panose="020B0604020202020204" pitchFamily="34" charset="0"/>
            </a:endParaRPr>
          </a:p>
          <a:p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Training a very deep model with DTR suffers from system crashes because of DTR’s internal mechanism to track tensor lifetime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2E7136-596E-4CD2-9976-419FCC8D6B3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10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Compared with static NN, </a:t>
            </a:r>
            <a:r>
              <a:rPr lang="en-US" dirty="0" err="1"/>
              <a:t>DyNN</a:t>
            </a:r>
            <a:r>
              <a:rPr lang="en-US" dirty="0"/>
              <a:t> reduces training cost yet improve model prediction </a:t>
            </a:r>
            <a:r>
              <a:rPr lang="en-US" dirty="0" err="1"/>
              <a:t>perfor</a:t>
            </a:r>
            <a:r>
              <a:rPr lang="en-US" dirty="0"/>
              <a:t> </a:t>
            </a:r>
            <a:r>
              <a:rPr lang="en-US" dirty="0" err="1"/>
              <a:t>mance</a:t>
            </a:r>
            <a:r>
              <a:rPr lang="en-US" dirty="0"/>
              <a:t>. </a:t>
            </a:r>
            <a:r>
              <a:rPr lang="en-US" dirty="0" err="1"/>
              <a:t>DyNNs</a:t>
            </a:r>
            <a:r>
              <a:rPr lang="en-US" dirty="0"/>
              <a:t> have shown high computational efficiency, strong representation capabilities and high adaptiveness in achieving desired tradeoffs between accuracy and efficiency on the fly.</a:t>
            </a:r>
            <a:endParaRPr lang="en-US" b="0" i="0" dirty="0">
              <a:effectLst/>
              <a:latin typeface="-apple-system"/>
              <a:hlinkClick r:id="rId3"/>
            </a:endParaRPr>
          </a:p>
          <a:p>
            <a:endParaRPr lang="en-US" b="0" i="0" dirty="0">
              <a:effectLst/>
              <a:latin typeface="-apple-system"/>
              <a:hlinkClick r:id="rId3"/>
            </a:endParaRPr>
          </a:p>
          <a:p>
            <a:r>
              <a:rPr lang="en-US" b="0" i="0" dirty="0">
                <a:effectLst/>
                <a:latin typeface="-apple-system"/>
                <a:hlinkClick r:id="rId3"/>
              </a:rPr>
              <a:t>AlphaFold takes protein sequences as input and produces highly accurate 3D structures as output, </a:t>
            </a:r>
            <a:endParaRPr lang="en-US" b="0" i="0" dirty="0">
              <a:effectLst/>
              <a:latin typeface="-apple-system"/>
            </a:endParaRPr>
          </a:p>
          <a:p>
            <a:endParaRPr lang="en-US" b="0" i="0" dirty="0">
              <a:solidFill>
                <a:srgbClr val="111111"/>
              </a:solidFill>
              <a:effectLst/>
              <a:latin typeface="-apple-system"/>
            </a:endParaRPr>
          </a:p>
          <a:p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In AlphaFold, the prediction of protein structures is not a one-step </a:t>
            </a:r>
            <a:r>
              <a:rPr lang="en-US" dirty="0"/>
              <a:t>process. Instead, it involves multiple iterations where the model refines its predictions based on the information it has gathered so far.</a:t>
            </a:r>
            <a:r>
              <a:rPr lang="en-US" u="none" dirty="0"/>
              <a:t> </a:t>
            </a:r>
          </a:p>
          <a:p>
            <a:endParaRPr lang="en-US" u="none" dirty="0">
              <a:hlinkClick r:id="rId4"/>
            </a:endParaRPr>
          </a:p>
          <a:p>
            <a:r>
              <a:rPr lang="en-US" u="none" dirty="0">
                <a:hlinkClick r:id="rId4"/>
              </a:rPr>
              <a:t>This iterative process allows AlphaFold to capture the dynamic nature of proteins</a:t>
            </a:r>
            <a:endParaRPr lang="en-US" u="none" dirty="0">
              <a:hlinkClick r:id="rId5"/>
            </a:endParaRPr>
          </a:p>
          <a:p>
            <a:endParaRPr lang="en-US" dirty="0">
              <a:hlinkClick r:id="rId5"/>
            </a:endParaRPr>
          </a:p>
          <a:p>
            <a:r>
              <a:rPr lang="en-US" b="0" i="0" dirty="0">
                <a:effectLst/>
                <a:latin typeface="-apple-system"/>
                <a:hlinkClick r:id="rId3"/>
              </a:rPr>
              <a:t>AlphaFold takes protein sequences as input and produces highly accurate 3D structures as output, bridging the gap between sequence information and spatial arrangement in proteins</a:t>
            </a:r>
            <a:r>
              <a:rPr lang="en-US" b="0" i="0" baseline="30000" dirty="0">
                <a:effectLst/>
                <a:latin typeface="-apple-system"/>
                <a:hlinkClick r:id="rId3"/>
              </a:rPr>
              <a:t>1</a:t>
            </a:r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.</a:t>
            </a:r>
            <a:endParaRPr lang="en-US" dirty="0">
              <a:hlinkClick r:id="rId5"/>
            </a:endParaRPr>
          </a:p>
          <a:p>
            <a:endParaRPr lang="en-US" dirty="0">
              <a:hlinkClick r:id="rId5"/>
            </a:endParaRPr>
          </a:p>
          <a:p>
            <a:r>
              <a:rPr lang="en-US" dirty="0">
                <a:hlinkClick r:id="rId5"/>
              </a:rPr>
              <a:t>How does DeepMind AlphaFold2 work? | Personal blog of Boris </a:t>
            </a:r>
            <a:r>
              <a:rPr lang="en-US" dirty="0" err="1">
                <a:hlinkClick r:id="rId5"/>
              </a:rPr>
              <a:t>Burkov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2E7136-596E-4CD2-9976-419FCC8D6B3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79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How does DeepMind AlphaFold2 work? | Personal blog of Boris </a:t>
            </a:r>
            <a:r>
              <a:rPr lang="en-US" dirty="0" err="1">
                <a:hlinkClick r:id="rId3"/>
              </a:rPr>
              <a:t>Burkov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2E7136-596E-4CD2-9976-419FCC8D6B3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88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address this problem, we have two observations. </a:t>
            </a:r>
          </a:p>
          <a:p>
            <a:endParaRPr lang="en-US" dirty="0"/>
          </a:p>
          <a:p>
            <a:r>
              <a:rPr lang="en-US" dirty="0"/>
              <a:t>For example, linear computation is commonly followed by nonlinear computation (e.g., </a:t>
            </a:r>
            <a:r>
              <a:rPr lang="en-US" dirty="0" err="1"/>
              <a:t>ReLU</a:t>
            </a:r>
            <a:r>
              <a:rPr lang="en-US" dirty="0"/>
              <a:t> activation function).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2E7136-596E-4CD2-9976-419FCC8D6B3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44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89C0B-65EA-0C78-326A-CF0E79806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399A9C-885A-FEF9-6BD0-9CEF8A04F6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E89FA9-D4F7-FB03-B7BF-C4A8921B51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address this problem, we have two observations. </a:t>
            </a:r>
          </a:p>
          <a:p>
            <a:endParaRPr lang="en-US" dirty="0"/>
          </a:p>
          <a:p>
            <a:r>
              <a:rPr lang="en-US" dirty="0"/>
              <a:t>For example, linear computation is commonly followed by nonlinear computation (e.g., </a:t>
            </a:r>
            <a:r>
              <a:rPr lang="en-US" dirty="0" err="1"/>
              <a:t>ReLU</a:t>
            </a:r>
            <a:r>
              <a:rPr lang="en-US" dirty="0"/>
              <a:t> activation function).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BE9CA-EB86-3289-1595-848BDF5D47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2E7136-596E-4CD2-9976-419FCC8D6B3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2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BD157-DF70-1EBE-17AC-39DC452E2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ADE8F7-6C70-158F-E9DF-D0FADC8146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3CC187-05FF-1714-E14D-4FDB9D78F4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address this problem, we have two observations. </a:t>
            </a:r>
          </a:p>
          <a:p>
            <a:endParaRPr lang="en-US" dirty="0"/>
          </a:p>
          <a:p>
            <a:r>
              <a:rPr lang="en-US" dirty="0"/>
              <a:t>For example, linear computation is commonly followed by nonlinear computation (e.g., </a:t>
            </a:r>
            <a:r>
              <a:rPr lang="en-US" dirty="0" err="1"/>
              <a:t>ReLU</a:t>
            </a:r>
            <a:r>
              <a:rPr lang="en-US" dirty="0"/>
              <a:t> activation function).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20254-E1A2-B450-8B5C-71860A7133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2E7136-596E-4CD2-9976-419FCC8D6B3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756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</a:rPr>
              <a:t>Predicting the </a:t>
            </a:r>
            <a:r>
              <a:rPr lang="en-US" b="0" i="0" dirty="0">
                <a:effectLst/>
                <a:latin typeface="Arial" panose="020B0604020202020204" pitchFamily="34" charset="0"/>
              </a:rPr>
              <a:t>exact execution order of operators cannot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2E7136-596E-4CD2-9976-419FCC8D6B3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99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</a:rPr>
              <a:t>Predicting the </a:t>
            </a:r>
            <a:r>
              <a:rPr lang="en-US" b="0" i="0" dirty="0">
                <a:effectLst/>
                <a:latin typeface="Arial" panose="020B0604020202020204" pitchFamily="34" charset="0"/>
              </a:rPr>
              <a:t>exact execution order of operators cannot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2E7136-596E-4CD2-9976-419FCC8D6B3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55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type: CNN-based, LSTM-based, or transformer-based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2E7136-596E-4CD2-9976-419FCC8D6B3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2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 userDrawn="1"/>
        </p:nvSpPr>
        <p:spPr bwMode="auto">
          <a:xfrm>
            <a:off x="0" y="6426204"/>
            <a:ext cx="12192000" cy="431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6200000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714" y="179749"/>
            <a:ext cx="5546895" cy="1012072"/>
          </a:xfrm>
        </p:spPr>
        <p:txBody>
          <a:bodyPr/>
          <a:lstStyle>
            <a:lvl1pPr algn="l">
              <a:defRPr>
                <a:solidFill>
                  <a:srgbClr val="00865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722" y="1761409"/>
            <a:ext cx="4340399" cy="4247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" y="6457442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PASA</a:t>
            </a:r>
            <a:r>
              <a:rPr lang="en-US" sz="2000" baseline="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Lab</a:t>
            </a:r>
            <a:endParaRPr lang="en-US" sz="2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https://eng.ucmerced.edu/soe/images/logos/SoE_logo_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4" y="6437325"/>
            <a:ext cx="1422400" cy="4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7A40D9-EE3D-40CA-8289-F0B76C6057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0" y="3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3" y="177809"/>
            <a:ext cx="10972800" cy="554126"/>
          </a:xfrm>
        </p:spPr>
        <p:txBody>
          <a:bodyPr/>
          <a:lstStyle>
            <a:lvl1pPr>
              <a:defRPr sz="35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722684" y="6470601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fld id="{B1C5015E-A16A-436A-8FB8-AAB7D9860B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3" y="177809"/>
            <a:ext cx="10972800" cy="554126"/>
          </a:xfrm>
        </p:spPr>
        <p:txBody>
          <a:bodyPr/>
          <a:lstStyle>
            <a:lvl1pPr>
              <a:defRPr sz="35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9" y="1600214"/>
            <a:ext cx="5384801" cy="1972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10" y="1600214"/>
            <a:ext cx="5384801" cy="1972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9" y="1750147"/>
            <a:ext cx="5386917" cy="42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7" indent="0">
              <a:buNone/>
              <a:defRPr sz="1599" b="1"/>
            </a:lvl4pPr>
            <a:lvl5pPr marL="1828592" indent="0">
              <a:buNone/>
              <a:defRPr sz="1599" b="1"/>
            </a:lvl5pPr>
            <a:lvl6pPr marL="2285739" indent="0">
              <a:buNone/>
              <a:defRPr sz="1599" b="1"/>
            </a:lvl6pPr>
            <a:lvl7pPr marL="2742883" indent="0">
              <a:buNone/>
              <a:defRPr sz="1599" b="1"/>
            </a:lvl7pPr>
            <a:lvl8pPr marL="3200035" indent="0">
              <a:buNone/>
              <a:defRPr sz="1599" b="1"/>
            </a:lvl8pPr>
            <a:lvl9pPr marL="3657183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9" y="2174886"/>
            <a:ext cx="5386917" cy="1778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750147"/>
            <a:ext cx="5389033" cy="42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7" indent="0">
              <a:buNone/>
              <a:defRPr sz="1599" b="1"/>
            </a:lvl4pPr>
            <a:lvl5pPr marL="1828592" indent="0">
              <a:buNone/>
              <a:defRPr sz="1599" b="1"/>
            </a:lvl5pPr>
            <a:lvl6pPr marL="2285739" indent="0">
              <a:buNone/>
              <a:defRPr sz="1599" b="1"/>
            </a:lvl6pPr>
            <a:lvl7pPr marL="2742883" indent="0">
              <a:buNone/>
              <a:defRPr sz="1599" b="1"/>
            </a:lvl7pPr>
            <a:lvl8pPr marL="3200035" indent="0">
              <a:buNone/>
              <a:defRPr sz="1599" b="1"/>
            </a:lvl8pPr>
            <a:lvl9pPr marL="3657183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86"/>
            <a:ext cx="5389033" cy="1778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13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32449" rtl="0">
              <a:spcBef>
                <a:spcPts val="809"/>
              </a:spcBef>
              <a:spcAft>
                <a:spcPts val="0"/>
              </a:spcAft>
              <a:buSzPts val="1508"/>
              <a:buChar char="◻"/>
              <a:defRPr/>
            </a:lvl1pPr>
            <a:lvl2pPr marL="1219170" lvl="1" indent="-438316" rtl="0">
              <a:spcBef>
                <a:spcPts val="636"/>
              </a:spcBef>
              <a:spcAft>
                <a:spcPts val="0"/>
              </a:spcAft>
              <a:buSzPts val="1577"/>
              <a:buChar char="🞑"/>
              <a:defRPr/>
            </a:lvl2pPr>
            <a:lvl3pPr marL="1828754" lvl="2" indent="-431344" rtl="0">
              <a:spcBef>
                <a:spcPts val="577"/>
              </a:spcBef>
              <a:spcAft>
                <a:spcPts val="0"/>
              </a:spcAft>
              <a:buSzPts val="1495"/>
              <a:buChar char="■"/>
              <a:defRPr/>
            </a:lvl3pPr>
            <a:lvl4pPr marL="2438339" lvl="3" indent="-414835" rtl="0">
              <a:spcBef>
                <a:spcPts val="463"/>
              </a:spcBef>
              <a:spcAft>
                <a:spcPts val="0"/>
              </a:spcAft>
              <a:buSzPts val="1300"/>
              <a:buChar char="■"/>
              <a:defRPr/>
            </a:lvl4pPr>
            <a:lvl5pPr marL="3047924" lvl="4" indent="-400162" rtl="0">
              <a:spcBef>
                <a:spcPts val="463"/>
              </a:spcBef>
              <a:spcAft>
                <a:spcPts val="0"/>
              </a:spcAft>
              <a:buSzPts val="1126"/>
              <a:buChar char="■"/>
              <a:defRPr/>
            </a:lvl5pPr>
            <a:lvl6pPr marL="3657509" lvl="5" indent="-436869" rtl="0">
              <a:spcBef>
                <a:spcPts val="416"/>
              </a:spcBef>
              <a:spcAft>
                <a:spcPts val="0"/>
              </a:spcAft>
              <a:buSzPts val="1560"/>
              <a:buChar char="▪"/>
              <a:defRPr/>
            </a:lvl6pPr>
            <a:lvl7pPr marL="4267093" lvl="6" indent="-436869" rtl="0">
              <a:spcBef>
                <a:spcPts val="416"/>
              </a:spcBef>
              <a:spcAft>
                <a:spcPts val="0"/>
              </a:spcAft>
              <a:buSzPts val="1560"/>
              <a:buChar char="▪"/>
              <a:defRPr/>
            </a:lvl7pPr>
            <a:lvl8pPr marL="4876678" lvl="7" indent="-436868" rtl="0">
              <a:spcBef>
                <a:spcPts val="416"/>
              </a:spcBef>
              <a:spcAft>
                <a:spcPts val="0"/>
              </a:spcAft>
              <a:buSzPts val="1560"/>
              <a:buChar char="▪"/>
              <a:defRPr/>
            </a:lvl8pPr>
            <a:lvl9pPr marL="5486263" lvl="8" indent="-436868" rtl="0">
              <a:spcBef>
                <a:spcPts val="416"/>
              </a:spcBef>
              <a:spcAft>
                <a:spcPts val="0"/>
              </a:spcAft>
              <a:buSzPts val="1560"/>
              <a:buChar char="▪"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ct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2811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6426204"/>
            <a:ext cx="12192000" cy="431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7000" dist="38100" dir="189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70933" y="177809"/>
            <a:ext cx="10972800" cy="55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2471" y="1292239"/>
            <a:ext cx="10972800" cy="197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4" y="643733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" y="6457442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PASA</a:t>
            </a:r>
            <a:r>
              <a:rPr lang="en-US" sz="2000" baseline="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Lab</a:t>
            </a:r>
            <a:endParaRPr lang="en-US" sz="2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2" descr="https://eng.ucmerced.edu/soe/images/logos/SoE_logo_color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13" y="6426214"/>
            <a:ext cx="1352551" cy="43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501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</a:defRPr>
      </a:lvl5pPr>
      <a:lvl6pPr marL="45714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29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44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592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64" indent="-230164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00" indent="-27936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296" indent="-230164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458" indent="-173021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558" indent="-222225" algn="l" rtl="0" eaLnBrk="0" fontAlgn="base" hangingPunct="0">
        <a:lnSpc>
          <a:spcPct val="90000"/>
        </a:lnSpc>
        <a:spcBef>
          <a:spcPts val="599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31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9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7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9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3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3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E6B60-AE8A-392D-5B5D-0C301AF6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1219200"/>
            <a:ext cx="12192000" cy="7636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Enabling Large Dynamic Neural Network Training with Learning-based Memory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4260F-F55C-25C9-6E63-F23FD69086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ctr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F48563-81D1-35ED-E1F2-998C461337DA}"/>
              </a:ext>
            </a:extLst>
          </p:cNvPr>
          <p:cNvSpPr txBox="1"/>
          <p:nvPr/>
        </p:nvSpPr>
        <p:spPr>
          <a:xfrm>
            <a:off x="1066800" y="2864602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Jie Ren*, Dong Xu, </a:t>
            </a:r>
            <a:r>
              <a:rPr lang="en-US" sz="2400" dirty="0" err="1"/>
              <a:t>Shuangyan</a:t>
            </a:r>
            <a:r>
              <a:rPr lang="en-US" sz="2400" dirty="0"/>
              <a:t> Yang, </a:t>
            </a:r>
            <a:r>
              <a:rPr lang="en-US" sz="2400" dirty="0" err="1"/>
              <a:t>Jiacheng</a:t>
            </a:r>
            <a:r>
              <a:rPr lang="en-US" sz="2400" dirty="0"/>
              <a:t> </a:t>
            </a:r>
            <a:r>
              <a:rPr lang="en-US" sz="24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Zhao</a:t>
            </a:r>
            <a:r>
              <a:rPr lang="en-US" sz="2400" kern="10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+</a:t>
            </a:r>
            <a:r>
              <a:rPr lang="en-US" sz="2400" dirty="0"/>
              <a:t>, </a:t>
            </a:r>
            <a:r>
              <a:rPr lang="en-US" sz="2400" dirty="0" err="1"/>
              <a:t>Zhicheng</a:t>
            </a:r>
            <a:r>
              <a:rPr lang="en-US" sz="2400" dirty="0"/>
              <a:t> </a:t>
            </a: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Li</a:t>
            </a:r>
            <a:r>
              <a:rPr lang="en-US" sz="2400" kern="10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+</a:t>
            </a:r>
            <a:r>
              <a:rPr lang="en-US" sz="2400" dirty="0"/>
              <a:t>, Christian </a:t>
            </a:r>
            <a:r>
              <a:rPr lang="en-US" sz="2400" dirty="0" err="1"/>
              <a:t>Navasca</a:t>
            </a:r>
            <a:r>
              <a:rPr lang="en-US" sz="2400" kern="10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§</a:t>
            </a:r>
            <a:r>
              <a:rPr lang="en-US" sz="2400" dirty="0"/>
              <a:t>, </a:t>
            </a:r>
            <a:r>
              <a:rPr lang="en-US" sz="2400" dirty="0" err="1"/>
              <a:t>Chenxi</a:t>
            </a:r>
            <a:r>
              <a:rPr lang="en-US" sz="2400" dirty="0"/>
              <a:t> </a:t>
            </a: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Wang</a:t>
            </a:r>
            <a:r>
              <a:rPr lang="en-US" sz="2400" kern="10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+</a:t>
            </a:r>
            <a:r>
              <a:rPr lang="en-US" sz="2400" dirty="0"/>
              <a:t>, Harry Xu</a:t>
            </a:r>
            <a:r>
              <a:rPr lang="en-US" sz="2400" kern="10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§</a:t>
            </a:r>
            <a:r>
              <a:rPr lang="en-US" sz="2400" dirty="0"/>
              <a:t> and </a:t>
            </a:r>
            <a:r>
              <a:rPr lang="en-US" sz="2400" b="1" dirty="0"/>
              <a:t>Dong Li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EDCA89-45E6-8674-9313-4FD4246AD5A3}"/>
              </a:ext>
            </a:extLst>
          </p:cNvPr>
          <p:cNvSpPr txBox="1"/>
          <p:nvPr/>
        </p:nvSpPr>
        <p:spPr>
          <a:xfrm>
            <a:off x="3466997" y="4343400"/>
            <a:ext cx="52295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University of California Merced</a:t>
            </a:r>
          </a:p>
          <a:p>
            <a:pPr algn="ctr"/>
            <a:r>
              <a:rPr lang="en-US" sz="2000" dirty="0"/>
              <a:t>*College of William and Mary</a:t>
            </a:r>
          </a:p>
          <a:p>
            <a:pPr algn="ctr"/>
            <a:r>
              <a:rPr lang="en-US" sz="2000" kern="10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§ </a:t>
            </a:r>
            <a:r>
              <a:rPr lang="en-US" sz="2000" dirty="0"/>
              <a:t>University of California Los Angels</a:t>
            </a:r>
          </a:p>
          <a:p>
            <a:pPr algn="ctr"/>
            <a:r>
              <a:rPr lang="en-US" sz="2000" kern="10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+</a:t>
            </a:r>
            <a:r>
              <a:rPr lang="en-US" sz="2000" dirty="0"/>
              <a:t>University of Chinese Academy of Sciences</a:t>
            </a:r>
          </a:p>
        </p:txBody>
      </p:sp>
    </p:spTree>
    <p:extLst>
      <p:ext uri="{BB962C8B-B14F-4D97-AF65-F5344CB8AC3E}">
        <p14:creationId xmlns:p14="http://schemas.microsoft.com/office/powerpoint/2010/main" val="1280831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F74375-2D19-2976-9ADE-C82A76DE3A97}"/>
              </a:ext>
            </a:extLst>
          </p:cNvPr>
          <p:cNvSpPr/>
          <p:nvPr/>
        </p:nvSpPr>
        <p:spPr>
          <a:xfrm>
            <a:off x="6553200" y="2980454"/>
            <a:ext cx="3124200" cy="1304540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1F346-87E4-34DB-2E6F-37AFE78B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24CF6-9AC2-1A23-778C-4C9E5853C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10972800" cy="2919774"/>
          </a:xfrm>
          <a:noFill/>
        </p:spPr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Design of pilot model</a:t>
            </a:r>
          </a:p>
          <a:p>
            <a:pPr lvl="1"/>
            <a:r>
              <a:rPr lang="en-US" b="1" i="1" dirty="0">
                <a:latin typeface="Arial" panose="020B0604020202020204" pitchFamily="34" charset="0"/>
              </a:rPr>
              <a:t>When</a:t>
            </a:r>
            <a:r>
              <a:rPr lang="en-US" dirty="0">
                <a:latin typeface="Arial" panose="020B0604020202020204" pitchFamily="34" charset="0"/>
              </a:rPr>
              <a:t> to prefetch </a:t>
            </a:r>
            <a:r>
              <a:rPr lang="en-US" b="1" i="1" dirty="0">
                <a:latin typeface="Arial" panose="020B0604020202020204" pitchFamily="34" charset="0"/>
              </a:rPr>
              <a:t>which tensor </a:t>
            </a:r>
            <a:r>
              <a:rPr lang="en-US" dirty="0">
                <a:latin typeface="Arial" panose="020B0604020202020204" pitchFamily="34" charset="0"/>
              </a:rPr>
              <a:t>from CPU memory to GPU memory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</a:rPr>
              <a:t>Tradeoff: pilot model inference overhead vs. pilot model accuracy</a:t>
            </a:r>
          </a:p>
          <a:p>
            <a:pPr marL="346032" lvl="1" indent="0">
              <a:buNone/>
            </a:pPr>
            <a:endParaRPr lang="en-US" b="0" i="0" dirty="0">
              <a:effectLst/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09C497-809D-4ABC-1B19-6FA687920CFE}"/>
              </a:ext>
            </a:extLst>
          </p:cNvPr>
          <p:cNvSpPr/>
          <p:nvPr/>
        </p:nvSpPr>
        <p:spPr>
          <a:xfrm>
            <a:off x="2667000" y="3227551"/>
            <a:ext cx="1143000" cy="5541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Pilot model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97887-F16D-E34B-983C-DF408D13C478}"/>
              </a:ext>
            </a:extLst>
          </p:cNvPr>
          <p:cNvSpPr/>
          <p:nvPr/>
        </p:nvSpPr>
        <p:spPr>
          <a:xfrm>
            <a:off x="6858001" y="3078598"/>
            <a:ext cx="2574037" cy="5541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DyNN</a:t>
            </a:r>
            <a:r>
              <a:rPr lang="en-US" dirty="0"/>
              <a:t> model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1511AF2-C6F3-55E2-DC7F-F54B47BACC89}"/>
              </a:ext>
            </a:extLst>
          </p:cNvPr>
          <p:cNvSpPr/>
          <p:nvPr/>
        </p:nvSpPr>
        <p:spPr>
          <a:xfrm>
            <a:off x="1333587" y="3361454"/>
            <a:ext cx="1295400" cy="13716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019F08-5CC6-41F3-43D5-6B186F9F3B1A}"/>
              </a:ext>
            </a:extLst>
          </p:cNvPr>
          <p:cNvSpPr txBox="1"/>
          <p:nvPr/>
        </p:nvSpPr>
        <p:spPr>
          <a:xfrm>
            <a:off x="7239000" y="3908198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Runtime system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5CF7D4-72DF-1935-980F-4AA75C8F80A4}"/>
              </a:ext>
            </a:extLst>
          </p:cNvPr>
          <p:cNvSpPr txBox="1"/>
          <p:nvPr/>
        </p:nvSpPr>
        <p:spPr>
          <a:xfrm>
            <a:off x="1809160" y="2743200"/>
            <a:ext cx="160813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Input sample</a:t>
            </a:r>
          </a:p>
        </p:txBody>
      </p:sp>
      <p:sp>
        <p:nvSpPr>
          <p:cNvPr id="9" name="Bent-Up Arrow 8">
            <a:extLst>
              <a:ext uri="{FF2B5EF4-FFF2-40B4-BE49-F238E27FC236}">
                <a16:creationId xmlns:a16="http://schemas.microsoft.com/office/drawing/2014/main" id="{78210A11-FA0E-29CA-F5E7-5936D0D0D061}"/>
              </a:ext>
            </a:extLst>
          </p:cNvPr>
          <p:cNvSpPr/>
          <p:nvPr/>
        </p:nvSpPr>
        <p:spPr>
          <a:xfrm rot="10800000">
            <a:off x="1905000" y="3101249"/>
            <a:ext cx="4877381" cy="320040"/>
          </a:xfrm>
          <a:prstGeom prst="bentUpArrow">
            <a:avLst>
              <a:gd name="adj1" fmla="val 25000"/>
              <a:gd name="adj2" fmla="val 25000"/>
              <a:gd name="adj3" fmla="val 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4B02A15F-5323-3E2C-9C04-D937AEC3294F}"/>
              </a:ext>
            </a:extLst>
          </p:cNvPr>
          <p:cNvSpPr/>
          <p:nvPr/>
        </p:nvSpPr>
        <p:spPr>
          <a:xfrm>
            <a:off x="5916169" y="3071894"/>
            <a:ext cx="914400" cy="13716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9">
            <a:extLst>
              <a:ext uri="{FF2B5EF4-FFF2-40B4-BE49-F238E27FC236}">
                <a16:creationId xmlns:a16="http://schemas.microsoft.com/office/drawing/2014/main" id="{1F545FE5-7FC3-C2DC-BE2A-3C730BB8FA98}"/>
              </a:ext>
            </a:extLst>
          </p:cNvPr>
          <p:cNvSpPr/>
          <p:nvPr/>
        </p:nvSpPr>
        <p:spPr>
          <a:xfrm>
            <a:off x="3848013" y="3700377"/>
            <a:ext cx="2820736" cy="13716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824A43-0897-DD12-BF83-B3609D65AF10}"/>
              </a:ext>
            </a:extLst>
          </p:cNvPr>
          <p:cNvSpPr txBox="1"/>
          <p:nvPr/>
        </p:nvSpPr>
        <p:spPr>
          <a:xfrm>
            <a:off x="2939821" y="3964532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Guidance for tensor prefetching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33CACBE-46E2-E719-D0E8-8E3A8F2AA3F8}"/>
              </a:ext>
            </a:extLst>
          </p:cNvPr>
          <p:cNvSpPr txBox="1">
            <a:spLocks/>
          </p:cNvSpPr>
          <p:nvPr/>
        </p:nvSpPr>
        <p:spPr bwMode="auto">
          <a:xfrm>
            <a:off x="533400" y="4988409"/>
            <a:ext cx="10972800" cy="232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0164" indent="-230164" algn="l" rtl="0" eaLnBrk="0" fontAlgn="base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00" indent="-27936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296" indent="-230164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458" indent="-173021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558" indent="-222225" algn="l" rtl="0" eaLnBrk="0" fontAlgn="base" hangingPunct="0">
              <a:lnSpc>
                <a:spcPct val="90000"/>
              </a:lnSpc>
              <a:spcBef>
                <a:spcPts val="599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312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09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latin typeface="Arial" panose="020B0604020202020204" pitchFamily="34" charset="0"/>
              </a:rPr>
              <a:t>How to </a:t>
            </a:r>
            <a:r>
              <a:rPr lang="en-US" b="1" dirty="0">
                <a:latin typeface="Arial" panose="020B0604020202020204" pitchFamily="34" charset="0"/>
              </a:rPr>
              <a:t>minimize the performance impact </a:t>
            </a:r>
            <a:r>
              <a:rPr lang="en-US" dirty="0">
                <a:latin typeface="Arial" panose="020B0604020202020204" pitchFamily="34" charset="0"/>
              </a:rPr>
              <a:t>of querying the pilot model for memory management?</a:t>
            </a:r>
          </a:p>
          <a:p>
            <a:pPr marL="346032" lvl="1" indent="0">
              <a:buFont typeface="Arial" charset="0"/>
              <a:buNone/>
            </a:pPr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4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E68B6-C1D8-F8A2-8B88-FC32E0C3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81000"/>
            <a:ext cx="11360800" cy="763600"/>
          </a:xfrm>
        </p:spPr>
        <p:txBody>
          <a:bodyPr/>
          <a:lstStyle/>
          <a:p>
            <a:r>
              <a:rPr lang="en-US" dirty="0"/>
              <a:t>Design of pilot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5BBFE-C242-A65B-9915-1BAE715E67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ctr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167BFF-36AD-8072-C6AD-BB37C2CBA0C9}"/>
              </a:ext>
            </a:extLst>
          </p:cNvPr>
          <p:cNvSpPr/>
          <p:nvPr/>
        </p:nvSpPr>
        <p:spPr>
          <a:xfrm>
            <a:off x="4492752" y="2438400"/>
            <a:ext cx="2514600" cy="763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Pilot model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195B788-0092-3E99-5133-27D750078E46}"/>
              </a:ext>
            </a:extLst>
          </p:cNvPr>
          <p:cNvSpPr/>
          <p:nvPr/>
        </p:nvSpPr>
        <p:spPr>
          <a:xfrm>
            <a:off x="2362200" y="2742399"/>
            <a:ext cx="1447800" cy="30640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21A355-7A54-136B-6DAE-DEFD55BC3A62}"/>
              </a:ext>
            </a:extLst>
          </p:cNvPr>
          <p:cNvSpPr txBox="1"/>
          <p:nvPr/>
        </p:nvSpPr>
        <p:spPr>
          <a:xfrm>
            <a:off x="2288445" y="236618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features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008B761-812A-FDDF-BF73-D399E2756CE8}"/>
              </a:ext>
            </a:extLst>
          </p:cNvPr>
          <p:cNvSpPr/>
          <p:nvPr/>
        </p:nvSpPr>
        <p:spPr>
          <a:xfrm>
            <a:off x="7848600" y="2742399"/>
            <a:ext cx="1447800" cy="30640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2BC10-1320-1061-4BEF-A75A87775AE5}"/>
              </a:ext>
            </a:extLst>
          </p:cNvPr>
          <p:cNvSpPr txBox="1"/>
          <p:nvPr/>
        </p:nvSpPr>
        <p:spPr>
          <a:xfrm>
            <a:off x="8001000" y="2373067"/>
            <a:ext cx="6231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818014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E68B6-C1D8-F8A2-8B88-FC32E0C3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81000"/>
            <a:ext cx="11360800" cy="763600"/>
          </a:xfrm>
        </p:spPr>
        <p:txBody>
          <a:bodyPr/>
          <a:lstStyle/>
          <a:p>
            <a:r>
              <a:rPr lang="en-US" dirty="0"/>
              <a:t>Design of pilot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5BBFE-C242-A65B-9915-1BAE715E67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ctr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167BFF-36AD-8072-C6AD-BB37C2CBA0C9}"/>
              </a:ext>
            </a:extLst>
          </p:cNvPr>
          <p:cNvSpPr/>
          <p:nvPr/>
        </p:nvSpPr>
        <p:spPr>
          <a:xfrm>
            <a:off x="4492752" y="2438400"/>
            <a:ext cx="2514600" cy="763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Pilot model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195B788-0092-3E99-5133-27D750078E46}"/>
              </a:ext>
            </a:extLst>
          </p:cNvPr>
          <p:cNvSpPr/>
          <p:nvPr/>
        </p:nvSpPr>
        <p:spPr>
          <a:xfrm>
            <a:off x="2362200" y="2742399"/>
            <a:ext cx="1447800" cy="30640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21A355-7A54-136B-6DAE-DEFD55BC3A62}"/>
              </a:ext>
            </a:extLst>
          </p:cNvPr>
          <p:cNvSpPr txBox="1"/>
          <p:nvPr/>
        </p:nvSpPr>
        <p:spPr>
          <a:xfrm>
            <a:off x="2288445" y="236618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features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008B761-812A-FDDF-BF73-D399E2756CE8}"/>
              </a:ext>
            </a:extLst>
          </p:cNvPr>
          <p:cNvSpPr/>
          <p:nvPr/>
        </p:nvSpPr>
        <p:spPr>
          <a:xfrm>
            <a:off x="7848600" y="2742399"/>
            <a:ext cx="1447800" cy="30640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2BC10-1320-1061-4BEF-A75A87775AE5}"/>
              </a:ext>
            </a:extLst>
          </p:cNvPr>
          <p:cNvSpPr txBox="1"/>
          <p:nvPr/>
        </p:nvSpPr>
        <p:spPr>
          <a:xfrm>
            <a:off x="8001000" y="2373067"/>
            <a:ext cx="6231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4BA5B96B-F832-2C44-EEAC-8663012EF724}"/>
              </a:ext>
            </a:extLst>
          </p:cNvPr>
          <p:cNvSpPr/>
          <p:nvPr/>
        </p:nvSpPr>
        <p:spPr>
          <a:xfrm>
            <a:off x="2743200" y="3958160"/>
            <a:ext cx="152400" cy="171753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1268DF-2FA7-58DB-F6E3-44123748C26B}"/>
              </a:ext>
            </a:extLst>
          </p:cNvPr>
          <p:cNvSpPr txBox="1"/>
          <p:nvPr/>
        </p:nvSpPr>
        <p:spPr>
          <a:xfrm>
            <a:off x="724939" y="4587958"/>
            <a:ext cx="1912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Input features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EC8589-0D84-47C9-17F4-786E63A081A4}"/>
              </a:ext>
            </a:extLst>
          </p:cNvPr>
          <p:cNvSpPr/>
          <p:nvPr/>
        </p:nvSpPr>
        <p:spPr>
          <a:xfrm>
            <a:off x="3548062" y="3893879"/>
            <a:ext cx="1447800" cy="457202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 sample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FC1804-931F-9FB5-0FE3-FEA218C26A91}"/>
              </a:ext>
            </a:extLst>
          </p:cNvPr>
          <p:cNvSpPr/>
          <p:nvPr/>
        </p:nvSpPr>
        <p:spPr>
          <a:xfrm>
            <a:off x="3067441" y="4599323"/>
            <a:ext cx="2409042" cy="457202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Static structure of </a:t>
            </a:r>
            <a:r>
              <a:rPr lang="en-US" dirty="0" err="1">
                <a:solidFill>
                  <a:schemeClr val="tx1"/>
                </a:solidFill>
              </a:rPr>
              <a:t>DyNN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828BCE-DDCE-9396-EE9B-BA5511E2FD73}"/>
              </a:ext>
            </a:extLst>
          </p:cNvPr>
          <p:cNvSpPr/>
          <p:nvPr/>
        </p:nvSpPr>
        <p:spPr>
          <a:xfrm>
            <a:off x="3067441" y="5304767"/>
            <a:ext cx="2409042" cy="457202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Basic NN type of </a:t>
            </a:r>
            <a:r>
              <a:rPr lang="en-US" dirty="0" err="1">
                <a:solidFill>
                  <a:schemeClr val="tx1"/>
                </a:solidFill>
              </a:rPr>
              <a:t>DyNN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52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E68B6-C1D8-F8A2-8B88-FC32E0C35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81000"/>
            <a:ext cx="11360800" cy="763600"/>
          </a:xfrm>
        </p:spPr>
        <p:txBody>
          <a:bodyPr/>
          <a:lstStyle/>
          <a:p>
            <a:r>
              <a:rPr lang="en-US" dirty="0"/>
              <a:t>Design of pilot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5BBFE-C242-A65B-9915-1BAE715E67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ctr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167BFF-36AD-8072-C6AD-BB37C2CBA0C9}"/>
              </a:ext>
            </a:extLst>
          </p:cNvPr>
          <p:cNvSpPr/>
          <p:nvPr/>
        </p:nvSpPr>
        <p:spPr>
          <a:xfrm>
            <a:off x="4492752" y="2438400"/>
            <a:ext cx="2514600" cy="763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Pilot model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195B788-0092-3E99-5133-27D750078E46}"/>
              </a:ext>
            </a:extLst>
          </p:cNvPr>
          <p:cNvSpPr/>
          <p:nvPr/>
        </p:nvSpPr>
        <p:spPr>
          <a:xfrm>
            <a:off x="2362200" y="2742399"/>
            <a:ext cx="1447800" cy="30640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21A355-7A54-136B-6DAE-DEFD55BC3A62}"/>
              </a:ext>
            </a:extLst>
          </p:cNvPr>
          <p:cNvSpPr txBox="1"/>
          <p:nvPr/>
        </p:nvSpPr>
        <p:spPr>
          <a:xfrm>
            <a:off x="2288445" y="236618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features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008B761-812A-FDDF-BF73-D399E2756CE8}"/>
              </a:ext>
            </a:extLst>
          </p:cNvPr>
          <p:cNvSpPr/>
          <p:nvPr/>
        </p:nvSpPr>
        <p:spPr>
          <a:xfrm>
            <a:off x="7848600" y="2742399"/>
            <a:ext cx="1447800" cy="30640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2BC10-1320-1061-4BEF-A75A87775AE5}"/>
              </a:ext>
            </a:extLst>
          </p:cNvPr>
          <p:cNvSpPr txBox="1"/>
          <p:nvPr/>
        </p:nvSpPr>
        <p:spPr>
          <a:xfrm>
            <a:off x="8001000" y="2373067"/>
            <a:ext cx="6231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4BA5B96B-F832-2C44-EEAC-8663012EF724}"/>
              </a:ext>
            </a:extLst>
          </p:cNvPr>
          <p:cNvSpPr/>
          <p:nvPr/>
        </p:nvSpPr>
        <p:spPr>
          <a:xfrm>
            <a:off x="2743200" y="3958160"/>
            <a:ext cx="152400" cy="171753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1268DF-2FA7-58DB-F6E3-44123748C26B}"/>
              </a:ext>
            </a:extLst>
          </p:cNvPr>
          <p:cNvSpPr txBox="1"/>
          <p:nvPr/>
        </p:nvSpPr>
        <p:spPr>
          <a:xfrm>
            <a:off x="724939" y="4587958"/>
            <a:ext cx="1912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Input features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EC8589-0D84-47C9-17F4-786E63A081A4}"/>
              </a:ext>
            </a:extLst>
          </p:cNvPr>
          <p:cNvSpPr/>
          <p:nvPr/>
        </p:nvSpPr>
        <p:spPr>
          <a:xfrm>
            <a:off x="3548062" y="3893879"/>
            <a:ext cx="1447800" cy="457202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 sample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FC1804-931F-9FB5-0FE3-FEA218C26A91}"/>
              </a:ext>
            </a:extLst>
          </p:cNvPr>
          <p:cNvSpPr/>
          <p:nvPr/>
        </p:nvSpPr>
        <p:spPr>
          <a:xfrm>
            <a:off x="3067441" y="4599323"/>
            <a:ext cx="2409042" cy="457202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Static structure of </a:t>
            </a:r>
            <a:r>
              <a:rPr lang="en-US" dirty="0" err="1">
                <a:solidFill>
                  <a:schemeClr val="tx1"/>
                </a:solidFill>
              </a:rPr>
              <a:t>DyNN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828BCE-DDCE-9396-EE9B-BA5511E2FD73}"/>
              </a:ext>
            </a:extLst>
          </p:cNvPr>
          <p:cNvSpPr/>
          <p:nvPr/>
        </p:nvSpPr>
        <p:spPr>
          <a:xfrm>
            <a:off x="3067441" y="5304767"/>
            <a:ext cx="2409042" cy="457202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Basic NN type of </a:t>
            </a:r>
            <a:r>
              <a:rPr lang="en-US" dirty="0" err="1">
                <a:solidFill>
                  <a:schemeClr val="tx1"/>
                </a:solidFill>
              </a:rPr>
              <a:t>DyNN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3362F52F-709F-76E6-B48F-3F43866D5B39}"/>
              </a:ext>
            </a:extLst>
          </p:cNvPr>
          <p:cNvSpPr/>
          <p:nvPr/>
        </p:nvSpPr>
        <p:spPr>
          <a:xfrm>
            <a:off x="5578653" y="4369923"/>
            <a:ext cx="152400" cy="91600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91070E-A4F4-4737-60BD-FC12B139F74E}"/>
              </a:ext>
            </a:extLst>
          </p:cNvPr>
          <p:cNvSpPr txBox="1"/>
          <p:nvPr/>
        </p:nvSpPr>
        <p:spPr>
          <a:xfrm>
            <a:off x="5660949" y="4394761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representation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0A1D5A-DC91-5C24-47FB-2F6F4B9DA2F8}"/>
              </a:ext>
            </a:extLst>
          </p:cNvPr>
          <p:cNvSpPr txBox="1"/>
          <p:nvPr/>
        </p:nvSpPr>
        <p:spPr>
          <a:xfrm>
            <a:off x="5692373" y="4935435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Informative representation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E931E127-E9E6-4693-9C49-09107687E1E5}"/>
              </a:ext>
            </a:extLst>
          </p:cNvPr>
          <p:cNvSpPr/>
          <p:nvPr/>
        </p:nvSpPr>
        <p:spPr>
          <a:xfrm>
            <a:off x="8246001" y="4533348"/>
            <a:ext cx="457200" cy="92158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306EC3-6216-E7F4-9655-F9F7D2E99A20}"/>
              </a:ext>
            </a:extLst>
          </p:cNvPr>
          <p:cNvSpPr txBox="1"/>
          <p:nvPr/>
        </p:nvSpPr>
        <p:spPr>
          <a:xfrm>
            <a:off x="8855601" y="4394761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reduces input feature space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51E8E2F9-3CD0-091A-F889-8E992D1B51B9}"/>
              </a:ext>
            </a:extLst>
          </p:cNvPr>
          <p:cNvSpPr/>
          <p:nvPr/>
        </p:nvSpPr>
        <p:spPr>
          <a:xfrm>
            <a:off x="8549885" y="5090544"/>
            <a:ext cx="457200" cy="92158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B8D52A-2BB6-1542-68C1-1C7CB563D11E}"/>
              </a:ext>
            </a:extLst>
          </p:cNvPr>
          <p:cNvSpPr txBox="1"/>
          <p:nvPr/>
        </p:nvSpPr>
        <p:spPr>
          <a:xfrm>
            <a:off x="9159485" y="4951957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distinguish </a:t>
            </a:r>
            <a:r>
              <a:rPr lang="en-US" dirty="0" err="1"/>
              <a:t>DyNN</a:t>
            </a:r>
            <a:r>
              <a:rPr lang="en-US" dirty="0"/>
              <a:t> ops</a:t>
            </a:r>
          </a:p>
        </p:txBody>
      </p:sp>
    </p:spTree>
    <p:extLst>
      <p:ext uri="{BB962C8B-B14F-4D97-AF65-F5344CB8AC3E}">
        <p14:creationId xmlns:p14="http://schemas.microsoft.com/office/powerpoint/2010/main" val="1426906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1F346-87E4-34DB-2E6F-37AFE78B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177809"/>
            <a:ext cx="10972800" cy="1012072"/>
          </a:xfrm>
        </p:spPr>
        <p:txBody>
          <a:bodyPr/>
          <a:lstStyle/>
          <a:p>
            <a:r>
              <a:rPr lang="en-US" dirty="0"/>
              <a:t>Encoding static structure of </a:t>
            </a:r>
            <a:r>
              <a:rPr lang="en-US" dirty="0" err="1"/>
              <a:t>DyNN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Idiom-based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24CF6-9AC2-1A23-778C-4C9E5853C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718681"/>
            <a:ext cx="10972800" cy="5529719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Representation for operators</a:t>
            </a:r>
          </a:p>
          <a:p>
            <a:pPr lvl="1"/>
            <a:r>
              <a:rPr lang="en-US" dirty="0"/>
              <a:t>Each operator can be characterized with six pervasive and expressive idioms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46032" lvl="1" indent="0">
              <a:buNone/>
            </a:pPr>
            <a:endParaRPr lang="en-US" dirty="0"/>
          </a:p>
          <a:p>
            <a:pPr marL="346032" lvl="1" indent="0">
              <a:buNone/>
            </a:pPr>
            <a:endParaRPr lang="en-US" dirty="0"/>
          </a:p>
          <a:p>
            <a:pPr lvl="1"/>
            <a:r>
              <a:rPr lang="en-US" dirty="0"/>
              <a:t>We build a signature for each operator using the idioms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For example, operator: </a:t>
            </a:r>
            <a:r>
              <a:rPr lang="en-US" sz="2400" i="1" dirty="0" err="1"/>
              <a:t>mse_loss_backward</a:t>
            </a:r>
            <a:r>
              <a:rPr lang="en-US" sz="2400" i="1" dirty="0"/>
              <a:t>  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i="1" dirty="0">
                <a:sym typeface="Wingdings" panose="05000000000000000000" pitchFamily="2" charset="2"/>
              </a:rPr>
              <a:t> </a:t>
            </a:r>
            <a:r>
              <a:rPr lang="en-US" sz="2400" dirty="0"/>
              <a:t>  [0,1, 1, 1, 1, 0]</a:t>
            </a:r>
          </a:p>
        </p:txBody>
      </p:sp>
      <p:pic>
        <p:nvPicPr>
          <p:cNvPr id="5" name="Picture 4" descr="A math equation with black text&#10;&#10;Description automatically generated">
            <a:extLst>
              <a:ext uri="{FF2B5EF4-FFF2-40B4-BE49-F238E27FC236}">
                <a16:creationId xmlns:a16="http://schemas.microsoft.com/office/drawing/2014/main" id="{01379A46-1A42-DD19-2FC0-344FA4A9F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09800"/>
            <a:ext cx="4762244" cy="2438400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E3F64E1-6241-42F8-3CAF-4704FCB98244}"/>
              </a:ext>
            </a:extLst>
          </p:cNvPr>
          <p:cNvSpPr/>
          <p:nvPr/>
        </p:nvSpPr>
        <p:spPr>
          <a:xfrm>
            <a:off x="7467600" y="4572000"/>
            <a:ext cx="3657600" cy="822960"/>
          </a:xfrm>
          <a:prstGeom prst="wedgeRoundRectCallout">
            <a:avLst>
              <a:gd name="adj1" fmla="val -37333"/>
              <a:gd name="adj2" fmla="val 88682"/>
              <a:gd name="adj3" fmla="val 16667"/>
            </a:avLst>
          </a:prstGeom>
          <a:solidFill>
            <a:srgbClr val="E2F0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count the occurrence of each idiom in the operator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88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77B2A-4CBB-3D51-5E67-988E59D43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177809"/>
            <a:ext cx="10972800" cy="1012072"/>
          </a:xfrm>
        </p:spPr>
        <p:txBody>
          <a:bodyPr/>
          <a:lstStyle/>
          <a:p>
            <a:r>
              <a:rPr lang="en-US" dirty="0"/>
              <a:t>Encoding static structure of </a:t>
            </a:r>
            <a:r>
              <a:rPr lang="en-US" dirty="0" err="1"/>
              <a:t>DyNN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Idiom-based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32C2D-FD6E-4376-D883-58EE2A00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73" y="1219200"/>
            <a:ext cx="11589127" cy="1371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Representation for </a:t>
            </a:r>
            <a:r>
              <a:rPr lang="en-US" b="1" dirty="0" err="1"/>
              <a:t>DyNN</a:t>
            </a:r>
            <a:endParaRPr lang="en-US" b="1" dirty="0"/>
          </a:p>
          <a:p>
            <a:pPr lvl="1"/>
            <a:r>
              <a:rPr lang="en-US" dirty="0"/>
              <a:t>A collection of idiom-based representations for operators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CC2F238-D4D1-0C5A-4867-A764653C9F2D}"/>
              </a:ext>
            </a:extLst>
          </p:cNvPr>
          <p:cNvSpPr/>
          <p:nvPr/>
        </p:nvSpPr>
        <p:spPr>
          <a:xfrm>
            <a:off x="8705519" y="3086127"/>
            <a:ext cx="228600" cy="2590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777783-151D-02E0-94E8-B639C4C77132}"/>
              </a:ext>
            </a:extLst>
          </p:cNvPr>
          <p:cNvSpPr txBox="1"/>
          <p:nvPr/>
        </p:nvSpPr>
        <p:spPr>
          <a:xfrm>
            <a:off x="8934119" y="4012194"/>
            <a:ext cx="310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Operator order in the static structure of  </a:t>
            </a:r>
            <a:r>
              <a:rPr lang="en-US" dirty="0" err="1"/>
              <a:t>DyNN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B9570D-C06B-7219-BB24-B2E4A86B9D48}"/>
              </a:ext>
            </a:extLst>
          </p:cNvPr>
          <p:cNvGrpSpPr/>
          <p:nvPr/>
        </p:nvGrpSpPr>
        <p:grpSpPr>
          <a:xfrm>
            <a:off x="685800" y="2209800"/>
            <a:ext cx="7905419" cy="4082903"/>
            <a:chOff x="685800" y="2209800"/>
            <a:chExt cx="7905419" cy="408290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378676-EBB3-5905-39B2-673EAAC3E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19" y="2241699"/>
              <a:ext cx="7772400" cy="405100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D10F3A-B0AE-B3A0-52F0-647069DB20DD}"/>
                </a:ext>
              </a:extLst>
            </p:cNvPr>
            <p:cNvSpPr/>
            <p:nvPr/>
          </p:nvSpPr>
          <p:spPr>
            <a:xfrm>
              <a:off x="685800" y="2209800"/>
              <a:ext cx="2800682" cy="403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8D577C-5139-D3A3-7F2F-ED23600B4E84}"/>
                </a:ext>
              </a:extLst>
            </p:cNvPr>
            <p:cNvSpPr/>
            <p:nvPr/>
          </p:nvSpPr>
          <p:spPr>
            <a:xfrm>
              <a:off x="3625597" y="5943598"/>
              <a:ext cx="2800682" cy="2286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5954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C9134-0C89-56D6-0F5F-7B78BE1D2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of pilot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420C6-FEC3-6060-420C-D3D1EDCC6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41" y="990600"/>
            <a:ext cx="10972800" cy="480131"/>
          </a:xfrm>
        </p:spPr>
        <p:txBody>
          <a:bodyPr/>
          <a:lstStyle/>
          <a:p>
            <a:r>
              <a:rPr lang="en-US" dirty="0"/>
              <a:t>The output format is based on execution blocks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3B6341-DC2E-BF7C-F4CB-33F21A348CBA}"/>
              </a:ext>
            </a:extLst>
          </p:cNvPr>
          <p:cNvGrpSpPr/>
          <p:nvPr/>
        </p:nvGrpSpPr>
        <p:grpSpPr>
          <a:xfrm>
            <a:off x="1524000" y="1600200"/>
            <a:ext cx="9144000" cy="4458524"/>
            <a:chOff x="1524000" y="1600200"/>
            <a:chExt cx="9144000" cy="44585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EFD30C-F13D-BE57-5124-1F643038C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600200"/>
              <a:ext cx="9144000" cy="444370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FDDE0B-5708-3D1B-BF36-601C257BA61C}"/>
                </a:ext>
              </a:extLst>
            </p:cNvPr>
            <p:cNvSpPr/>
            <p:nvPr/>
          </p:nvSpPr>
          <p:spPr>
            <a:xfrm>
              <a:off x="3124200" y="5562600"/>
              <a:ext cx="1287049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2F458E-BD92-5A91-A002-BDC961F56B05}"/>
                </a:ext>
              </a:extLst>
            </p:cNvPr>
            <p:cNvSpPr/>
            <p:nvPr/>
          </p:nvSpPr>
          <p:spPr>
            <a:xfrm>
              <a:off x="8001000" y="5677724"/>
              <a:ext cx="1287049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1474982-95CF-B9CF-99B6-96FAD636C9F3}"/>
              </a:ext>
            </a:extLst>
          </p:cNvPr>
          <p:cNvSpPr txBox="1"/>
          <p:nvPr/>
        </p:nvSpPr>
        <p:spPr>
          <a:xfrm>
            <a:off x="1295400" y="5131713"/>
            <a:ext cx="62316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0" dirty="0">
                <a:effectLst/>
                <a:latin typeface="Arial" panose="020B0604020202020204" pitchFamily="34" charset="0"/>
              </a:rPr>
              <a:t>An example of the pilot model output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704717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C9134-0C89-56D6-0F5F-7B78BE1D2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of pilot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420C6-FEC3-6060-420C-D3D1EDCC6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41" y="990600"/>
            <a:ext cx="10972800" cy="480131"/>
          </a:xfrm>
        </p:spPr>
        <p:txBody>
          <a:bodyPr/>
          <a:lstStyle/>
          <a:p>
            <a:r>
              <a:rPr lang="en-US" dirty="0"/>
              <a:t>The output format is based on execution blocks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3B6341-DC2E-BF7C-F4CB-33F21A348CBA}"/>
              </a:ext>
            </a:extLst>
          </p:cNvPr>
          <p:cNvGrpSpPr/>
          <p:nvPr/>
        </p:nvGrpSpPr>
        <p:grpSpPr>
          <a:xfrm>
            <a:off x="1524000" y="1600200"/>
            <a:ext cx="9144000" cy="4458524"/>
            <a:chOff x="1524000" y="1600200"/>
            <a:chExt cx="9144000" cy="44585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EFD30C-F13D-BE57-5124-1F643038C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600200"/>
              <a:ext cx="9144000" cy="444370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FDDE0B-5708-3D1B-BF36-601C257BA61C}"/>
                </a:ext>
              </a:extLst>
            </p:cNvPr>
            <p:cNvSpPr/>
            <p:nvPr/>
          </p:nvSpPr>
          <p:spPr>
            <a:xfrm>
              <a:off x="3124200" y="5562600"/>
              <a:ext cx="1287049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2F458E-BD92-5A91-A002-BDC961F56B05}"/>
                </a:ext>
              </a:extLst>
            </p:cNvPr>
            <p:cNvSpPr/>
            <p:nvPr/>
          </p:nvSpPr>
          <p:spPr>
            <a:xfrm>
              <a:off x="8001000" y="5677724"/>
              <a:ext cx="1287049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1474982-95CF-B9CF-99B6-96FAD636C9F3}"/>
              </a:ext>
            </a:extLst>
          </p:cNvPr>
          <p:cNvSpPr txBox="1"/>
          <p:nvPr/>
        </p:nvSpPr>
        <p:spPr>
          <a:xfrm>
            <a:off x="1295400" y="5131713"/>
            <a:ext cx="62316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0" dirty="0">
                <a:effectLst/>
                <a:latin typeface="Arial" panose="020B0604020202020204" pitchFamily="34" charset="0"/>
              </a:rPr>
              <a:t>An example of the pilot model output</a:t>
            </a:r>
            <a:endParaRPr lang="en-US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F34D3-3DE1-14A4-220C-2C6A1A671015}"/>
              </a:ext>
            </a:extLst>
          </p:cNvPr>
          <p:cNvSpPr txBox="1"/>
          <p:nvPr/>
        </p:nvSpPr>
        <p:spPr>
          <a:xfrm>
            <a:off x="914400" y="5722620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Easier prediction task and higher prediction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Shorter execution time of the pilot model</a:t>
            </a:r>
          </a:p>
        </p:txBody>
      </p:sp>
    </p:spTree>
    <p:extLst>
      <p:ext uri="{BB962C8B-B14F-4D97-AF65-F5344CB8AC3E}">
        <p14:creationId xmlns:p14="http://schemas.microsoft.com/office/powerpoint/2010/main" val="459126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C9134-0C89-56D6-0F5F-7B78BE1D2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of pilot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420C6-FEC3-6060-420C-D3D1EDCC6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41" y="990600"/>
            <a:ext cx="10972800" cy="480131"/>
          </a:xfrm>
        </p:spPr>
        <p:txBody>
          <a:bodyPr/>
          <a:lstStyle/>
          <a:p>
            <a:r>
              <a:rPr lang="en-US" dirty="0"/>
              <a:t>Map (decode) pilot model-output to operators in DNN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3B6341-DC2E-BF7C-F4CB-33F21A348CBA}"/>
              </a:ext>
            </a:extLst>
          </p:cNvPr>
          <p:cNvGrpSpPr/>
          <p:nvPr/>
        </p:nvGrpSpPr>
        <p:grpSpPr>
          <a:xfrm>
            <a:off x="1524000" y="1600200"/>
            <a:ext cx="9144000" cy="4458524"/>
            <a:chOff x="1524000" y="1600200"/>
            <a:chExt cx="9144000" cy="445852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6EFD30C-F13D-BE57-5124-1F643038C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600200"/>
              <a:ext cx="9144000" cy="444370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FDDE0B-5708-3D1B-BF36-601C257BA61C}"/>
                </a:ext>
              </a:extLst>
            </p:cNvPr>
            <p:cNvSpPr/>
            <p:nvPr/>
          </p:nvSpPr>
          <p:spPr>
            <a:xfrm>
              <a:off x="3124200" y="5562600"/>
              <a:ext cx="1287049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2F458E-BD92-5A91-A002-BDC961F56B05}"/>
                </a:ext>
              </a:extLst>
            </p:cNvPr>
            <p:cNvSpPr/>
            <p:nvPr/>
          </p:nvSpPr>
          <p:spPr>
            <a:xfrm>
              <a:off x="8001000" y="5677724"/>
              <a:ext cx="1287049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1474982-95CF-B9CF-99B6-96FAD636C9F3}"/>
              </a:ext>
            </a:extLst>
          </p:cNvPr>
          <p:cNvSpPr txBox="1"/>
          <p:nvPr/>
        </p:nvSpPr>
        <p:spPr>
          <a:xfrm>
            <a:off x="1295400" y="5131713"/>
            <a:ext cx="62316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i="0" dirty="0">
                <a:effectLst/>
                <a:latin typeface="Arial" panose="020B0604020202020204" pitchFamily="34" charset="0"/>
              </a:rPr>
              <a:t>An example of the pilot model output</a:t>
            </a:r>
            <a:endParaRPr lang="en-US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F34D3-3DE1-14A4-220C-2C6A1A671015}"/>
              </a:ext>
            </a:extLst>
          </p:cNvPr>
          <p:cNvSpPr txBox="1"/>
          <p:nvPr/>
        </p:nvSpPr>
        <p:spPr>
          <a:xfrm>
            <a:off x="914400" y="5722620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Traverse the </a:t>
            </a:r>
            <a:r>
              <a:rPr lang="en-US" sz="2200" dirty="0" err="1"/>
              <a:t>DyNN’s</a:t>
            </a:r>
            <a:r>
              <a:rPr lang="en-US" sz="2200" dirty="0"/>
              <a:t> static architecture, meanwhile bookkeeping the operators info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58156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899AA-0BD5-2B0E-14ED-B2986A1A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Topology of pilot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3681A-2C3E-99B7-CC7A-0A83A74CC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480131"/>
          </a:xfrm>
        </p:spPr>
        <p:txBody>
          <a:bodyPr/>
          <a:lstStyle/>
          <a:p>
            <a:r>
              <a:rPr lang="en-US" dirty="0"/>
              <a:t>A lightweight </a:t>
            </a:r>
            <a:r>
              <a:rPr lang="en-US" dirty="0" err="1"/>
              <a:t>MoE</a:t>
            </a:r>
            <a:r>
              <a:rPr lang="en-US" dirty="0"/>
              <a:t> model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7C7511E-B781-64E3-76BC-D4BB05306F90}"/>
              </a:ext>
            </a:extLst>
          </p:cNvPr>
          <p:cNvSpPr/>
          <p:nvPr/>
        </p:nvSpPr>
        <p:spPr>
          <a:xfrm>
            <a:off x="3456777" y="2108634"/>
            <a:ext cx="1447800" cy="304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9053AEC-E424-C432-8870-EF71B6ABFB5B}"/>
              </a:ext>
            </a:extLst>
          </p:cNvPr>
          <p:cNvSpPr/>
          <p:nvPr/>
        </p:nvSpPr>
        <p:spPr>
          <a:xfrm>
            <a:off x="3456777" y="3657600"/>
            <a:ext cx="1447800" cy="304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8DEE942-D9A7-EDB6-7E99-5C41746BD172}"/>
              </a:ext>
            </a:extLst>
          </p:cNvPr>
          <p:cNvSpPr/>
          <p:nvPr/>
        </p:nvSpPr>
        <p:spPr>
          <a:xfrm>
            <a:off x="3429000" y="5029200"/>
            <a:ext cx="1447800" cy="304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FC8AB2-C274-381E-E20F-458887B683A7}"/>
              </a:ext>
            </a:extLst>
          </p:cNvPr>
          <p:cNvSpPr txBox="1"/>
          <p:nvPr/>
        </p:nvSpPr>
        <p:spPr>
          <a:xfrm>
            <a:off x="1274753" y="2044102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 embedding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10582-757F-8FF8-3963-4FAF17A422C8}"/>
              </a:ext>
            </a:extLst>
          </p:cNvPr>
          <p:cNvSpPr txBox="1"/>
          <p:nvPr/>
        </p:nvSpPr>
        <p:spPr>
          <a:xfrm>
            <a:off x="1000579" y="3567873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Encoded static </a:t>
            </a:r>
          </a:p>
          <a:p>
            <a:r>
              <a:rPr lang="en-US" b="1" dirty="0"/>
              <a:t>structure of </a:t>
            </a:r>
            <a:r>
              <a:rPr lang="en-US" b="1" dirty="0" err="1"/>
              <a:t>DyNN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1670D4-4F04-10DE-206D-F034944A7AFD}"/>
              </a:ext>
            </a:extLst>
          </p:cNvPr>
          <p:cNvSpPr txBox="1"/>
          <p:nvPr/>
        </p:nvSpPr>
        <p:spPr>
          <a:xfrm>
            <a:off x="920471" y="516636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DyNN</a:t>
            </a:r>
            <a:r>
              <a:rPr lang="en-US" b="1" dirty="0"/>
              <a:t> model type</a:t>
            </a:r>
          </a:p>
          <a:p>
            <a:r>
              <a:rPr lang="en-US" dirty="0"/>
              <a:t>(Transformer-based, LSTM-based</a:t>
            </a:r>
          </a:p>
          <a:p>
            <a:r>
              <a:rPr lang="en-US" dirty="0"/>
              <a:t>CNN-based)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FC054C-51CA-84E9-970C-A687C06EE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209" y="1617307"/>
            <a:ext cx="1841534" cy="454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7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9304A-F85D-838C-D203-8C9B4D089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13030200" cy="763600"/>
          </a:xfrm>
        </p:spPr>
        <p:txBody>
          <a:bodyPr>
            <a:normAutofit/>
          </a:bodyPr>
          <a:lstStyle/>
          <a:p>
            <a:r>
              <a:rPr lang="en-US" sz="3000" dirty="0"/>
              <a:t>GPU memory capacity limits AI model training efficiency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1630A-7CAB-2824-BCCE-941BB3B31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3529941"/>
            <a:ext cx="4080200" cy="1977033"/>
          </a:xfrm>
        </p:spPr>
        <p:txBody>
          <a:bodyPr/>
          <a:lstStyle/>
          <a:p>
            <a:pPr marL="177136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3AFD5-6869-B18C-6090-3CEE56E541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ctr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"/>
          </a:p>
        </p:txBody>
      </p:sp>
      <p:pic>
        <p:nvPicPr>
          <p:cNvPr id="6" name="Picture 5" descr="A network with colorful circles and dots&#10;&#10;Description automatically generated">
            <a:extLst>
              <a:ext uri="{FF2B5EF4-FFF2-40B4-BE49-F238E27FC236}">
                <a16:creationId xmlns:a16="http://schemas.microsoft.com/office/drawing/2014/main" id="{6267029F-3EEE-6B2E-CCE0-E35FE718F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1676400" cy="167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892F20-643C-0845-A468-23B154E90008}"/>
              </a:ext>
            </a:extLst>
          </p:cNvPr>
          <p:cNvSpPr txBox="1"/>
          <p:nvPr/>
        </p:nvSpPr>
        <p:spPr>
          <a:xfrm>
            <a:off x="389474" y="3005011"/>
            <a:ext cx="557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Training AlphaFold2 (21 million parameters) with long amino acid sequences requires a large amount of memory.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A60BBA0-4BEC-28F2-99EC-807653796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054741"/>
              </p:ext>
            </p:extLst>
          </p:nvPr>
        </p:nvGraphicFramePr>
        <p:xfrm>
          <a:off x="260678" y="4224652"/>
          <a:ext cx="557464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311">
                  <a:extLst>
                    <a:ext uri="{9D8B030D-6E8A-4147-A177-3AD203B41FA5}">
                      <a16:colId xmlns:a16="http://schemas.microsoft.com/office/drawing/2014/main" val="22252289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02006322"/>
                    </a:ext>
                  </a:extLst>
                </a:gridCol>
              </a:tblGrid>
              <a:tr h="326225"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Amino Acid Sequence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Memory Consumption for training with bs=1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592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947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80GB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844199"/>
                  </a:ext>
                </a:extLst>
              </a:tr>
            </a:tbl>
          </a:graphicData>
        </a:graphic>
      </p:graphicFrame>
      <p:sp>
        <p:nvSpPr>
          <p:cNvPr id="10" name="Right Arrow 9">
            <a:extLst>
              <a:ext uri="{FF2B5EF4-FFF2-40B4-BE49-F238E27FC236}">
                <a16:creationId xmlns:a16="http://schemas.microsoft.com/office/drawing/2014/main" id="{AC174599-97B5-50AE-023E-E8FAF5B745A3}"/>
              </a:ext>
            </a:extLst>
          </p:cNvPr>
          <p:cNvSpPr/>
          <p:nvPr/>
        </p:nvSpPr>
        <p:spPr>
          <a:xfrm>
            <a:off x="6172200" y="2844142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B10BE9-25AC-7EE6-0D94-557DBAC44EB4}"/>
              </a:ext>
            </a:extLst>
          </p:cNvPr>
          <p:cNvSpPr txBox="1"/>
          <p:nvPr/>
        </p:nvSpPr>
        <p:spPr>
          <a:xfrm>
            <a:off x="6934200" y="1066800"/>
            <a:ext cx="484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Heterogenous memory is promising to address memory capacity limitation</a:t>
            </a:r>
          </a:p>
        </p:txBody>
      </p:sp>
      <p:pic>
        <p:nvPicPr>
          <p:cNvPr id="15" name="Picture 14" descr="A diagram of a computer processor&#10;&#10;Description automatically generated">
            <a:extLst>
              <a:ext uri="{FF2B5EF4-FFF2-40B4-BE49-F238E27FC236}">
                <a16:creationId xmlns:a16="http://schemas.microsoft.com/office/drawing/2014/main" id="{34895401-39B4-24FB-46DA-7FA8B7832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600" y="2139312"/>
            <a:ext cx="40894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96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899AA-0BD5-2B0E-14ED-B2986A1A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Topology of pilot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3681A-2C3E-99B7-CC7A-0A83A74CC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480131"/>
          </a:xfrm>
        </p:spPr>
        <p:txBody>
          <a:bodyPr/>
          <a:lstStyle/>
          <a:p>
            <a:r>
              <a:rPr lang="en-US" dirty="0"/>
              <a:t>A lightweight </a:t>
            </a:r>
            <a:r>
              <a:rPr lang="en-US" dirty="0" err="1"/>
              <a:t>MoE</a:t>
            </a:r>
            <a:r>
              <a:rPr lang="en-US" dirty="0"/>
              <a:t> model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7C7511E-B781-64E3-76BC-D4BB05306F90}"/>
              </a:ext>
            </a:extLst>
          </p:cNvPr>
          <p:cNvSpPr/>
          <p:nvPr/>
        </p:nvSpPr>
        <p:spPr>
          <a:xfrm>
            <a:off x="3456777" y="2108634"/>
            <a:ext cx="1447800" cy="304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9053AEC-E424-C432-8870-EF71B6ABFB5B}"/>
              </a:ext>
            </a:extLst>
          </p:cNvPr>
          <p:cNvSpPr/>
          <p:nvPr/>
        </p:nvSpPr>
        <p:spPr>
          <a:xfrm>
            <a:off x="3456777" y="3657600"/>
            <a:ext cx="1447800" cy="304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8DEE942-D9A7-EDB6-7E99-5C41746BD172}"/>
              </a:ext>
            </a:extLst>
          </p:cNvPr>
          <p:cNvSpPr/>
          <p:nvPr/>
        </p:nvSpPr>
        <p:spPr>
          <a:xfrm>
            <a:off x="3429000" y="5029200"/>
            <a:ext cx="1447800" cy="3048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FC8AB2-C274-381E-E20F-458887B683A7}"/>
              </a:ext>
            </a:extLst>
          </p:cNvPr>
          <p:cNvSpPr txBox="1"/>
          <p:nvPr/>
        </p:nvSpPr>
        <p:spPr>
          <a:xfrm>
            <a:off x="1274753" y="2044102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 embedding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10582-757F-8FF8-3963-4FAF17A422C8}"/>
              </a:ext>
            </a:extLst>
          </p:cNvPr>
          <p:cNvSpPr txBox="1"/>
          <p:nvPr/>
        </p:nvSpPr>
        <p:spPr>
          <a:xfrm>
            <a:off x="1000579" y="3567873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Encoded static </a:t>
            </a:r>
          </a:p>
          <a:p>
            <a:r>
              <a:rPr lang="en-US" b="1" dirty="0"/>
              <a:t>structure of </a:t>
            </a:r>
            <a:r>
              <a:rPr lang="en-US" b="1" dirty="0" err="1"/>
              <a:t>DyNN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1670D4-4F04-10DE-206D-F034944A7AFD}"/>
              </a:ext>
            </a:extLst>
          </p:cNvPr>
          <p:cNvSpPr txBox="1"/>
          <p:nvPr/>
        </p:nvSpPr>
        <p:spPr>
          <a:xfrm>
            <a:off x="920471" y="516636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DyNN</a:t>
            </a:r>
            <a:r>
              <a:rPr lang="en-US" b="1" dirty="0"/>
              <a:t> model type</a:t>
            </a:r>
          </a:p>
          <a:p>
            <a:r>
              <a:rPr lang="en-US" dirty="0"/>
              <a:t>(Transformer-based, LSTM-based</a:t>
            </a:r>
          </a:p>
          <a:p>
            <a:r>
              <a:rPr lang="en-US" dirty="0"/>
              <a:t>CNN-based)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FC054C-51CA-84E9-970C-A687C06EE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209" y="1617307"/>
            <a:ext cx="1841534" cy="45474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01D1F1-B794-697D-7A34-163EBD6C158C}"/>
              </a:ext>
            </a:extLst>
          </p:cNvPr>
          <p:cNvSpPr txBox="1"/>
          <p:nvPr/>
        </p:nvSpPr>
        <p:spPr>
          <a:xfrm>
            <a:off x="7467600" y="2261034"/>
            <a:ext cx="447515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Only one MLP is activated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Using three MLPs in parallel to reduce inference time of the pilot model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2763645-CB4C-4292-D589-EB67E3FDC855}"/>
              </a:ext>
            </a:extLst>
          </p:cNvPr>
          <p:cNvSpPr/>
          <p:nvPr/>
        </p:nvSpPr>
        <p:spPr>
          <a:xfrm>
            <a:off x="5715000" y="1219200"/>
            <a:ext cx="838200" cy="5105400"/>
          </a:xfrm>
          <a:prstGeom prst="ellipse">
            <a:avLst/>
          </a:prstGeom>
          <a:noFill/>
          <a:ln w="381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67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CF3E-4D15-B3BF-E012-A4FC4156C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of pilot model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C2FE99-6BAE-2288-6261-1CB7BB28D661}"/>
              </a:ext>
            </a:extLst>
          </p:cNvPr>
          <p:cNvSpPr/>
          <p:nvPr/>
        </p:nvSpPr>
        <p:spPr>
          <a:xfrm>
            <a:off x="3733800" y="1752600"/>
            <a:ext cx="1905000" cy="457200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A43B1A-6229-6D3B-83B2-B068A4377E4F}"/>
              </a:ext>
            </a:extLst>
          </p:cNvPr>
          <p:cNvSpPr/>
          <p:nvPr/>
        </p:nvSpPr>
        <p:spPr>
          <a:xfrm>
            <a:off x="5612674" y="1752600"/>
            <a:ext cx="1905000" cy="457200"/>
          </a:xfrm>
          <a:prstGeom prst="rect">
            <a:avLst/>
          </a:prstGeom>
          <a:solidFill>
            <a:srgbClr val="FBE5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779B72-1BF3-7446-E770-2D537F5085AB}"/>
              </a:ext>
            </a:extLst>
          </p:cNvPr>
          <p:cNvSpPr txBox="1"/>
          <p:nvPr/>
        </p:nvSpPr>
        <p:spPr>
          <a:xfrm>
            <a:off x="4572000" y="1219200"/>
            <a:ext cx="25450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A training sample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5F88AB-67ED-C490-291D-C408B6953F63}"/>
              </a:ext>
            </a:extLst>
          </p:cNvPr>
          <p:cNvSpPr txBox="1"/>
          <p:nvPr/>
        </p:nvSpPr>
        <p:spPr>
          <a:xfrm>
            <a:off x="3886200" y="1752600"/>
            <a:ext cx="16610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Input vector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CF8BF9-21C3-5909-C0D2-9C5BA0C12681}"/>
              </a:ext>
            </a:extLst>
          </p:cNvPr>
          <p:cNvSpPr txBox="1"/>
          <p:nvPr/>
        </p:nvSpPr>
        <p:spPr>
          <a:xfrm>
            <a:off x="5638800" y="1752600"/>
            <a:ext cx="18806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Output vector</a:t>
            </a:r>
          </a:p>
        </p:txBody>
      </p:sp>
    </p:spTree>
    <p:extLst>
      <p:ext uri="{BB962C8B-B14F-4D97-AF65-F5344CB8AC3E}">
        <p14:creationId xmlns:p14="http://schemas.microsoft.com/office/powerpoint/2010/main" val="3365741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CF3E-4D15-B3BF-E012-A4FC4156C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of pilot model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C2FE99-6BAE-2288-6261-1CB7BB28D661}"/>
              </a:ext>
            </a:extLst>
          </p:cNvPr>
          <p:cNvSpPr/>
          <p:nvPr/>
        </p:nvSpPr>
        <p:spPr>
          <a:xfrm>
            <a:off x="3733800" y="1752600"/>
            <a:ext cx="1905000" cy="457200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A43B1A-6229-6D3B-83B2-B068A4377E4F}"/>
              </a:ext>
            </a:extLst>
          </p:cNvPr>
          <p:cNvSpPr/>
          <p:nvPr/>
        </p:nvSpPr>
        <p:spPr>
          <a:xfrm>
            <a:off x="5612674" y="1752600"/>
            <a:ext cx="1905000" cy="457200"/>
          </a:xfrm>
          <a:prstGeom prst="rect">
            <a:avLst/>
          </a:prstGeom>
          <a:solidFill>
            <a:srgbClr val="FBE5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779B72-1BF3-7446-E770-2D537F5085AB}"/>
              </a:ext>
            </a:extLst>
          </p:cNvPr>
          <p:cNvSpPr txBox="1"/>
          <p:nvPr/>
        </p:nvSpPr>
        <p:spPr>
          <a:xfrm>
            <a:off x="4572000" y="1219200"/>
            <a:ext cx="25450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A training sample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5F88AB-67ED-C490-291D-C408B6953F63}"/>
              </a:ext>
            </a:extLst>
          </p:cNvPr>
          <p:cNvSpPr txBox="1"/>
          <p:nvPr/>
        </p:nvSpPr>
        <p:spPr>
          <a:xfrm>
            <a:off x="3886200" y="1752600"/>
            <a:ext cx="16610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Input vector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CF8BF9-21C3-5909-C0D2-9C5BA0C12681}"/>
              </a:ext>
            </a:extLst>
          </p:cNvPr>
          <p:cNvSpPr txBox="1"/>
          <p:nvPr/>
        </p:nvSpPr>
        <p:spPr>
          <a:xfrm>
            <a:off x="5638800" y="1752600"/>
            <a:ext cx="18806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Output vector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C0EC6EE3-F00F-6B11-238A-366ADECE4622}"/>
              </a:ext>
            </a:extLst>
          </p:cNvPr>
          <p:cNvSpPr/>
          <p:nvPr/>
        </p:nvSpPr>
        <p:spPr>
          <a:xfrm rot="20135196">
            <a:off x="3213265" y="2586364"/>
            <a:ext cx="1455864" cy="22860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FAA45C-2B67-D372-158E-905AAF2D6936}"/>
              </a:ext>
            </a:extLst>
          </p:cNvPr>
          <p:cNvGrpSpPr/>
          <p:nvPr/>
        </p:nvGrpSpPr>
        <p:grpSpPr>
          <a:xfrm>
            <a:off x="758950" y="3330053"/>
            <a:ext cx="4967242" cy="876619"/>
            <a:chOff x="2511550" y="3456343"/>
            <a:chExt cx="4967242" cy="876619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6260DCD5-2A13-8F1E-B148-039FD2B695A4}"/>
                </a:ext>
              </a:extLst>
            </p:cNvPr>
            <p:cNvSpPr/>
            <p:nvPr/>
          </p:nvSpPr>
          <p:spPr>
            <a:xfrm>
              <a:off x="2511550" y="3456343"/>
              <a:ext cx="228600" cy="876619"/>
            </a:xfrm>
            <a:prstGeom prst="leftBrace">
              <a:avLst>
                <a:gd name="adj1" fmla="val 8333"/>
                <a:gd name="adj2" fmla="val 47506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2C05CA-76F8-4586-031B-3CF5FF280876}"/>
                </a:ext>
              </a:extLst>
            </p:cNvPr>
            <p:cNvSpPr txBox="1"/>
            <p:nvPr/>
          </p:nvSpPr>
          <p:spPr>
            <a:xfrm>
              <a:off x="2743200" y="3456343"/>
              <a:ext cx="473559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Encoding of</a:t>
              </a:r>
              <a:r>
                <a:rPr lang="zh-CN" altLang="en-US" sz="2200" dirty="0"/>
                <a:t> </a:t>
              </a:r>
              <a:r>
                <a:rPr lang="en-US" altLang="zh-CN" sz="2200" dirty="0"/>
                <a:t>static structure of </a:t>
              </a:r>
              <a:r>
                <a:rPr lang="en-US" altLang="zh-CN" sz="2200" dirty="0" err="1"/>
                <a:t>DyNN</a:t>
              </a:r>
              <a:endParaRPr lang="en-US" sz="22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DD2407-A5CF-025D-26D8-6AA2FF4EDDF2}"/>
                </a:ext>
              </a:extLst>
            </p:cNvPr>
            <p:cNvSpPr txBox="1"/>
            <p:nvPr/>
          </p:nvSpPr>
          <p:spPr>
            <a:xfrm>
              <a:off x="2743199" y="3882143"/>
              <a:ext cx="343235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An input sample to </a:t>
              </a:r>
              <a:r>
                <a:rPr lang="en-US" sz="2200" dirty="0" err="1"/>
                <a:t>DyNN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6824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CF3E-4D15-B3BF-E012-A4FC4156C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of pilot model – data collection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C2FE99-6BAE-2288-6261-1CB7BB28D661}"/>
              </a:ext>
            </a:extLst>
          </p:cNvPr>
          <p:cNvSpPr/>
          <p:nvPr/>
        </p:nvSpPr>
        <p:spPr>
          <a:xfrm>
            <a:off x="3733800" y="1752600"/>
            <a:ext cx="1905000" cy="457200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A43B1A-6229-6D3B-83B2-B068A4377E4F}"/>
              </a:ext>
            </a:extLst>
          </p:cNvPr>
          <p:cNvSpPr/>
          <p:nvPr/>
        </p:nvSpPr>
        <p:spPr>
          <a:xfrm>
            <a:off x="5612674" y="1752600"/>
            <a:ext cx="1905000" cy="457200"/>
          </a:xfrm>
          <a:prstGeom prst="rect">
            <a:avLst/>
          </a:prstGeom>
          <a:solidFill>
            <a:srgbClr val="FBE5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779B72-1BF3-7446-E770-2D537F5085AB}"/>
              </a:ext>
            </a:extLst>
          </p:cNvPr>
          <p:cNvSpPr txBox="1"/>
          <p:nvPr/>
        </p:nvSpPr>
        <p:spPr>
          <a:xfrm>
            <a:off x="4572000" y="1219200"/>
            <a:ext cx="25450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A training sample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5F88AB-67ED-C490-291D-C408B6953F63}"/>
              </a:ext>
            </a:extLst>
          </p:cNvPr>
          <p:cNvSpPr txBox="1"/>
          <p:nvPr/>
        </p:nvSpPr>
        <p:spPr>
          <a:xfrm>
            <a:off x="3886200" y="1752600"/>
            <a:ext cx="16610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Input vector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CF8BF9-21C3-5909-C0D2-9C5BA0C12681}"/>
              </a:ext>
            </a:extLst>
          </p:cNvPr>
          <p:cNvSpPr txBox="1"/>
          <p:nvPr/>
        </p:nvSpPr>
        <p:spPr>
          <a:xfrm>
            <a:off x="5638800" y="1752600"/>
            <a:ext cx="18806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Output vector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C0EC6EE3-F00F-6B11-238A-366ADECE4622}"/>
              </a:ext>
            </a:extLst>
          </p:cNvPr>
          <p:cNvSpPr/>
          <p:nvPr/>
        </p:nvSpPr>
        <p:spPr>
          <a:xfrm rot="20135196">
            <a:off x="3213265" y="2586364"/>
            <a:ext cx="1455864" cy="22860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FAA45C-2B67-D372-158E-905AAF2D6936}"/>
              </a:ext>
            </a:extLst>
          </p:cNvPr>
          <p:cNvGrpSpPr/>
          <p:nvPr/>
        </p:nvGrpSpPr>
        <p:grpSpPr>
          <a:xfrm>
            <a:off x="990599" y="3330053"/>
            <a:ext cx="4735593" cy="856687"/>
            <a:chOff x="2743199" y="3456343"/>
            <a:chExt cx="4735593" cy="8566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2C05CA-76F8-4586-031B-3CF5FF280876}"/>
                </a:ext>
              </a:extLst>
            </p:cNvPr>
            <p:cNvSpPr txBox="1"/>
            <p:nvPr/>
          </p:nvSpPr>
          <p:spPr>
            <a:xfrm>
              <a:off x="2743200" y="3456343"/>
              <a:ext cx="473559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Encoding of</a:t>
              </a:r>
              <a:r>
                <a:rPr lang="zh-CN" altLang="en-US" sz="2200" dirty="0"/>
                <a:t> </a:t>
              </a:r>
              <a:r>
                <a:rPr lang="en-US" altLang="zh-CN" sz="2200" dirty="0"/>
                <a:t>static structure of </a:t>
              </a:r>
              <a:r>
                <a:rPr lang="en-US" altLang="zh-CN" sz="2200" dirty="0" err="1"/>
                <a:t>DyNN</a:t>
              </a:r>
              <a:endParaRPr lang="en-US" sz="22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DD2407-A5CF-025D-26D8-6AA2FF4EDDF2}"/>
                </a:ext>
              </a:extLst>
            </p:cNvPr>
            <p:cNvSpPr txBox="1"/>
            <p:nvPr/>
          </p:nvSpPr>
          <p:spPr>
            <a:xfrm>
              <a:off x="2743199" y="3882143"/>
              <a:ext cx="343235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An input sample to </a:t>
              </a:r>
              <a:r>
                <a:rPr lang="en-US" sz="2200" dirty="0" err="1"/>
                <a:t>DyNN</a:t>
              </a:r>
              <a:endParaRPr lang="en-US" sz="22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660A399-4D32-B438-A54F-50C5E73A92DA}"/>
              </a:ext>
            </a:extLst>
          </p:cNvPr>
          <p:cNvSpPr txBox="1"/>
          <p:nvPr/>
        </p:nvSpPr>
        <p:spPr>
          <a:xfrm>
            <a:off x="6602752" y="3387362"/>
            <a:ext cx="44422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“Correct” operator-execution trace</a:t>
            </a:r>
          </a:p>
        </p:txBody>
      </p:sp>
      <p:sp>
        <p:nvSpPr>
          <p:cNvPr id="14" name="Arrow: Left 2">
            <a:extLst>
              <a:ext uri="{FF2B5EF4-FFF2-40B4-BE49-F238E27FC236}">
                <a16:creationId xmlns:a16="http://schemas.microsoft.com/office/drawing/2014/main" id="{A706C9A2-4CEF-FBE1-3DD4-2DF1DD25A398}"/>
              </a:ext>
            </a:extLst>
          </p:cNvPr>
          <p:cNvSpPr/>
          <p:nvPr/>
        </p:nvSpPr>
        <p:spPr>
          <a:xfrm rot="12162250">
            <a:off x="6565508" y="2600996"/>
            <a:ext cx="1455864" cy="22860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050BD8B-1341-90AF-5376-C9DE58CE3CB9}"/>
              </a:ext>
            </a:extLst>
          </p:cNvPr>
          <p:cNvGrpSpPr/>
          <p:nvPr/>
        </p:nvGrpSpPr>
        <p:grpSpPr>
          <a:xfrm>
            <a:off x="758950" y="3330053"/>
            <a:ext cx="4967242" cy="876619"/>
            <a:chOff x="2511550" y="3456343"/>
            <a:chExt cx="4967242" cy="876619"/>
          </a:xfrm>
        </p:grpSpPr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9D8DFA25-3906-9C14-1C92-E9B0E4A21CF7}"/>
                </a:ext>
              </a:extLst>
            </p:cNvPr>
            <p:cNvSpPr/>
            <p:nvPr/>
          </p:nvSpPr>
          <p:spPr>
            <a:xfrm>
              <a:off x="2511550" y="3456343"/>
              <a:ext cx="228600" cy="876619"/>
            </a:xfrm>
            <a:prstGeom prst="leftBrace">
              <a:avLst>
                <a:gd name="adj1" fmla="val 8333"/>
                <a:gd name="adj2" fmla="val 47506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7033A2-8579-20B5-ED3C-C35AF052B64E}"/>
                </a:ext>
              </a:extLst>
            </p:cNvPr>
            <p:cNvSpPr txBox="1"/>
            <p:nvPr/>
          </p:nvSpPr>
          <p:spPr>
            <a:xfrm>
              <a:off x="2743200" y="3456343"/>
              <a:ext cx="473559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Encoding of</a:t>
              </a:r>
              <a:r>
                <a:rPr lang="zh-CN" altLang="en-US" sz="2200" dirty="0"/>
                <a:t> </a:t>
              </a:r>
              <a:r>
                <a:rPr lang="en-US" altLang="zh-CN" sz="2200" dirty="0"/>
                <a:t>static structure of </a:t>
              </a:r>
              <a:r>
                <a:rPr lang="en-US" altLang="zh-CN" sz="2200" dirty="0" err="1"/>
                <a:t>DyNN</a:t>
              </a:r>
              <a:endParaRPr lang="en-US" sz="2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152CCC-F80B-A1BA-5822-C2056F8D2BD9}"/>
                </a:ext>
              </a:extLst>
            </p:cNvPr>
            <p:cNvSpPr txBox="1"/>
            <p:nvPr/>
          </p:nvSpPr>
          <p:spPr>
            <a:xfrm>
              <a:off x="2743199" y="3882143"/>
              <a:ext cx="343235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An input sample to </a:t>
              </a:r>
              <a:r>
                <a:rPr lang="en-US" sz="2200" dirty="0" err="1"/>
                <a:t>DyNN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377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CF3E-4D15-B3BF-E012-A4FC4156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2" y="177809"/>
            <a:ext cx="11463867" cy="554126"/>
          </a:xfrm>
        </p:spPr>
        <p:txBody>
          <a:bodyPr/>
          <a:lstStyle/>
          <a:p>
            <a:r>
              <a:rPr lang="en-US" dirty="0"/>
              <a:t>Training of pilot model – data labeling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C2FE99-6BAE-2288-6261-1CB7BB28D661}"/>
              </a:ext>
            </a:extLst>
          </p:cNvPr>
          <p:cNvSpPr/>
          <p:nvPr/>
        </p:nvSpPr>
        <p:spPr>
          <a:xfrm>
            <a:off x="3733800" y="1752600"/>
            <a:ext cx="1905000" cy="457200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A43B1A-6229-6D3B-83B2-B068A4377E4F}"/>
              </a:ext>
            </a:extLst>
          </p:cNvPr>
          <p:cNvSpPr/>
          <p:nvPr/>
        </p:nvSpPr>
        <p:spPr>
          <a:xfrm>
            <a:off x="5612674" y="1752600"/>
            <a:ext cx="1905000" cy="457200"/>
          </a:xfrm>
          <a:prstGeom prst="rect">
            <a:avLst/>
          </a:prstGeom>
          <a:solidFill>
            <a:srgbClr val="FBE5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779B72-1BF3-7446-E770-2D537F5085AB}"/>
              </a:ext>
            </a:extLst>
          </p:cNvPr>
          <p:cNvSpPr txBox="1"/>
          <p:nvPr/>
        </p:nvSpPr>
        <p:spPr>
          <a:xfrm>
            <a:off x="4572000" y="1219200"/>
            <a:ext cx="25450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A training sample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5F88AB-67ED-C490-291D-C408B6953F63}"/>
              </a:ext>
            </a:extLst>
          </p:cNvPr>
          <p:cNvSpPr txBox="1"/>
          <p:nvPr/>
        </p:nvSpPr>
        <p:spPr>
          <a:xfrm>
            <a:off x="3886200" y="1752600"/>
            <a:ext cx="16610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Input vector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CF8BF9-21C3-5909-C0D2-9C5BA0C12681}"/>
              </a:ext>
            </a:extLst>
          </p:cNvPr>
          <p:cNvSpPr txBox="1"/>
          <p:nvPr/>
        </p:nvSpPr>
        <p:spPr>
          <a:xfrm>
            <a:off x="5638800" y="1752600"/>
            <a:ext cx="18806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Output vector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C0EC6EE3-F00F-6B11-238A-366ADECE4622}"/>
              </a:ext>
            </a:extLst>
          </p:cNvPr>
          <p:cNvSpPr/>
          <p:nvPr/>
        </p:nvSpPr>
        <p:spPr>
          <a:xfrm rot="20135196">
            <a:off x="3213265" y="2586364"/>
            <a:ext cx="1455864" cy="22860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FAA45C-2B67-D372-158E-905AAF2D6936}"/>
              </a:ext>
            </a:extLst>
          </p:cNvPr>
          <p:cNvGrpSpPr/>
          <p:nvPr/>
        </p:nvGrpSpPr>
        <p:grpSpPr>
          <a:xfrm>
            <a:off x="990599" y="3330053"/>
            <a:ext cx="4735593" cy="856687"/>
            <a:chOff x="2743199" y="3456343"/>
            <a:chExt cx="4735593" cy="8566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2C05CA-76F8-4586-031B-3CF5FF280876}"/>
                </a:ext>
              </a:extLst>
            </p:cNvPr>
            <p:cNvSpPr txBox="1"/>
            <p:nvPr/>
          </p:nvSpPr>
          <p:spPr>
            <a:xfrm>
              <a:off x="2743200" y="3456343"/>
              <a:ext cx="473559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Encoding of</a:t>
              </a:r>
              <a:r>
                <a:rPr lang="zh-CN" altLang="en-US" sz="2200" dirty="0"/>
                <a:t> </a:t>
              </a:r>
              <a:r>
                <a:rPr lang="en-US" altLang="zh-CN" sz="2200" dirty="0"/>
                <a:t>static structure of </a:t>
              </a:r>
              <a:r>
                <a:rPr lang="en-US" altLang="zh-CN" sz="2200" dirty="0" err="1"/>
                <a:t>DyNN</a:t>
              </a:r>
              <a:endParaRPr lang="en-US" sz="22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DD2407-A5CF-025D-26D8-6AA2FF4EDDF2}"/>
                </a:ext>
              </a:extLst>
            </p:cNvPr>
            <p:cNvSpPr txBox="1"/>
            <p:nvPr/>
          </p:nvSpPr>
          <p:spPr>
            <a:xfrm>
              <a:off x="2743199" y="3882143"/>
              <a:ext cx="343235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An input sample to </a:t>
              </a:r>
              <a:r>
                <a:rPr lang="en-US" sz="2200" dirty="0" err="1"/>
                <a:t>DyNN</a:t>
              </a:r>
              <a:endParaRPr lang="en-US" sz="22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660A399-4D32-B438-A54F-50C5E73A92DA}"/>
              </a:ext>
            </a:extLst>
          </p:cNvPr>
          <p:cNvSpPr txBox="1"/>
          <p:nvPr/>
        </p:nvSpPr>
        <p:spPr>
          <a:xfrm>
            <a:off x="6602752" y="3387362"/>
            <a:ext cx="44422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“Correct” operator-execution trace</a:t>
            </a:r>
          </a:p>
        </p:txBody>
      </p:sp>
      <p:sp>
        <p:nvSpPr>
          <p:cNvPr id="14" name="Arrow: Left 2">
            <a:extLst>
              <a:ext uri="{FF2B5EF4-FFF2-40B4-BE49-F238E27FC236}">
                <a16:creationId xmlns:a16="http://schemas.microsoft.com/office/drawing/2014/main" id="{A706C9A2-4CEF-FBE1-3DD4-2DF1DD25A398}"/>
              </a:ext>
            </a:extLst>
          </p:cNvPr>
          <p:cNvSpPr/>
          <p:nvPr/>
        </p:nvSpPr>
        <p:spPr>
          <a:xfrm rot="12162250">
            <a:off x="6565508" y="2600996"/>
            <a:ext cx="1455864" cy="22860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050BD8B-1341-90AF-5376-C9DE58CE3CB9}"/>
              </a:ext>
            </a:extLst>
          </p:cNvPr>
          <p:cNvGrpSpPr/>
          <p:nvPr/>
        </p:nvGrpSpPr>
        <p:grpSpPr>
          <a:xfrm>
            <a:off x="758950" y="3330053"/>
            <a:ext cx="4967242" cy="876619"/>
            <a:chOff x="2511550" y="3456343"/>
            <a:chExt cx="4967242" cy="876619"/>
          </a:xfrm>
        </p:grpSpPr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9D8DFA25-3906-9C14-1C92-E9B0E4A21CF7}"/>
                </a:ext>
              </a:extLst>
            </p:cNvPr>
            <p:cNvSpPr/>
            <p:nvPr/>
          </p:nvSpPr>
          <p:spPr>
            <a:xfrm>
              <a:off x="2511550" y="3456343"/>
              <a:ext cx="228600" cy="876619"/>
            </a:xfrm>
            <a:prstGeom prst="leftBrace">
              <a:avLst>
                <a:gd name="adj1" fmla="val 8333"/>
                <a:gd name="adj2" fmla="val 47506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7033A2-8579-20B5-ED3C-C35AF052B64E}"/>
                </a:ext>
              </a:extLst>
            </p:cNvPr>
            <p:cNvSpPr txBox="1"/>
            <p:nvPr/>
          </p:nvSpPr>
          <p:spPr>
            <a:xfrm>
              <a:off x="2743200" y="3456343"/>
              <a:ext cx="473559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Encoding of</a:t>
              </a:r>
              <a:r>
                <a:rPr lang="zh-CN" altLang="en-US" sz="2200" dirty="0"/>
                <a:t> </a:t>
              </a:r>
              <a:r>
                <a:rPr lang="en-US" altLang="zh-CN" sz="2200" dirty="0"/>
                <a:t>static structure of </a:t>
              </a:r>
              <a:r>
                <a:rPr lang="en-US" altLang="zh-CN" sz="2200" dirty="0" err="1"/>
                <a:t>DyNN</a:t>
              </a:r>
              <a:endParaRPr lang="en-US" sz="2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152CCC-F80B-A1BA-5822-C2056F8D2BD9}"/>
                </a:ext>
              </a:extLst>
            </p:cNvPr>
            <p:cNvSpPr txBox="1"/>
            <p:nvPr/>
          </p:nvSpPr>
          <p:spPr>
            <a:xfrm>
              <a:off x="2743199" y="3882143"/>
              <a:ext cx="343235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An input sample to </a:t>
              </a:r>
              <a:r>
                <a:rPr lang="en-US" sz="2200" dirty="0" err="1"/>
                <a:t>DyNN</a:t>
              </a:r>
              <a:endParaRPr lang="en-US" sz="2200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29945F2-0EC4-3A30-1286-71A8E1D1D305}"/>
              </a:ext>
            </a:extLst>
          </p:cNvPr>
          <p:cNvSpPr/>
          <p:nvPr/>
        </p:nvSpPr>
        <p:spPr>
          <a:xfrm>
            <a:off x="6324600" y="5563426"/>
            <a:ext cx="5257800" cy="4736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Operator-execution trace with resolved dynamism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63F552-2FFF-193A-4C22-C5324B72C5AF}"/>
              </a:ext>
            </a:extLst>
          </p:cNvPr>
          <p:cNvSpPr/>
          <p:nvPr/>
        </p:nvSpPr>
        <p:spPr>
          <a:xfrm>
            <a:off x="7137933" y="4436233"/>
            <a:ext cx="3682467" cy="5360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the trace using Sentinel</a:t>
            </a:r>
          </a:p>
        </p:txBody>
      </p:sp>
      <p:sp>
        <p:nvSpPr>
          <p:cNvPr id="20" name="Arrow: Left 18">
            <a:extLst>
              <a:ext uri="{FF2B5EF4-FFF2-40B4-BE49-F238E27FC236}">
                <a16:creationId xmlns:a16="http://schemas.microsoft.com/office/drawing/2014/main" id="{BF09561B-9074-AC29-0345-0E90D0DF6CEB}"/>
              </a:ext>
            </a:extLst>
          </p:cNvPr>
          <p:cNvSpPr/>
          <p:nvPr/>
        </p:nvSpPr>
        <p:spPr>
          <a:xfrm rot="5400000">
            <a:off x="8461164" y="3972569"/>
            <a:ext cx="536060" cy="262681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Left 19">
            <a:extLst>
              <a:ext uri="{FF2B5EF4-FFF2-40B4-BE49-F238E27FC236}">
                <a16:creationId xmlns:a16="http://schemas.microsoft.com/office/drawing/2014/main" id="{7A510BBA-90B9-7D7F-1646-ADA8B1093BE8}"/>
              </a:ext>
            </a:extLst>
          </p:cNvPr>
          <p:cNvSpPr/>
          <p:nvPr/>
        </p:nvSpPr>
        <p:spPr>
          <a:xfrm rot="5400000">
            <a:off x="8492360" y="5132858"/>
            <a:ext cx="473667" cy="262681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02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7191-9776-CC58-8798-FD82056C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D498F-2A37-520D-3D84-2FD4B04F1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1"/>
            <a:ext cx="10972800" cy="371691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NVIDIA RTX6000 GPU with 23GB memory, and dual Intel Xeon CPUs and 186 GB CPU memory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high-end servers, each with four 80GB NVIDIA A100 GPUs, and dual Intel Ice Lake CPUs and 500 GB CPU memory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Workloads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5E91B-9260-8747-2732-88EE4687B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581400"/>
            <a:ext cx="824857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46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7191-9776-CC58-8798-FD82056C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D498F-2A37-520D-3D84-2FD4B04F1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10972800" cy="595650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Baselines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DTR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Free memory space for activation tensors when the GPU memory is not large enough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Rematerialize the freed activation when needed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Unified virtual memory (UVM)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Zero-Offload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 for static NN only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Offload optimizer states and full-precision parameters only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58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746A-6E72-2526-20EE-56B18AE5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breaking memory capacity 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BE485-0E83-613D-5C4F-6E9DE1F28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81000" y="1556379"/>
            <a:ext cx="11844867" cy="48013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	The largest trainable models (</a:t>
            </a:r>
            <a:r>
              <a:rPr lang="en-US" b="1" dirty="0" err="1"/>
              <a:t>varBERT</a:t>
            </a:r>
            <a:r>
              <a:rPr lang="en-US" b="1" dirty="0"/>
              <a:t>) on a single A100 with 80GB memory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EF80894-BF68-0BBD-2D73-63DC7266B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389517"/>
              </p:ext>
            </p:extLst>
          </p:nvPr>
        </p:nvGraphicFramePr>
        <p:xfrm>
          <a:off x="457199" y="2514600"/>
          <a:ext cx="11006667" cy="2015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926">
                  <a:extLst>
                    <a:ext uri="{9D8B030D-6E8A-4147-A177-3AD203B41FA5}">
                      <a16:colId xmlns:a16="http://schemas.microsoft.com/office/drawing/2014/main" val="3118633162"/>
                    </a:ext>
                  </a:extLst>
                </a:gridCol>
                <a:gridCol w="2152414">
                  <a:extLst>
                    <a:ext uri="{9D8B030D-6E8A-4147-A177-3AD203B41FA5}">
                      <a16:colId xmlns:a16="http://schemas.microsoft.com/office/drawing/2014/main" val="3681243769"/>
                    </a:ext>
                  </a:extLst>
                </a:gridCol>
                <a:gridCol w="2250252">
                  <a:extLst>
                    <a:ext uri="{9D8B030D-6E8A-4147-A177-3AD203B41FA5}">
                      <a16:colId xmlns:a16="http://schemas.microsoft.com/office/drawing/2014/main" val="3983890840"/>
                    </a:ext>
                  </a:extLst>
                </a:gridCol>
                <a:gridCol w="1956741">
                  <a:extLst>
                    <a:ext uri="{9D8B030D-6E8A-4147-A177-3AD203B41FA5}">
                      <a16:colId xmlns:a16="http://schemas.microsoft.com/office/drawing/2014/main" val="2954183246"/>
                    </a:ext>
                  </a:extLst>
                </a:gridCol>
                <a:gridCol w="2201334">
                  <a:extLst>
                    <a:ext uri="{9D8B030D-6E8A-4147-A177-3AD203B41FA5}">
                      <a16:colId xmlns:a16="http://schemas.microsoft.com/office/drawing/2014/main" val="2366594599"/>
                    </a:ext>
                  </a:extLst>
                </a:gridCol>
              </a:tblGrid>
              <a:tr h="651933">
                <a:tc>
                  <a:txBody>
                    <a:bodyPr/>
                    <a:lstStyle/>
                    <a:p>
                      <a:pPr marL="0" marR="0" lvl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# of 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PyTorch</a:t>
                      </a:r>
                      <a:r>
                        <a:rPr lang="en-US" dirty="0"/>
                        <a:t>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Unified virtual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DyNN</a:t>
                      </a:r>
                      <a:r>
                        <a:rPr lang="en-US" dirty="0"/>
                        <a:t> Offload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012767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Deep Var-BERT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3.85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7.5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3.85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31.25 </a:t>
                      </a:r>
                      <a:r>
                        <a:rPr lang="en-US" dirty="0"/>
                        <a:t>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522036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Wide Var-BERT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3.85 Billion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6.5 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20.2 Billion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6024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37CD124-DCAA-DED4-9A42-2333718652F6}"/>
              </a:ext>
            </a:extLst>
          </p:cNvPr>
          <p:cNvSpPr txBox="1"/>
          <p:nvPr/>
        </p:nvSpPr>
        <p:spPr>
          <a:xfrm>
            <a:off x="2438400" y="5007757"/>
            <a:ext cx="7056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DyNN</a:t>
            </a:r>
            <a:r>
              <a:rPr lang="en-US" sz="2200" dirty="0"/>
              <a:t>-Offload enables up to 6.3x larger model training.</a:t>
            </a:r>
          </a:p>
        </p:txBody>
      </p:sp>
    </p:spTree>
    <p:extLst>
      <p:ext uri="{BB962C8B-B14F-4D97-AF65-F5344CB8AC3E}">
        <p14:creationId xmlns:p14="http://schemas.microsoft.com/office/powerpoint/2010/main" val="212528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78578-5A28-C5B0-5874-4494B8BFA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</a:t>
            </a:r>
            <a:r>
              <a:rPr lang="en-US" dirty="0" err="1"/>
              <a:t>DyNN</a:t>
            </a:r>
            <a:r>
              <a:rPr lang="en-US" dirty="0"/>
              <a:t> training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7017-C1E9-350E-2033-2A8EE9A09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410200"/>
            <a:ext cx="10972800" cy="1143000"/>
          </a:xfrm>
        </p:spPr>
        <p:txBody>
          <a:bodyPr>
            <a:normAutofit fontScale="62500" lnSpcReduction="20000"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UVM performs worst in almost all cases, because tensor migration largely happens on demand</a:t>
            </a:r>
          </a:p>
          <a:p>
            <a:r>
              <a:rPr lang="en-US" b="0" i="0" dirty="0" err="1">
                <a:effectLst/>
                <a:latin typeface="Arial" panose="020B0604020202020204" pitchFamily="34" charset="0"/>
              </a:rPr>
              <a:t>DyNN</a:t>
            </a:r>
            <a:r>
              <a:rPr lang="en-US" b="0" i="0" dirty="0">
                <a:effectLst/>
                <a:latin typeface="Arial" panose="020B0604020202020204" pitchFamily="34" charset="0"/>
              </a:rPr>
              <a:t>-Offload outperforms DTR by 35% on average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static NN,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DyNN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-Offload outperforms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-Offload by 33% on average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E9EC5-F8C0-E28B-A384-6C555E9F3A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10210800" cy="391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31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7906F-3074-B364-BF2D-DD5A952D6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6400C-5D01-371F-5B5F-BC83B0218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3" y="990600"/>
            <a:ext cx="10972800" cy="5039328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DyNN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the future of large AI models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believed that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DyNN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one of a few techniques to improve efficiency and resource utilization of future large models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Building a fast, accurate, and live ML model to guide performance optimization and analysis 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DyNNs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feasible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Building a new abstract to encode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DyNN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structure is the key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44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494DD-D5E5-6F12-CC3F-053D396D5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43630"/>
            <a:ext cx="10972800" cy="554126"/>
          </a:xfrm>
        </p:spPr>
        <p:txBody>
          <a:bodyPr/>
          <a:lstStyle/>
          <a:p>
            <a:r>
              <a:rPr lang="en-US" dirty="0"/>
              <a:t>Prior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CA243-E8B6-62D8-052F-6C47DA93D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29" y="1439865"/>
            <a:ext cx="10972800" cy="295550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Systematically plan tensor migration based on dynamic profiling of tensor accesses and allocation   </a:t>
            </a:r>
            <a:r>
              <a:rPr lang="en-US" dirty="0">
                <a:sym typeface="Wingdings" panose="05000000000000000000" pitchFamily="2" charset="2"/>
              </a:rPr>
              <a:t> dynamic </a:t>
            </a:r>
            <a:r>
              <a:rPr lang="en-US" b="1" dirty="0">
                <a:sym typeface="Wingdings" panose="05000000000000000000" pitchFamily="2" charset="2"/>
              </a:rPr>
              <a:t>profiling-guided optimization (PGO)</a:t>
            </a:r>
            <a:endParaRPr lang="en-US" b="1" dirty="0"/>
          </a:p>
          <a:p>
            <a:pPr lvl="1">
              <a:lnSpc>
                <a:spcPct val="120000"/>
              </a:lnSpc>
            </a:pPr>
            <a:r>
              <a:rPr lang="en-US" dirty="0"/>
              <a:t>Sentinel (HPCA’21)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Offload both computation and tensor to CPU and CPU memory to maximize GPU memory saving and minimize tensor migration volume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ZeRO</a:t>
            </a:r>
            <a:r>
              <a:rPr lang="en-US" dirty="0"/>
              <a:t>-Offload (ATC’21)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25D7AB-471F-A0BC-36EB-E10D59517D69}"/>
              </a:ext>
            </a:extLst>
          </p:cNvPr>
          <p:cNvSpPr txBox="1"/>
          <p:nvPr/>
        </p:nvSpPr>
        <p:spPr>
          <a:xfrm>
            <a:off x="381000" y="905436"/>
            <a:ext cx="39998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For static neural network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73F5103-0D10-2F67-0859-73CE0EA763A6}"/>
              </a:ext>
            </a:extLst>
          </p:cNvPr>
          <p:cNvCxnSpPr>
            <a:cxnSpLocks/>
            <a:endCxn id="59" idx="1"/>
          </p:cNvCxnSpPr>
          <p:nvPr/>
        </p:nvCxnSpPr>
        <p:spPr>
          <a:xfrm flipV="1">
            <a:off x="5283026" y="4682159"/>
            <a:ext cx="5622319" cy="112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3E84BAA-A916-FECD-78B6-620C51491E3D}"/>
              </a:ext>
            </a:extLst>
          </p:cNvPr>
          <p:cNvSpPr txBox="1"/>
          <p:nvPr/>
        </p:nvSpPr>
        <p:spPr>
          <a:xfrm>
            <a:off x="2824029" y="5129788"/>
            <a:ext cx="399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Computation stream: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7872D9-BCBD-962B-7E23-FCB43498969A}"/>
              </a:ext>
            </a:extLst>
          </p:cNvPr>
          <p:cNvSpPr txBox="1"/>
          <p:nvPr/>
        </p:nvSpPr>
        <p:spPr>
          <a:xfrm>
            <a:off x="2824029" y="5531379"/>
            <a:ext cx="399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Swapping stream: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F01F231-A7BD-0C66-0584-FFCCCA888D77}"/>
              </a:ext>
            </a:extLst>
          </p:cNvPr>
          <p:cNvSpPr/>
          <p:nvPr/>
        </p:nvSpPr>
        <p:spPr>
          <a:xfrm>
            <a:off x="5369525" y="5125671"/>
            <a:ext cx="1720681" cy="3661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GPU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C447DE3-7B27-F500-5539-8230AEEA4911}"/>
              </a:ext>
            </a:extLst>
          </p:cNvPr>
          <p:cNvSpPr/>
          <p:nvPr/>
        </p:nvSpPr>
        <p:spPr>
          <a:xfrm>
            <a:off x="7253934" y="5122587"/>
            <a:ext cx="1062677" cy="3692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F26B6AD-CCC8-EBB0-C09E-27E1893067BF}"/>
              </a:ext>
            </a:extLst>
          </p:cNvPr>
          <p:cNvSpPr/>
          <p:nvPr/>
        </p:nvSpPr>
        <p:spPr>
          <a:xfrm>
            <a:off x="8480331" y="5122587"/>
            <a:ext cx="1794822" cy="3661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GPU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28453CE-E51D-16AE-0CEB-0CC1C0B7472E}"/>
              </a:ext>
            </a:extLst>
          </p:cNvPr>
          <p:cNvSpPr txBox="1"/>
          <p:nvPr/>
        </p:nvSpPr>
        <p:spPr>
          <a:xfrm>
            <a:off x="5520895" y="4760456"/>
            <a:ext cx="345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FWD &amp; BWD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58F49EB-FEDB-FB44-966D-5365BFBFADC1}"/>
              </a:ext>
            </a:extLst>
          </p:cNvPr>
          <p:cNvSpPr txBox="1"/>
          <p:nvPr/>
        </p:nvSpPr>
        <p:spPr>
          <a:xfrm>
            <a:off x="8699663" y="4760456"/>
            <a:ext cx="25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FWD &amp; BWD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641C4F6-7D1F-E5B3-EB03-0A18D129B922}"/>
              </a:ext>
            </a:extLst>
          </p:cNvPr>
          <p:cNvSpPr txBox="1"/>
          <p:nvPr/>
        </p:nvSpPr>
        <p:spPr>
          <a:xfrm>
            <a:off x="7065488" y="4764098"/>
            <a:ext cx="25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param update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88532E3-C621-9C72-968F-C631F3A12730}"/>
              </a:ext>
            </a:extLst>
          </p:cNvPr>
          <p:cNvSpPr/>
          <p:nvPr/>
        </p:nvSpPr>
        <p:spPr>
          <a:xfrm>
            <a:off x="6185078" y="5524112"/>
            <a:ext cx="1062677" cy="3692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GPU-&gt;CPU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F063BB8-00C5-6B14-7D2E-547721D4B864}"/>
              </a:ext>
            </a:extLst>
          </p:cNvPr>
          <p:cNvSpPr/>
          <p:nvPr/>
        </p:nvSpPr>
        <p:spPr>
          <a:xfrm>
            <a:off x="7417658" y="5524112"/>
            <a:ext cx="1062677" cy="3692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GPU-&gt;CPU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37AB87C-BF54-4896-6E84-D4B1B0ED19EE}"/>
              </a:ext>
            </a:extLst>
          </p:cNvPr>
          <p:cNvSpPr txBox="1"/>
          <p:nvPr/>
        </p:nvSpPr>
        <p:spPr>
          <a:xfrm>
            <a:off x="5620250" y="5860327"/>
            <a:ext cx="189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BE5D6"/>
                </a:highlight>
              </a:rPr>
              <a:t>gradient offload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94B73D7-A1D9-2865-30D4-2B8853B4106C}"/>
              </a:ext>
            </a:extLst>
          </p:cNvPr>
          <p:cNvSpPr txBox="1"/>
          <p:nvPr/>
        </p:nvSpPr>
        <p:spPr>
          <a:xfrm>
            <a:off x="7462451" y="5860327"/>
            <a:ext cx="241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E2F0D9"/>
                </a:highlight>
              </a:rPr>
              <a:t>param swap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EFB4A6D-2F99-FF11-2F90-BC25C67D884B}"/>
              </a:ext>
            </a:extLst>
          </p:cNvPr>
          <p:cNvCxnSpPr>
            <a:cxnSpLocks/>
          </p:cNvCxnSpPr>
          <p:nvPr/>
        </p:nvCxnSpPr>
        <p:spPr>
          <a:xfrm>
            <a:off x="5283023" y="4511951"/>
            <a:ext cx="0" cy="18148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AC6B025-2400-5BE5-60FB-F53F09A8B611}"/>
              </a:ext>
            </a:extLst>
          </p:cNvPr>
          <p:cNvCxnSpPr>
            <a:cxnSpLocks/>
          </p:cNvCxnSpPr>
          <p:nvPr/>
        </p:nvCxnSpPr>
        <p:spPr>
          <a:xfrm>
            <a:off x="8487550" y="4491353"/>
            <a:ext cx="0" cy="1814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2DFB84C-C636-B7F9-E3E2-50B10B405844}"/>
              </a:ext>
            </a:extLst>
          </p:cNvPr>
          <p:cNvCxnSpPr>
            <a:cxnSpLocks/>
          </p:cNvCxnSpPr>
          <p:nvPr/>
        </p:nvCxnSpPr>
        <p:spPr>
          <a:xfrm>
            <a:off x="5283023" y="4606805"/>
            <a:ext cx="3197308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5124DA5-3EB4-A310-700A-FACE3ADEE709}"/>
              </a:ext>
            </a:extLst>
          </p:cNvPr>
          <p:cNvSpPr txBox="1"/>
          <p:nvPr/>
        </p:nvSpPr>
        <p:spPr>
          <a:xfrm>
            <a:off x="6365792" y="4288719"/>
            <a:ext cx="1763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Step </a:t>
            </a:r>
            <a:r>
              <a:rPr lang="en-US" sz="1600" dirty="0" err="1"/>
              <a:t>i</a:t>
            </a:r>
            <a:endParaRPr lang="en-US" sz="1600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3601126-5BE1-7D08-DC87-2A93030457DA}"/>
              </a:ext>
            </a:extLst>
          </p:cNvPr>
          <p:cNvCxnSpPr>
            <a:cxnSpLocks/>
          </p:cNvCxnSpPr>
          <p:nvPr/>
        </p:nvCxnSpPr>
        <p:spPr>
          <a:xfrm flipH="1">
            <a:off x="8487554" y="4602807"/>
            <a:ext cx="189881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B98AD80-99F6-3E4E-6FE5-14905DD7B115}"/>
              </a:ext>
            </a:extLst>
          </p:cNvPr>
          <p:cNvSpPr txBox="1"/>
          <p:nvPr/>
        </p:nvSpPr>
        <p:spPr>
          <a:xfrm>
            <a:off x="8991600" y="4283467"/>
            <a:ext cx="1763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Step i+1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03B75AA-FCB9-1637-D010-91BD26D5FC0C}"/>
              </a:ext>
            </a:extLst>
          </p:cNvPr>
          <p:cNvSpPr txBox="1"/>
          <p:nvPr/>
        </p:nvSpPr>
        <p:spPr>
          <a:xfrm>
            <a:off x="10905345" y="4497493"/>
            <a:ext cx="82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525277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746A-6E72-2526-20EE-56B18AE5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breaking memory capacity 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BE485-0E83-613D-5C4F-6E9DE1F28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600"/>
            <a:ext cx="10972800" cy="48013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	The maximum trainable batch size on a single A100 with 80GB memory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064428-24AC-1EA3-4E8F-498C5A1A9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31689"/>
            <a:ext cx="9525000" cy="33662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600060-A6CF-853C-19FC-BCA935B41DEE}"/>
              </a:ext>
            </a:extLst>
          </p:cNvPr>
          <p:cNvSpPr txBox="1"/>
          <p:nvPr/>
        </p:nvSpPr>
        <p:spPr>
          <a:xfrm>
            <a:off x="862355" y="5077674"/>
            <a:ext cx="10591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/>
              <a:t>To make the comparison fair, we set the same maximum-runtime-overhead (200%) for UVM, DTR, and </a:t>
            </a:r>
            <a:r>
              <a:rPr lang="en-US" sz="1500" dirty="0" err="1"/>
              <a:t>DyNN</a:t>
            </a:r>
            <a:r>
              <a:rPr lang="en-US" sz="1500" dirty="0"/>
              <a:t>-Offload.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1AAB6A-657F-190A-B5F7-FD38886C22F6}"/>
              </a:ext>
            </a:extLst>
          </p:cNvPr>
          <p:cNvSpPr txBox="1"/>
          <p:nvPr/>
        </p:nvSpPr>
        <p:spPr>
          <a:xfrm>
            <a:off x="706080" y="5543984"/>
            <a:ext cx="103340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/>
              <a:t>With UVM, DTR and </a:t>
            </a:r>
            <a:r>
              <a:rPr lang="en-US" sz="2500" dirty="0" err="1"/>
              <a:t>DyNN</a:t>
            </a:r>
            <a:r>
              <a:rPr lang="en-US" sz="2500" dirty="0"/>
              <a:t>-Offload, the largest batch size is 1.17×, 1.7×, and 3.6× larger, compared with native </a:t>
            </a:r>
            <a:r>
              <a:rPr lang="en-US" sz="2500" dirty="0" err="1"/>
              <a:t>PyTorch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0543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82D0-9085-C0D9-962B-3842341E1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2" y="177809"/>
            <a:ext cx="11692467" cy="554126"/>
          </a:xfrm>
        </p:spPr>
        <p:txBody>
          <a:bodyPr/>
          <a:lstStyle/>
          <a:p>
            <a:r>
              <a:rPr lang="en-US" dirty="0"/>
              <a:t>What about Dynamic Neural Network (</a:t>
            </a:r>
            <a:r>
              <a:rPr lang="en-US" dirty="0" err="1"/>
              <a:t>DyNN</a:t>
            </a:r>
            <a:r>
              <a:rPr lang="en-US" dirty="0"/>
              <a:t>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67F85-2448-7A2B-2EDB-D0AED7097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724" y="838200"/>
            <a:ext cx="10972800" cy="1228455"/>
          </a:xfrm>
        </p:spPr>
        <p:txBody>
          <a:bodyPr>
            <a:normAutofit fontScale="92500" lnSpcReduction="10000"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Dynamism in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DyNN</a:t>
            </a:r>
            <a:endParaRPr lang="en-US" dirty="0">
              <a:latin typeface="Arial" panose="020B0604020202020204" pitchFamily="34" charset="0"/>
            </a:endParaRPr>
          </a:p>
          <a:p>
            <a:pPr lvl="1"/>
            <a:r>
              <a:rPr lang="en-US" b="0" i="0" dirty="0">
                <a:effectLst/>
                <a:latin typeface="Arial" panose="020B0604020202020204" pitchFamily="34" charset="0"/>
              </a:rPr>
              <a:t>Adapt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DyNN</a:t>
            </a:r>
            <a:r>
              <a:rPr lang="en-US" b="0" i="0" dirty="0">
                <a:effectLst/>
                <a:latin typeface="Arial" panose="020B0604020202020204" pitchFamily="34" charset="0"/>
              </a:rPr>
              <a:t> structures or parameters to the input sample</a:t>
            </a:r>
            <a:endParaRPr lang="en-US" dirty="0"/>
          </a:p>
          <a:p>
            <a:pPr lvl="1"/>
            <a:r>
              <a:rPr lang="en-US" dirty="0">
                <a:latin typeface="Arial" panose="020B0604020202020204" pitchFamily="34" charset="0"/>
              </a:rPr>
              <a:t>C</a:t>
            </a:r>
            <a:r>
              <a:rPr lang="en-US" b="0" i="0" dirty="0">
                <a:effectLst/>
                <a:latin typeface="Arial" panose="020B0604020202020204" pitchFamily="34" charset="0"/>
              </a:rPr>
              <a:t>ontrolled by confidence-based criteria and gating functions using control flows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5C5E1-A1DE-63C4-4D34-CC7BE53E516A}"/>
              </a:ext>
            </a:extLst>
          </p:cNvPr>
          <p:cNvSpPr txBox="1"/>
          <p:nvPr/>
        </p:nvSpPr>
        <p:spPr>
          <a:xfrm>
            <a:off x="2286000" y="5835134"/>
            <a:ext cx="7190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Dynamism (gated attentions and dynamic routine) in </a:t>
            </a:r>
            <a:r>
              <a:rPr lang="en-US" b="1" dirty="0" err="1"/>
              <a:t>AlphaFold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42F90B-32D4-BEF4-1C10-E6E5D5519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39339"/>
            <a:ext cx="9239250" cy="36957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EC688D-9450-40DF-94AF-8AD073C5AD45}"/>
              </a:ext>
            </a:extLst>
          </p:cNvPr>
          <p:cNvSpPr/>
          <p:nvPr/>
        </p:nvSpPr>
        <p:spPr>
          <a:xfrm>
            <a:off x="3581400" y="4114800"/>
            <a:ext cx="25146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EEB894-3FF5-2DA6-D8A1-2BF4FA13A90D}"/>
              </a:ext>
            </a:extLst>
          </p:cNvPr>
          <p:cNvSpPr/>
          <p:nvPr/>
        </p:nvSpPr>
        <p:spPr>
          <a:xfrm rot="5400000">
            <a:off x="1223827" y="2586173"/>
            <a:ext cx="2124346" cy="228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5F19D3-55C9-D347-A86F-674CCC9869D3}"/>
              </a:ext>
            </a:extLst>
          </p:cNvPr>
          <p:cNvSpPr txBox="1"/>
          <p:nvPr/>
        </p:nvSpPr>
        <p:spPr>
          <a:xfrm>
            <a:off x="3733800" y="501278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gated self-attention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C349A4-6FDA-1233-2356-9ADF43AF1BA2}"/>
              </a:ext>
            </a:extLst>
          </p:cNvPr>
          <p:cNvSpPr txBox="1"/>
          <p:nvPr/>
        </p:nvSpPr>
        <p:spPr>
          <a:xfrm>
            <a:off x="457200" y="475466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Dynamic routine</a:t>
            </a:r>
          </a:p>
        </p:txBody>
      </p:sp>
    </p:spTree>
    <p:extLst>
      <p:ext uri="{BB962C8B-B14F-4D97-AF65-F5344CB8AC3E}">
        <p14:creationId xmlns:p14="http://schemas.microsoft.com/office/powerpoint/2010/main" val="3153571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82D0-9085-C0D9-962B-3842341E1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2" y="177809"/>
            <a:ext cx="11692467" cy="554126"/>
          </a:xfrm>
        </p:spPr>
        <p:txBody>
          <a:bodyPr/>
          <a:lstStyle/>
          <a:p>
            <a:r>
              <a:rPr lang="en-US" dirty="0"/>
              <a:t>What about Dynamic Neural Network (</a:t>
            </a:r>
            <a:r>
              <a:rPr lang="en-US" dirty="0" err="1"/>
              <a:t>DyNN</a:t>
            </a:r>
            <a:r>
              <a:rPr lang="en-US" dirty="0"/>
              <a:t>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67F85-2448-7A2B-2EDB-D0AED7097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724" y="838200"/>
            <a:ext cx="10972800" cy="1228455"/>
          </a:xfrm>
        </p:spPr>
        <p:txBody>
          <a:bodyPr>
            <a:normAutofit fontScale="92500" lnSpcReduction="10000"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Dynamism in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DyNN</a:t>
            </a:r>
            <a:endParaRPr lang="en-US" dirty="0">
              <a:latin typeface="Arial" panose="020B0604020202020204" pitchFamily="34" charset="0"/>
            </a:endParaRPr>
          </a:p>
          <a:p>
            <a:pPr lvl="1"/>
            <a:r>
              <a:rPr lang="en-US" b="0" i="0" dirty="0">
                <a:effectLst/>
                <a:latin typeface="Arial" panose="020B0604020202020204" pitchFamily="34" charset="0"/>
              </a:rPr>
              <a:t>Adapt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DyNN</a:t>
            </a:r>
            <a:r>
              <a:rPr lang="en-US" b="0" i="0" dirty="0">
                <a:effectLst/>
                <a:latin typeface="Arial" panose="020B0604020202020204" pitchFamily="34" charset="0"/>
              </a:rPr>
              <a:t> structures or parameters to the input sample</a:t>
            </a:r>
            <a:endParaRPr lang="en-US" dirty="0"/>
          </a:p>
          <a:p>
            <a:pPr lvl="1"/>
            <a:r>
              <a:rPr lang="en-US" dirty="0">
                <a:latin typeface="Arial" panose="020B0604020202020204" pitchFamily="34" charset="0"/>
              </a:rPr>
              <a:t>C</a:t>
            </a:r>
            <a:r>
              <a:rPr lang="en-US" b="0" i="0" dirty="0">
                <a:effectLst/>
                <a:latin typeface="Arial" panose="020B0604020202020204" pitchFamily="34" charset="0"/>
              </a:rPr>
              <a:t>ontrolled by confidence-based criteria and gating functions using control flows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5C5E1-A1DE-63C4-4D34-CC7BE53E516A}"/>
              </a:ext>
            </a:extLst>
          </p:cNvPr>
          <p:cNvSpPr txBox="1"/>
          <p:nvPr/>
        </p:nvSpPr>
        <p:spPr>
          <a:xfrm>
            <a:off x="2286000" y="5835134"/>
            <a:ext cx="7190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Dynamism (gated attentions and dynamic routine) in </a:t>
            </a:r>
            <a:r>
              <a:rPr lang="en-US" b="1" dirty="0" err="1"/>
              <a:t>AlphaFold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42F90B-32D4-BEF4-1C10-E6E5D5519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39339"/>
            <a:ext cx="9239250" cy="36957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EC688D-9450-40DF-94AF-8AD073C5AD45}"/>
              </a:ext>
            </a:extLst>
          </p:cNvPr>
          <p:cNvSpPr/>
          <p:nvPr/>
        </p:nvSpPr>
        <p:spPr>
          <a:xfrm>
            <a:off x="3581400" y="4114800"/>
            <a:ext cx="25146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EEB894-3FF5-2DA6-D8A1-2BF4FA13A90D}"/>
              </a:ext>
            </a:extLst>
          </p:cNvPr>
          <p:cNvSpPr/>
          <p:nvPr/>
        </p:nvSpPr>
        <p:spPr>
          <a:xfrm rot="5400000">
            <a:off x="1223827" y="2586173"/>
            <a:ext cx="2124346" cy="228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5F19D3-55C9-D347-A86F-674CCC9869D3}"/>
              </a:ext>
            </a:extLst>
          </p:cNvPr>
          <p:cNvSpPr txBox="1"/>
          <p:nvPr/>
        </p:nvSpPr>
        <p:spPr>
          <a:xfrm>
            <a:off x="3733800" y="501278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gated self-attention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C349A4-6FDA-1233-2356-9ADF43AF1BA2}"/>
              </a:ext>
            </a:extLst>
          </p:cNvPr>
          <p:cNvSpPr txBox="1"/>
          <p:nvPr/>
        </p:nvSpPr>
        <p:spPr>
          <a:xfrm>
            <a:off x="457200" y="475466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Dynamic routine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9CC74A8-2B2A-F7EB-06C6-2DB9F0F178CA}"/>
              </a:ext>
            </a:extLst>
          </p:cNvPr>
          <p:cNvSpPr/>
          <p:nvPr/>
        </p:nvSpPr>
        <p:spPr>
          <a:xfrm>
            <a:off x="6096000" y="5334000"/>
            <a:ext cx="54864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PGO cannot work</a:t>
            </a:r>
          </a:p>
        </p:txBody>
      </p:sp>
    </p:spTree>
    <p:extLst>
      <p:ext uri="{BB962C8B-B14F-4D97-AF65-F5344CB8AC3E}">
        <p14:creationId xmlns:p14="http://schemas.microsoft.com/office/powerpoint/2010/main" val="2294764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0B5EB-6AEA-F784-F3E4-F60B41FD6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15361-A2CA-98ED-27D3-5B01DA1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71" y="381000"/>
            <a:ext cx="10972800" cy="554126"/>
          </a:xfrm>
        </p:spPr>
        <p:txBody>
          <a:bodyPr/>
          <a:lstStyle/>
          <a:p>
            <a:r>
              <a:rPr lang="en-US" dirty="0"/>
              <a:t>Two observations to drive our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76BAA-2FB5-0F66-35D8-745720A60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470" y="1292239"/>
            <a:ext cx="11700930" cy="2071336"/>
          </a:xfrm>
        </p:spPr>
        <p:txBody>
          <a:bodyPr/>
          <a:lstStyle/>
          <a:p>
            <a:r>
              <a:rPr lang="en-US" sz="2600" b="0" i="0" dirty="0">
                <a:effectLst/>
                <a:latin typeface="Arial" panose="020B0604020202020204" pitchFamily="34" charset="0"/>
              </a:rPr>
              <a:t>The training process of an NN exhibits learnable patterns</a:t>
            </a:r>
          </a:p>
          <a:p>
            <a:endParaRPr lang="en-US" sz="2600" dirty="0">
              <a:latin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9FF02F-99A6-EE3F-7D4E-A43C989B0124}"/>
              </a:ext>
            </a:extLst>
          </p:cNvPr>
          <p:cNvSpPr/>
          <p:nvPr/>
        </p:nvSpPr>
        <p:spPr>
          <a:xfrm>
            <a:off x="1524000" y="2224007"/>
            <a:ext cx="2667000" cy="7619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Linear computation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423D0-7E88-7E4F-50DE-EF28526F921B}"/>
              </a:ext>
            </a:extLst>
          </p:cNvPr>
          <p:cNvSpPr/>
          <p:nvPr/>
        </p:nvSpPr>
        <p:spPr>
          <a:xfrm>
            <a:off x="6934200" y="2224008"/>
            <a:ext cx="3124202" cy="7619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Nonlinear computation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3A1125A-F92F-C9EA-285A-DE0E69B67445}"/>
              </a:ext>
            </a:extLst>
          </p:cNvPr>
          <p:cNvSpPr/>
          <p:nvPr/>
        </p:nvSpPr>
        <p:spPr>
          <a:xfrm>
            <a:off x="4402377" y="2490706"/>
            <a:ext cx="2362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7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43150-DC47-0E84-40F7-9B929639D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BA728-8901-E590-E6E0-A0B5716E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71" y="381000"/>
            <a:ext cx="10972800" cy="554126"/>
          </a:xfrm>
        </p:spPr>
        <p:txBody>
          <a:bodyPr/>
          <a:lstStyle/>
          <a:p>
            <a:r>
              <a:rPr lang="en-US" dirty="0"/>
              <a:t>Two observations to drive our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160A2-D468-9058-C8A7-861A84F4F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470" y="1292239"/>
            <a:ext cx="11700930" cy="3331168"/>
          </a:xfrm>
        </p:spPr>
        <p:txBody>
          <a:bodyPr/>
          <a:lstStyle/>
          <a:p>
            <a:r>
              <a:rPr lang="en-US" sz="2600" b="0" i="0" dirty="0">
                <a:effectLst/>
                <a:latin typeface="Arial" panose="020B0604020202020204" pitchFamily="34" charset="0"/>
              </a:rPr>
              <a:t>The training process of an NN exhibits learnable patterns</a:t>
            </a:r>
          </a:p>
          <a:p>
            <a:endParaRPr lang="en-US" sz="2600" dirty="0">
              <a:latin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</a:rPr>
              <a:t>T</a:t>
            </a:r>
            <a:r>
              <a:rPr lang="en-US" sz="2600" b="0" i="0" dirty="0">
                <a:effectLst/>
                <a:latin typeface="Arial" panose="020B0604020202020204" pitchFamily="34" charset="0"/>
              </a:rPr>
              <a:t>he dynamic structure of a </a:t>
            </a:r>
            <a:r>
              <a:rPr lang="en-US" sz="2600" b="0" i="0" dirty="0" err="1">
                <a:effectLst/>
                <a:latin typeface="Arial" panose="020B0604020202020204" pitchFamily="34" charset="0"/>
              </a:rPr>
              <a:t>DyNN</a:t>
            </a:r>
            <a:r>
              <a:rPr lang="en-US" sz="2600" b="0" i="0" dirty="0">
                <a:effectLst/>
                <a:latin typeface="Arial" panose="020B0604020202020204" pitchFamily="34" charset="0"/>
              </a:rPr>
              <a:t> is built upon a series of decision-making processes to activate model components, which, in turn, impacts the access orders of tensor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4281C2-B7EB-5AD6-266E-0EBD26703009}"/>
              </a:ext>
            </a:extLst>
          </p:cNvPr>
          <p:cNvSpPr/>
          <p:nvPr/>
        </p:nvSpPr>
        <p:spPr>
          <a:xfrm>
            <a:off x="1524000" y="2224007"/>
            <a:ext cx="2667000" cy="7619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Linear computation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03B5DA-F863-F18E-403D-630B463294A8}"/>
              </a:ext>
            </a:extLst>
          </p:cNvPr>
          <p:cNvSpPr/>
          <p:nvPr/>
        </p:nvSpPr>
        <p:spPr>
          <a:xfrm>
            <a:off x="6934200" y="2224008"/>
            <a:ext cx="3124202" cy="7619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Nonlinear computation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FECDDDB-D7E2-6325-DD51-D61007AED098}"/>
              </a:ext>
            </a:extLst>
          </p:cNvPr>
          <p:cNvSpPr/>
          <p:nvPr/>
        </p:nvSpPr>
        <p:spPr>
          <a:xfrm>
            <a:off x="4402377" y="2490706"/>
            <a:ext cx="2362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CEFEF0-C9F4-D02C-C063-B12E3D4AE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313232"/>
            <a:ext cx="5805832" cy="216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4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1DAC9-7FF9-8344-B467-90C0F2CB4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4EC40-0E5E-625D-2B8D-376E3926A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71" y="381000"/>
            <a:ext cx="10972800" cy="554126"/>
          </a:xfrm>
        </p:spPr>
        <p:txBody>
          <a:bodyPr/>
          <a:lstStyle/>
          <a:p>
            <a:r>
              <a:rPr lang="en-US" dirty="0"/>
              <a:t>Two observations to drive our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05ABD-FD44-8D2E-49C8-7DF595627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470" y="1292239"/>
            <a:ext cx="11700930" cy="3331168"/>
          </a:xfrm>
        </p:spPr>
        <p:txBody>
          <a:bodyPr/>
          <a:lstStyle/>
          <a:p>
            <a:r>
              <a:rPr lang="en-US" sz="2600" b="0" i="0" dirty="0">
                <a:effectLst/>
                <a:latin typeface="Arial" panose="020B0604020202020204" pitchFamily="34" charset="0"/>
              </a:rPr>
              <a:t>The training process of an NN exhibits learnable patterns</a:t>
            </a:r>
          </a:p>
          <a:p>
            <a:endParaRPr lang="en-US" sz="2600" dirty="0">
              <a:latin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</a:rPr>
              <a:t>T</a:t>
            </a:r>
            <a:r>
              <a:rPr lang="en-US" sz="2600" b="0" i="0" dirty="0">
                <a:effectLst/>
                <a:latin typeface="Arial" panose="020B0604020202020204" pitchFamily="34" charset="0"/>
              </a:rPr>
              <a:t>he dynamic structure of a </a:t>
            </a:r>
            <a:r>
              <a:rPr lang="en-US" sz="2600" b="0" i="0" dirty="0" err="1">
                <a:effectLst/>
                <a:latin typeface="Arial" panose="020B0604020202020204" pitchFamily="34" charset="0"/>
              </a:rPr>
              <a:t>DyNN</a:t>
            </a:r>
            <a:r>
              <a:rPr lang="en-US" sz="2600" b="0" i="0" dirty="0">
                <a:effectLst/>
                <a:latin typeface="Arial" panose="020B0604020202020204" pitchFamily="34" charset="0"/>
              </a:rPr>
              <a:t> is built upon a series of decision-making processes to activate model components, which, in turn, impacts the access orders of tensor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80E3D-55A5-715B-917D-D63CDFBB59E2}"/>
              </a:ext>
            </a:extLst>
          </p:cNvPr>
          <p:cNvSpPr/>
          <p:nvPr/>
        </p:nvSpPr>
        <p:spPr>
          <a:xfrm>
            <a:off x="1524000" y="2224007"/>
            <a:ext cx="2667000" cy="7619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Linear computation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96A6C5-3D3D-51F8-669D-D830F83F5690}"/>
              </a:ext>
            </a:extLst>
          </p:cNvPr>
          <p:cNvSpPr/>
          <p:nvPr/>
        </p:nvSpPr>
        <p:spPr>
          <a:xfrm>
            <a:off x="6934200" y="2224008"/>
            <a:ext cx="3124202" cy="7619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Nonlinear computation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A54BF08-6051-A37B-0CA4-BF573634FE5E}"/>
              </a:ext>
            </a:extLst>
          </p:cNvPr>
          <p:cNvSpPr/>
          <p:nvPr/>
        </p:nvSpPr>
        <p:spPr>
          <a:xfrm>
            <a:off x="4402377" y="2490706"/>
            <a:ext cx="2362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E6E909-66BE-6632-1DD5-124AFA39F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313232"/>
            <a:ext cx="5805832" cy="21659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5D4828-20F9-6290-409C-40B7F0DFF4F5}"/>
              </a:ext>
            </a:extLst>
          </p:cNvPr>
          <p:cNvSpPr/>
          <p:nvPr/>
        </p:nvSpPr>
        <p:spPr>
          <a:xfrm>
            <a:off x="3048000" y="4191000"/>
            <a:ext cx="8534400" cy="2057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input sample to the </a:t>
            </a:r>
            <a:r>
              <a:rPr lang="en-US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DyNN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provides indications on how such processes occur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prediction model (called a 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pilot model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can be learned to enable automatic synthesis of the decision-making processes.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07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F74375-2D19-2976-9ADE-C82A76DE3A97}"/>
              </a:ext>
            </a:extLst>
          </p:cNvPr>
          <p:cNvSpPr/>
          <p:nvPr/>
        </p:nvSpPr>
        <p:spPr>
          <a:xfrm>
            <a:off x="6553200" y="2815629"/>
            <a:ext cx="3124200" cy="1304540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1F346-87E4-34DB-2E6F-37AFE78B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24CF6-9AC2-1A23-778C-4C9E5853C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10972800" cy="2919774"/>
          </a:xfrm>
          <a:noFill/>
        </p:spPr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Design of pilot model</a:t>
            </a:r>
          </a:p>
          <a:p>
            <a:pPr lvl="1"/>
            <a:r>
              <a:rPr lang="en-US" b="1" i="1" dirty="0">
                <a:latin typeface="Arial" panose="020B0604020202020204" pitchFamily="34" charset="0"/>
              </a:rPr>
              <a:t>When</a:t>
            </a:r>
            <a:r>
              <a:rPr lang="en-US" dirty="0">
                <a:latin typeface="Arial" panose="020B0604020202020204" pitchFamily="34" charset="0"/>
              </a:rPr>
              <a:t> to prefetch </a:t>
            </a:r>
            <a:r>
              <a:rPr lang="en-US" b="1" i="1" dirty="0">
                <a:latin typeface="Arial" panose="020B0604020202020204" pitchFamily="34" charset="0"/>
              </a:rPr>
              <a:t>which tensor </a:t>
            </a:r>
            <a:r>
              <a:rPr lang="en-US" dirty="0">
                <a:latin typeface="Arial" panose="020B0604020202020204" pitchFamily="34" charset="0"/>
              </a:rPr>
              <a:t>from CPU memory to GPU memory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</a:rPr>
              <a:t>Tradeoff: pilot model inference overhead vs. pilot model accuracy</a:t>
            </a:r>
          </a:p>
          <a:p>
            <a:pPr marL="346032" lvl="1" indent="0">
              <a:buNone/>
            </a:pPr>
            <a:endParaRPr lang="en-US" b="0" i="0" dirty="0">
              <a:effectLst/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09C497-809D-4ABC-1B19-6FA687920CFE}"/>
              </a:ext>
            </a:extLst>
          </p:cNvPr>
          <p:cNvSpPr/>
          <p:nvPr/>
        </p:nvSpPr>
        <p:spPr>
          <a:xfrm>
            <a:off x="2667000" y="3062726"/>
            <a:ext cx="1143000" cy="5541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Pilot model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97887-F16D-E34B-983C-DF408D13C478}"/>
              </a:ext>
            </a:extLst>
          </p:cNvPr>
          <p:cNvSpPr/>
          <p:nvPr/>
        </p:nvSpPr>
        <p:spPr>
          <a:xfrm>
            <a:off x="6858001" y="2913773"/>
            <a:ext cx="2574037" cy="5541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DyNN</a:t>
            </a:r>
            <a:r>
              <a:rPr lang="en-US" dirty="0"/>
              <a:t> model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1511AF2-C6F3-55E2-DC7F-F54B47BACC89}"/>
              </a:ext>
            </a:extLst>
          </p:cNvPr>
          <p:cNvSpPr/>
          <p:nvPr/>
        </p:nvSpPr>
        <p:spPr>
          <a:xfrm>
            <a:off x="1333587" y="3196629"/>
            <a:ext cx="1295400" cy="13716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019F08-5CC6-41F3-43D5-6B186F9F3B1A}"/>
              </a:ext>
            </a:extLst>
          </p:cNvPr>
          <p:cNvSpPr txBox="1"/>
          <p:nvPr/>
        </p:nvSpPr>
        <p:spPr>
          <a:xfrm>
            <a:off x="7239000" y="3743373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Runtime system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5CF7D4-72DF-1935-980F-4AA75C8F80A4}"/>
              </a:ext>
            </a:extLst>
          </p:cNvPr>
          <p:cNvSpPr txBox="1"/>
          <p:nvPr/>
        </p:nvSpPr>
        <p:spPr>
          <a:xfrm>
            <a:off x="1809160" y="2578375"/>
            <a:ext cx="160813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Input sample</a:t>
            </a:r>
          </a:p>
        </p:txBody>
      </p:sp>
      <p:sp>
        <p:nvSpPr>
          <p:cNvPr id="9" name="Bent-Up Arrow 8">
            <a:extLst>
              <a:ext uri="{FF2B5EF4-FFF2-40B4-BE49-F238E27FC236}">
                <a16:creationId xmlns:a16="http://schemas.microsoft.com/office/drawing/2014/main" id="{78210A11-FA0E-29CA-F5E7-5936D0D0D061}"/>
              </a:ext>
            </a:extLst>
          </p:cNvPr>
          <p:cNvSpPr/>
          <p:nvPr/>
        </p:nvSpPr>
        <p:spPr>
          <a:xfrm rot="10800000">
            <a:off x="1905000" y="2936424"/>
            <a:ext cx="4877381" cy="320040"/>
          </a:xfrm>
          <a:prstGeom prst="bentUpArrow">
            <a:avLst>
              <a:gd name="adj1" fmla="val 25000"/>
              <a:gd name="adj2" fmla="val 25000"/>
              <a:gd name="adj3" fmla="val 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4B02A15F-5323-3E2C-9C04-D937AEC3294F}"/>
              </a:ext>
            </a:extLst>
          </p:cNvPr>
          <p:cNvSpPr/>
          <p:nvPr/>
        </p:nvSpPr>
        <p:spPr>
          <a:xfrm>
            <a:off x="5916169" y="2907069"/>
            <a:ext cx="914400" cy="13716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9">
            <a:extLst>
              <a:ext uri="{FF2B5EF4-FFF2-40B4-BE49-F238E27FC236}">
                <a16:creationId xmlns:a16="http://schemas.microsoft.com/office/drawing/2014/main" id="{1F545FE5-7FC3-C2DC-BE2A-3C730BB8FA98}"/>
              </a:ext>
            </a:extLst>
          </p:cNvPr>
          <p:cNvSpPr/>
          <p:nvPr/>
        </p:nvSpPr>
        <p:spPr>
          <a:xfrm>
            <a:off x="3848013" y="3535552"/>
            <a:ext cx="2820736" cy="13716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824A43-0897-DD12-BF83-B3609D65AF10}"/>
              </a:ext>
            </a:extLst>
          </p:cNvPr>
          <p:cNvSpPr txBox="1"/>
          <p:nvPr/>
        </p:nvSpPr>
        <p:spPr>
          <a:xfrm>
            <a:off x="2939821" y="3799707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Guidance for tensor prefetching</a:t>
            </a:r>
          </a:p>
        </p:txBody>
      </p:sp>
    </p:spTree>
    <p:extLst>
      <p:ext uri="{BB962C8B-B14F-4D97-AF65-F5344CB8AC3E}">
        <p14:creationId xmlns:p14="http://schemas.microsoft.com/office/powerpoint/2010/main" val="284867351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RNL 2012">
      <a:dk1>
        <a:sysClr val="windowText" lastClr="000000"/>
      </a:dk1>
      <a:lt1>
        <a:sysClr val="window" lastClr="FFFFFF"/>
      </a:lt1>
      <a:dk2>
        <a:srgbClr val="008657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8657"/>
      </a:folHlink>
    </a:clrScheme>
    <a:fontScheme name="ORNL theme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9FB6BC5212274E96D71AF376B66F50" ma:contentTypeVersion="0" ma:contentTypeDescription="Create a new document." ma:contentTypeScope="" ma:versionID="3321d15e2dc0b5f4ae486cb44b43c54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3EB242-6382-42FC-9FCF-70E7BD45B7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5E1EA6-5C19-4F6F-BFDF-6FDA9EA161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EE924C1-C1AC-46BF-AB9D-402D6189D128}">
  <ds:schemaRefs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93234</TotalTime>
  <Words>1787</Words>
  <Application>Microsoft Office PowerPoint</Application>
  <PresentationFormat>Widescreen</PresentationFormat>
  <Paragraphs>301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-apple-system</vt:lpstr>
      <vt:lpstr>Aharoni</vt:lpstr>
      <vt:lpstr>Arial</vt:lpstr>
      <vt:lpstr>Arial Black</vt:lpstr>
      <vt:lpstr>Arial Narrow</vt:lpstr>
      <vt:lpstr>Calibri</vt:lpstr>
      <vt:lpstr>Wingdings</vt:lpstr>
      <vt:lpstr>Default Theme</vt:lpstr>
      <vt:lpstr>Enabling Large Dynamic Neural Network Training with Learning-based Memory Management</vt:lpstr>
      <vt:lpstr>GPU memory capacity limits AI model training efficiency</vt:lpstr>
      <vt:lpstr>Prior efforts</vt:lpstr>
      <vt:lpstr>What about Dynamic Neural Network (DyNN)?</vt:lpstr>
      <vt:lpstr>What about Dynamic Neural Network (DyNN)?</vt:lpstr>
      <vt:lpstr>Two observations to drive our solution</vt:lpstr>
      <vt:lpstr>Two observations to drive our solution</vt:lpstr>
      <vt:lpstr>Two observations to drive our solution</vt:lpstr>
      <vt:lpstr>Challenges</vt:lpstr>
      <vt:lpstr>Challenges</vt:lpstr>
      <vt:lpstr>Design of pilot model</vt:lpstr>
      <vt:lpstr>Design of pilot model</vt:lpstr>
      <vt:lpstr>Design of pilot model</vt:lpstr>
      <vt:lpstr>Encoding static structure of DyNN:  Idiom-based representation</vt:lpstr>
      <vt:lpstr>Encoding static structure of DyNN: Idiom-based representation</vt:lpstr>
      <vt:lpstr>Output of pilot model</vt:lpstr>
      <vt:lpstr>Output of pilot model</vt:lpstr>
      <vt:lpstr>Output of pilot model</vt:lpstr>
      <vt:lpstr>Topology of pilot model</vt:lpstr>
      <vt:lpstr>Topology of pilot model</vt:lpstr>
      <vt:lpstr>Training of pilot model</vt:lpstr>
      <vt:lpstr>Training of pilot model</vt:lpstr>
      <vt:lpstr>Training of pilot model – data collection</vt:lpstr>
      <vt:lpstr>Training of pilot model – data labeling</vt:lpstr>
      <vt:lpstr>Evaluation: experimental setup</vt:lpstr>
      <vt:lpstr>Evaluation: experimental setup</vt:lpstr>
      <vt:lpstr>Evaluation: breaking memory capacity wall</vt:lpstr>
      <vt:lpstr>Evaluation: DyNN training time</vt:lpstr>
      <vt:lpstr>Summary</vt:lpstr>
      <vt:lpstr>Evaluation: breaking memory capacity wall</vt:lpstr>
    </vt:vector>
  </TitlesOfParts>
  <Company>ORNL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Roy, Donna Jo</dc:creator>
  <cp:lastModifiedBy>Dong Li</cp:lastModifiedBy>
  <cp:revision>2316</cp:revision>
  <cp:lastPrinted>2013-08-19T14:29:53Z</cp:lastPrinted>
  <dcterms:created xsi:type="dcterms:W3CDTF">2013-05-09T12:39:09Z</dcterms:created>
  <dcterms:modified xsi:type="dcterms:W3CDTF">2024-03-03T08:36:04Z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0x0101006F9FB6BC5212274E96D71AF376B66F50</vt:lpwstr>
  </property>
</Properties>
</file>