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22"/>
  </p:notesMasterIdLst>
  <p:sldIdLst>
    <p:sldId id="257" r:id="rId2"/>
    <p:sldId id="575" r:id="rId3"/>
    <p:sldId id="576" r:id="rId4"/>
    <p:sldId id="574" r:id="rId5"/>
    <p:sldId id="591" r:id="rId6"/>
    <p:sldId id="579" r:id="rId7"/>
    <p:sldId id="580" r:id="rId8"/>
    <p:sldId id="582" r:id="rId9"/>
    <p:sldId id="584" r:id="rId10"/>
    <p:sldId id="571" r:id="rId11"/>
    <p:sldId id="585" r:id="rId12"/>
    <p:sldId id="299" r:id="rId13"/>
    <p:sldId id="268" r:id="rId14"/>
    <p:sldId id="273" r:id="rId15"/>
    <p:sldId id="586" r:id="rId16"/>
    <p:sldId id="592" r:id="rId17"/>
    <p:sldId id="294" r:id="rId18"/>
    <p:sldId id="573" r:id="rId19"/>
    <p:sldId id="291" r:id="rId20"/>
    <p:sldId id="29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97E666-E718-605D-5F45-7468F4A161A5}" v="6" dt="2024-03-03T20:24:51.3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9D574-89F5-49C2-B3E0-63AA1B82F37F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33FB5-6E25-46EB-8592-76D214335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57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402.1128.pdf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dgl.ai/blog/2019/05/04/kernel.html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C02AF8-C92E-471B-B845-FAFBF2BB73E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anose="02010600030101010101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296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Center node = destination node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2E7136-596E-4CD2-9976-419FCC8D6B3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93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Batch-level partition is a system-level optimization transparent to the model training process.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2E7136-596E-4CD2-9976-419FCC8D6B3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16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 input node might be duplicated into multiple micro-batches if it is a shared neighbor across several nodes that get partitioned into different micro-batches.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2E7136-596E-4CD2-9976-419FCC8D6B3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17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using DGL as an example. Existing GNN frameworks often employ in-degree bucketing algorithms to perform the aggregation operation, i.e., the nodes with the same in-degrees are gathered into the same bucket (called </a:t>
            </a:r>
            <a:r>
              <a:rPr lang="en-US" err="1"/>
              <a:t>NodeBatch</a:t>
            </a:r>
            <a:r>
              <a:rPr lang="en-US"/>
              <a:t>) to improve computation efficiency of aggregation [40].</a:t>
            </a:r>
          </a:p>
          <a:p>
            <a:endParaRPr lang="en-US"/>
          </a:p>
          <a:p>
            <a:r>
              <a:rPr lang="en-US"/>
              <a:t>as the graph size increases, the in-degree often follows a power law distribution and may have a long tail [1], where the accumulated nodes that fall into this long tail become intractable.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2E7136-596E-4CD2-9976-419FCC8D6B3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9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Create an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2E7136-596E-4CD2-9976-419FCC8D6B3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6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LSTM constant 18  </a:t>
            </a:r>
            <a:r>
              <a:rPr lang="en-US">
                <a:hlinkClick r:id="rId3"/>
              </a:rPr>
              <a:t>https://arxiv.org/pdf/1402.1128.pdf</a:t>
            </a:r>
            <a:r>
              <a:rPr lang="en-US"/>
              <a:t> </a:t>
            </a:r>
          </a:p>
          <a:p>
            <a:r>
              <a:rPr lang="en-US"/>
              <a:t> implement fused message passing,  combining the send and </a:t>
            </a:r>
            <a:r>
              <a:rPr lang="en-US" err="1"/>
              <a:t>recv</a:t>
            </a:r>
            <a:r>
              <a:rPr lang="en-US"/>
              <a:t> into one operation, to avoid explicit message storage. (it's faster and saving memory)</a:t>
            </a:r>
          </a:p>
          <a:p>
            <a:r>
              <a:rPr lang="en-US">
                <a:hlinkClick r:id="rId4"/>
              </a:rPr>
              <a:t>https://www.dgl.ai/blog/2019/05/04/kernel.html</a:t>
            </a:r>
            <a:r>
              <a:rPr lang="en-US"/>
              <a:t> 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FD7E8-6BCE-4380-AD36-FF8087D69E7E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79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Compared with the traditional methods of using mini-batch training to break the wall, micro-batch training is 36.4% faster (using 2-layer </a:t>
            </a:r>
            <a:r>
              <a:rPr lang="en-US" err="1"/>
              <a:t>GraphSAGE</a:t>
            </a:r>
            <a:r>
              <a:rPr lang="en-US"/>
              <a:t> with the mean aggregator and OGBN-products) and reduces hardware cost. There is a batch size where there is a good balance between the reduction of peak memory consumption and training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FD7E8-6BCE-4380-AD36-FF8087D69E7E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5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65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0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7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5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6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81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39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72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29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94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0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536900" y="1507419"/>
            <a:ext cx="10972800" cy="9189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Betty: Enabling Large-Scale GNN Training with Batch-Level Graph Partitioning</a:t>
            </a:r>
            <a:r>
              <a:rPr lang="en-US" sz="3600" b="1" dirty="0">
                <a:solidFill>
                  <a:srgbClr val="2F5597"/>
                </a:solidFill>
                <a:latin typeface="Verdana"/>
                <a:ea typeface="Verdana"/>
                <a:cs typeface="Verdana" panose="020B0604030504040204" pitchFamily="34" charset="0"/>
              </a:rPr>
              <a:t> </a:t>
            </a:r>
            <a:r>
              <a:rPr lang="en-US" sz="3600" b="1" dirty="0">
                <a:solidFill>
                  <a:srgbClr val="2F5597"/>
                </a:solidFill>
                <a:latin typeface="Verdana"/>
                <a:ea typeface="Verdana"/>
                <a:cs typeface="+mj-lt"/>
              </a:rPr>
              <a:t>and Tiered Memory</a:t>
            </a:r>
            <a:endParaRPr lang="en-US" sz="3600" b="1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AEBCFE-1410-4FD1-9E90-72CD8247C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010" y="3931276"/>
            <a:ext cx="1485667" cy="1485667"/>
          </a:xfrm>
          <a:prstGeom prst="rect">
            <a:avLst/>
          </a:prstGeom>
        </p:spPr>
      </p:pic>
      <p:pic>
        <p:nvPicPr>
          <p:cNvPr id="2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F453751B-BE15-ABD9-FD28-0EBC247F2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B371D73-8484-7681-4F6A-80EBBA3BD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56EE0B81-0C9E-C77A-9E29-BDF46E1B7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816" y="2847778"/>
            <a:ext cx="10191435" cy="1078498"/>
          </a:xfrm>
          <a:prstGeom prst="rect">
            <a:avLst/>
          </a:prstGeom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BACEF6B6-D717-742A-F80F-C652222B9C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53356" y="4502721"/>
            <a:ext cx="2508734" cy="314404"/>
          </a:xfrm>
          <a:prstGeom prst="rect">
            <a:avLst/>
          </a:prstGeom>
        </p:spPr>
      </p:pic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4B039A5C-45DF-9DF2-0D14-702C1CAAC3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4738" y="3991709"/>
            <a:ext cx="1359877" cy="13598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61887-5F90-A3C4-804D-CC4429CD7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43" y="246834"/>
            <a:ext cx="10807853" cy="720454"/>
          </a:xfrm>
        </p:spPr>
        <p:txBody>
          <a:bodyPr>
            <a:normAutofit/>
          </a:bodyPr>
          <a:lstStyle/>
          <a:p>
            <a:r>
              <a:rPr kumimoji="0" lang="en-US" sz="3501" b="0" i="0" u="none" strike="noStrike" kern="1200" cap="none" spc="0" normalizeH="0" baseline="0" noProof="0">
                <a:ln>
                  <a:noFill/>
                </a:ln>
                <a:solidFill>
                  <a:srgbClr val="008657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Challenges of using batch-level partition</a:t>
            </a:r>
            <a:endParaRPr lang="en-US" sz="3200">
              <a:ea typeface="Calibri Light"/>
              <a:cs typeface="Calibri Light"/>
            </a:endParaRP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C598CA00-9218-3B28-11F7-7D39B52B7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644" y="967101"/>
            <a:ext cx="11353800" cy="452432"/>
          </a:xfrm>
        </p:spPr>
        <p:txBody>
          <a:bodyPr/>
          <a:lstStyle/>
          <a:p>
            <a:r>
              <a:rPr lang="en-US" sz="2600"/>
              <a:t>A partition strategy can cause load imbalance, increasing peak memory footprint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C448CE-9599-9CAB-44DE-862BF6AE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822164-60D8-D812-1158-D693903F1884}"/>
              </a:ext>
            </a:extLst>
          </p:cNvPr>
          <p:cNvSpPr txBox="1"/>
          <p:nvPr/>
        </p:nvSpPr>
        <p:spPr>
          <a:xfrm>
            <a:off x="1103055" y="5415617"/>
            <a:ext cx="10224833" cy="430887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rial"/>
                <a:cs typeface="Arial"/>
              </a:rPr>
              <a:t>Indegree-bucketing leads to the bucketing explosion and partition imbalance.</a:t>
            </a:r>
            <a:endParaRPr lang="en-US" sz="22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BB7EE2-9119-923B-991E-5D25BD329EF4}"/>
              </a:ext>
            </a:extLst>
          </p:cNvPr>
          <p:cNvGrpSpPr/>
          <p:nvPr/>
        </p:nvGrpSpPr>
        <p:grpSpPr>
          <a:xfrm>
            <a:off x="669513" y="2049781"/>
            <a:ext cx="6112286" cy="2891551"/>
            <a:chOff x="6707405" y="953976"/>
            <a:chExt cx="5472368" cy="2297194"/>
          </a:xfrm>
        </p:grpSpPr>
        <p:pic>
          <p:nvPicPr>
            <p:cNvPr id="16" name="Picture 16" descr="Diagram&#10;&#10;Description automatically generated">
              <a:extLst>
                <a:ext uri="{FF2B5EF4-FFF2-40B4-BE49-F238E27FC236}">
                  <a16:creationId xmlns:a16="http://schemas.microsoft.com/office/drawing/2014/main" id="{A3BC4DF3-6E77-4420-6D1C-E55FDAFEA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7405" y="953976"/>
              <a:ext cx="4383310" cy="176026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E0CA6E-414F-560D-19A6-00543704092F}"/>
                </a:ext>
              </a:extLst>
            </p:cNvPr>
            <p:cNvSpPr txBox="1"/>
            <p:nvPr/>
          </p:nvSpPr>
          <p:spPr>
            <a:xfrm>
              <a:off x="6735866" y="2957754"/>
              <a:ext cx="5443907" cy="2934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(a)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 The in-degree distribution of destination nodes​</a:t>
              </a:r>
            </a:p>
          </p:txBody>
        </p:sp>
        <p:pic>
          <p:nvPicPr>
            <p:cNvPr id="20" name="Picture 20">
              <a:extLst>
                <a:ext uri="{FF2B5EF4-FFF2-40B4-BE49-F238E27FC236}">
                  <a16:creationId xmlns:a16="http://schemas.microsoft.com/office/drawing/2014/main" id="{E7DE4CF0-F9C2-A142-39D7-DDDC10EF9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68541" y="2740339"/>
              <a:ext cx="1126067" cy="228601"/>
            </a:xfrm>
            <a:prstGeom prst="rect">
              <a:avLst/>
            </a:prstGeom>
          </p:spPr>
        </p:pic>
      </p:grpSp>
      <p:pic>
        <p:nvPicPr>
          <p:cNvPr id="19" name="Picture 19" descr="Diagram&#10;&#10;Description automatically generated">
            <a:extLst>
              <a:ext uri="{FF2B5EF4-FFF2-40B4-BE49-F238E27FC236}">
                <a16:creationId xmlns:a16="http://schemas.microsoft.com/office/drawing/2014/main" id="{7A71263A-95E4-0AD4-C899-2EE519F03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314957"/>
            <a:ext cx="5002652" cy="22280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24DDBF3-0C46-13BF-0F6E-E2EB070CE3EE}"/>
              </a:ext>
            </a:extLst>
          </p:cNvPr>
          <p:cNvSpPr txBox="1"/>
          <p:nvPr/>
        </p:nvSpPr>
        <p:spPr>
          <a:xfrm>
            <a:off x="6477000" y="4572000"/>
            <a:ext cx="62484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(b) </a:t>
            </a:r>
            <a:r>
              <a:rPr lang="en-US"/>
              <a:t>The in-degree distribution for two micro-batches</a:t>
            </a:r>
            <a:endParaRPr lang="en-US">
              <a:cs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B0AFD3B-78A2-BD3B-0698-9AEE93DD5315}"/>
              </a:ext>
            </a:extLst>
          </p:cNvPr>
          <p:cNvSpPr/>
          <p:nvPr/>
        </p:nvSpPr>
        <p:spPr>
          <a:xfrm>
            <a:off x="10439401" y="2708393"/>
            <a:ext cx="457200" cy="1025407"/>
          </a:xfrm>
          <a:prstGeom prst="roundRect">
            <a:avLst/>
          </a:prstGeom>
          <a:solidFill>
            <a:srgbClr val="F0CCCC">
              <a:alpha val="40000"/>
            </a:srgbClr>
          </a:solidFill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B95140-73FE-7EE3-B6E5-9656EE8DD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591" y="1510300"/>
            <a:ext cx="3733800" cy="4524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969B1F-AC40-024A-533E-50A4E686AE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4038600"/>
            <a:ext cx="304800" cy="290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13E40E-86CC-9FBE-9AF5-B5A6AA2A7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7722" y="3893126"/>
            <a:ext cx="390078" cy="3723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D931B27-C76F-CFCF-5243-E3C125621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8300" y="2043319"/>
            <a:ext cx="3543300" cy="36575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154E40E-982C-D574-A66E-F11F8A841BB1}"/>
              </a:ext>
            </a:extLst>
          </p:cNvPr>
          <p:cNvSpPr txBox="1"/>
          <p:nvPr/>
        </p:nvSpPr>
        <p:spPr>
          <a:xfrm>
            <a:off x="3894334" y="1939062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1-layer </a:t>
            </a:r>
            <a:r>
              <a:rPr lang="en-US" b="1" err="1"/>
              <a:t>GraphSAGE</a:t>
            </a:r>
            <a:r>
              <a:rPr lang="en-US" b="1"/>
              <a:t> using </a:t>
            </a:r>
            <a:r>
              <a:rPr lang="en-US" b="1" err="1"/>
              <a:t>ogbn-arxiv</a:t>
            </a:r>
            <a:endParaRPr lang="en-US" b="1"/>
          </a:p>
        </p:txBody>
      </p:sp>
      <p:pic>
        <p:nvPicPr>
          <p:cNvPr id="6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036F633A-2566-600D-AB19-121D02C30A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7F1AD7-AB1F-E101-9A29-F1EDF7C882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8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2F30-1106-1695-3E3C-77271F3F5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solution: Betty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73EA7-2525-2408-E083-337B768C6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827" y="1450258"/>
            <a:ext cx="11768667" cy="3137269"/>
          </a:xfrm>
        </p:spPr>
        <p:txBody>
          <a:bodyPr/>
          <a:lstStyle/>
          <a:p>
            <a:r>
              <a:rPr lang="en-US"/>
              <a:t>A new training method to make GNN training more scalable and accessible via batch-level partitioning on heterogeneous memory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Enable GNN training with billion-scale graphs without OOM and losing accuracy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559BE7-F9DF-52DA-F1EC-D1C39FF0FD00}"/>
              </a:ext>
            </a:extLst>
          </p:cNvPr>
          <p:cNvSpPr txBox="1"/>
          <p:nvPr/>
        </p:nvSpPr>
        <p:spPr>
          <a:xfrm>
            <a:off x="381000" y="5943600"/>
            <a:ext cx="51816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https://github.com/PASAUCMerced/Betty</a:t>
            </a:r>
          </a:p>
        </p:txBody>
      </p:sp>
      <p:pic>
        <p:nvPicPr>
          <p:cNvPr id="5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04CDABF5-2295-4F83-0E00-14E38CFB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2040DB-723A-B6F6-0C87-7CEDBA704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33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D427C-9A85-672D-8E73-D1456343C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12" y="377734"/>
            <a:ext cx="10972800" cy="553934"/>
          </a:xfrm>
        </p:spPr>
        <p:txBody>
          <a:bodyPr/>
          <a:lstStyle/>
          <a:p>
            <a:r>
              <a:rPr lang="en-US" sz="3500">
                <a:ea typeface="+mj-lt"/>
                <a:cs typeface="+mj-lt"/>
              </a:rPr>
              <a:t>Minimize redundancy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EFA1D-AC38-B676-0010-635D17096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71691"/>
            <a:ext cx="10391698" cy="9381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FA736B"/>
                </a:solidFill>
                <a:ea typeface="+mn-lt"/>
                <a:cs typeface="+mn-lt"/>
              </a:rPr>
              <a:t>Transforming our problem into a problem solvable by the traditional graph partition algorithm for the min-flow cost cut problem</a:t>
            </a:r>
          </a:p>
          <a:p>
            <a:pPr marL="0" indent="0">
              <a:buNone/>
            </a:pPr>
            <a:endParaRPr lang="en-US">
              <a:solidFill>
                <a:srgbClr val="FA736B"/>
              </a:solidFill>
              <a:ea typeface="+mn-lt"/>
              <a:cs typeface="+mn-lt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13B24A4-2320-B0FD-3FD1-834254C0BC01}"/>
              </a:ext>
            </a:extLst>
          </p:cNvPr>
          <p:cNvSpPr/>
          <p:nvPr/>
        </p:nvSpPr>
        <p:spPr>
          <a:xfrm>
            <a:off x="1295400" y="2549823"/>
            <a:ext cx="1143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A64A3-5A49-C9AC-5794-AACBA06B34F2}"/>
              </a:ext>
            </a:extLst>
          </p:cNvPr>
          <p:cNvSpPr txBox="1"/>
          <p:nvPr/>
        </p:nvSpPr>
        <p:spPr>
          <a:xfrm>
            <a:off x="2743200" y="2524423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Embedding redundancy info into the graph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1A9A5B2F-89F2-BA24-853B-D2A4E7E77BF8}"/>
              </a:ext>
            </a:extLst>
          </p:cNvPr>
          <p:cNvSpPr/>
          <p:nvPr/>
        </p:nvSpPr>
        <p:spPr>
          <a:xfrm>
            <a:off x="2313525" y="3589828"/>
            <a:ext cx="398801" cy="38974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12C7C375-30F1-2C9D-EC02-3872F74C7757}"/>
              </a:ext>
            </a:extLst>
          </p:cNvPr>
          <p:cNvSpPr/>
          <p:nvPr/>
        </p:nvSpPr>
        <p:spPr>
          <a:xfrm>
            <a:off x="3800784" y="3270196"/>
            <a:ext cx="355872" cy="36827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792F9E-5A60-8626-0D59-98AA476C0A74}"/>
              </a:ext>
            </a:extLst>
          </p:cNvPr>
          <p:cNvCxnSpPr>
            <a:cxnSpLocks/>
          </p:cNvCxnSpPr>
          <p:nvPr/>
        </p:nvCxnSpPr>
        <p:spPr>
          <a:xfrm flipH="1" flipV="1">
            <a:off x="2701593" y="3934953"/>
            <a:ext cx="505004" cy="311239"/>
          </a:xfrm>
          <a:prstGeom prst="straightConnector1">
            <a:avLst/>
          </a:prstGeom>
          <a:ln w="28575"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5540A0-F4F4-A433-28BD-89C2CB29493D}"/>
              </a:ext>
            </a:extLst>
          </p:cNvPr>
          <p:cNvCxnSpPr>
            <a:cxnSpLocks/>
          </p:cNvCxnSpPr>
          <p:nvPr/>
        </p:nvCxnSpPr>
        <p:spPr>
          <a:xfrm flipH="1">
            <a:off x="3560459" y="3677988"/>
            <a:ext cx="298729" cy="53250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542F0C-2805-7A1A-C5F2-5D80548FB272}"/>
              </a:ext>
            </a:extLst>
          </p:cNvPr>
          <p:cNvCxnSpPr>
            <a:cxnSpLocks/>
          </p:cNvCxnSpPr>
          <p:nvPr/>
        </p:nvCxnSpPr>
        <p:spPr>
          <a:xfrm flipH="1">
            <a:off x="3002375" y="5378353"/>
            <a:ext cx="610857" cy="327444"/>
          </a:xfrm>
          <a:prstGeom prst="straightConnector1">
            <a:avLst/>
          </a:prstGeom>
          <a:ln w="28575"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FD37B1-B81D-B322-8F71-C5C67896C4B0}"/>
              </a:ext>
            </a:extLst>
          </p:cNvPr>
          <p:cNvCxnSpPr>
            <a:cxnSpLocks/>
          </p:cNvCxnSpPr>
          <p:nvPr/>
        </p:nvCxnSpPr>
        <p:spPr>
          <a:xfrm>
            <a:off x="3489194" y="4514171"/>
            <a:ext cx="178590" cy="59735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FDC84A3-210A-357F-640D-F12258D6FE3A}"/>
              </a:ext>
            </a:extLst>
          </p:cNvPr>
          <p:cNvSpPr/>
          <p:nvPr/>
        </p:nvSpPr>
        <p:spPr>
          <a:xfrm>
            <a:off x="2560370" y="5553856"/>
            <a:ext cx="398801" cy="38974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F16D6AF-AD3D-30E8-614E-11885D73A149}"/>
              </a:ext>
            </a:extLst>
          </p:cNvPr>
          <p:cNvSpPr/>
          <p:nvPr/>
        </p:nvSpPr>
        <p:spPr>
          <a:xfrm>
            <a:off x="3253432" y="4118054"/>
            <a:ext cx="355872" cy="36827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4ABFBB5D-7B79-1313-8F06-20C4E74D0749}"/>
              </a:ext>
            </a:extLst>
          </p:cNvPr>
          <p:cNvSpPr/>
          <p:nvPr/>
        </p:nvSpPr>
        <p:spPr>
          <a:xfrm>
            <a:off x="4444728" y="4536617"/>
            <a:ext cx="355872" cy="36827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4314FA01-9F26-61D5-A984-132BAACD0688}"/>
              </a:ext>
            </a:extLst>
          </p:cNvPr>
          <p:cNvSpPr/>
          <p:nvPr/>
        </p:nvSpPr>
        <p:spPr>
          <a:xfrm>
            <a:off x="3607601" y="5073238"/>
            <a:ext cx="355872" cy="36827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/>
                <a:cs typeface="Times New Roman"/>
              </a:rPr>
              <a:t>3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64EB045-D2F7-81D7-BD00-646129DE6353}"/>
              </a:ext>
            </a:extLst>
          </p:cNvPr>
          <p:cNvCxnSpPr>
            <a:cxnSpLocks/>
          </p:cNvCxnSpPr>
          <p:nvPr/>
        </p:nvCxnSpPr>
        <p:spPr>
          <a:xfrm flipH="1">
            <a:off x="3914629" y="4890748"/>
            <a:ext cx="545572" cy="31785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231747D-5C39-9BBD-321E-BA40663A2F08}"/>
              </a:ext>
            </a:extLst>
          </p:cNvPr>
          <p:cNvCxnSpPr>
            <a:cxnSpLocks/>
          </p:cNvCxnSpPr>
          <p:nvPr/>
        </p:nvCxnSpPr>
        <p:spPr>
          <a:xfrm flipH="1" flipV="1">
            <a:off x="3571192" y="4360746"/>
            <a:ext cx="878276" cy="37974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DA9893C-C93D-9F42-7826-861EE4CA27F3}"/>
              </a:ext>
            </a:extLst>
          </p:cNvPr>
          <p:cNvCxnSpPr/>
          <p:nvPr/>
        </p:nvCxnSpPr>
        <p:spPr>
          <a:xfrm>
            <a:off x="8354604" y="4380663"/>
            <a:ext cx="211847" cy="471251"/>
          </a:xfrm>
          <a:prstGeom prst="straightConnector1">
            <a:avLst/>
          </a:prstGeom>
          <a:ln w="28575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B4CBCDF-16AF-5001-24BC-C0EBD856AA87}"/>
              </a:ext>
            </a:extLst>
          </p:cNvPr>
          <p:cNvSpPr txBox="1"/>
          <p:nvPr/>
        </p:nvSpPr>
        <p:spPr>
          <a:xfrm>
            <a:off x="8401548" y="4398191"/>
            <a:ext cx="3329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1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385917A-C895-FED2-FB95-53F97A397369}"/>
              </a:ext>
            </a:extLst>
          </p:cNvPr>
          <p:cNvCxnSpPr>
            <a:cxnSpLocks/>
          </p:cNvCxnSpPr>
          <p:nvPr/>
        </p:nvCxnSpPr>
        <p:spPr>
          <a:xfrm flipV="1">
            <a:off x="8051966" y="4987020"/>
            <a:ext cx="449634" cy="15131"/>
          </a:xfrm>
          <a:prstGeom prst="straightConnector1">
            <a:avLst/>
          </a:prstGeom>
          <a:ln w="28575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65CEA5A-1138-0D23-3A78-14634ABCDFAB}"/>
              </a:ext>
            </a:extLst>
          </p:cNvPr>
          <p:cNvCxnSpPr>
            <a:cxnSpLocks/>
          </p:cNvCxnSpPr>
          <p:nvPr/>
        </p:nvCxnSpPr>
        <p:spPr>
          <a:xfrm flipV="1">
            <a:off x="7668264" y="4327701"/>
            <a:ext cx="509081" cy="4322"/>
          </a:xfrm>
          <a:prstGeom prst="straightConnector1">
            <a:avLst/>
          </a:prstGeom>
          <a:ln w="28575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C4E5A32-3B01-85DD-88C8-952699E55795}"/>
              </a:ext>
            </a:extLst>
          </p:cNvPr>
          <p:cNvSpPr txBox="1"/>
          <p:nvPr/>
        </p:nvSpPr>
        <p:spPr>
          <a:xfrm>
            <a:off x="8110326" y="4964668"/>
            <a:ext cx="3329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7042275-03CF-1657-C7D1-0028114D6308}"/>
              </a:ext>
            </a:extLst>
          </p:cNvPr>
          <p:cNvCxnSpPr>
            <a:cxnSpLocks/>
          </p:cNvCxnSpPr>
          <p:nvPr/>
        </p:nvCxnSpPr>
        <p:spPr>
          <a:xfrm>
            <a:off x="7619626" y="4488745"/>
            <a:ext cx="211846" cy="368572"/>
          </a:xfrm>
          <a:prstGeom prst="straightConnector1">
            <a:avLst/>
          </a:prstGeom>
          <a:ln w="28575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1DEB581-1A57-F4CE-DF28-9D9A9DDE656C}"/>
              </a:ext>
            </a:extLst>
          </p:cNvPr>
          <p:cNvSpPr txBox="1"/>
          <p:nvPr/>
        </p:nvSpPr>
        <p:spPr>
          <a:xfrm>
            <a:off x="7855642" y="4289648"/>
            <a:ext cx="3329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0F5238-78CC-FE34-0D61-425AD7BE320F}"/>
              </a:ext>
            </a:extLst>
          </p:cNvPr>
          <p:cNvSpPr txBox="1"/>
          <p:nvPr/>
        </p:nvSpPr>
        <p:spPr>
          <a:xfrm>
            <a:off x="7391400" y="4572000"/>
            <a:ext cx="3329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2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E9870FA-0A18-9EDB-1BD7-BEF9C9A8A497}"/>
              </a:ext>
            </a:extLst>
          </p:cNvPr>
          <p:cNvCxnSpPr>
            <a:cxnSpLocks/>
          </p:cNvCxnSpPr>
          <p:nvPr/>
        </p:nvCxnSpPr>
        <p:spPr>
          <a:xfrm flipH="1" flipV="1">
            <a:off x="2626742" y="3999346"/>
            <a:ext cx="975758" cy="1239485"/>
          </a:xfrm>
          <a:prstGeom prst="straightConnector1">
            <a:avLst/>
          </a:prstGeom>
          <a:ln w="28575"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8A99D995-F9CB-033D-3F13-85D7B276C1E7}"/>
              </a:ext>
            </a:extLst>
          </p:cNvPr>
          <p:cNvSpPr/>
          <p:nvPr/>
        </p:nvSpPr>
        <p:spPr>
          <a:xfrm>
            <a:off x="8152328" y="4051320"/>
            <a:ext cx="355872" cy="36827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F8886160-B5BE-FC4F-204C-8D5B5EEB0F4F}"/>
              </a:ext>
            </a:extLst>
          </p:cNvPr>
          <p:cNvSpPr/>
          <p:nvPr/>
        </p:nvSpPr>
        <p:spPr>
          <a:xfrm>
            <a:off x="8506496" y="4813321"/>
            <a:ext cx="355872" cy="36827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F88BAC5E-0299-7650-AC60-36D0FACB42AD}"/>
              </a:ext>
            </a:extLst>
          </p:cNvPr>
          <p:cNvSpPr/>
          <p:nvPr/>
        </p:nvSpPr>
        <p:spPr>
          <a:xfrm>
            <a:off x="7723031" y="4813321"/>
            <a:ext cx="355872" cy="36827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/>
                <a:cs typeface="Times New Roman"/>
              </a:rPr>
              <a:t>3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0D0C4D58-ACBB-DB82-74C8-071DD3E34D0B}"/>
              </a:ext>
            </a:extLst>
          </p:cNvPr>
          <p:cNvSpPr/>
          <p:nvPr/>
        </p:nvSpPr>
        <p:spPr>
          <a:xfrm>
            <a:off x="7315200" y="4137179"/>
            <a:ext cx="355872" cy="36827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25FE6370-9819-59D6-EEC1-DAF83C3A3B73}"/>
              </a:ext>
            </a:extLst>
          </p:cNvPr>
          <p:cNvSpPr/>
          <p:nvPr/>
        </p:nvSpPr>
        <p:spPr>
          <a:xfrm>
            <a:off x="5334000" y="4235459"/>
            <a:ext cx="1328609" cy="2787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F95012-9E5A-A39A-0650-EAB10E6F44F8}"/>
              </a:ext>
            </a:extLst>
          </p:cNvPr>
          <p:cNvSpPr txBox="1"/>
          <p:nvPr/>
        </p:nvSpPr>
        <p:spPr>
          <a:xfrm>
            <a:off x="1237729" y="4505458"/>
            <a:ext cx="1679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Input graph</a:t>
            </a:r>
            <a:r>
              <a:rPr lang="en-US" sz="1800" b="1">
                <a:solidFill>
                  <a:schemeClr val="accent2">
                    <a:lumMod val="75000"/>
                  </a:schemeClr>
                </a:solidFill>
              </a:rPr>
              <a:t> </a:t>
            </a:r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811BB19-3EB4-56EF-24BA-C8EBC8AB7724}"/>
              </a:ext>
            </a:extLst>
          </p:cNvPr>
          <p:cNvGrpSpPr/>
          <p:nvPr/>
        </p:nvGrpSpPr>
        <p:grpSpPr>
          <a:xfrm>
            <a:off x="9753600" y="3227930"/>
            <a:ext cx="1864742" cy="383090"/>
            <a:chOff x="9753600" y="3227930"/>
            <a:chExt cx="1864742" cy="38309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928C39B-FA81-A3C6-EDDA-B117B4690217}"/>
                </a:ext>
              </a:extLst>
            </p:cNvPr>
            <p:cNvSpPr txBox="1"/>
            <p:nvPr/>
          </p:nvSpPr>
          <p:spPr>
            <a:xfrm>
              <a:off x="10131605" y="3227930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Output node</a:t>
              </a:r>
            </a:p>
          </p:txBody>
        </p: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9EC106F3-5A37-C96A-6B48-4A36FB337417}"/>
                </a:ext>
              </a:extLst>
            </p:cNvPr>
            <p:cNvSpPr/>
            <p:nvPr/>
          </p:nvSpPr>
          <p:spPr>
            <a:xfrm>
              <a:off x="9915777" y="3313285"/>
              <a:ext cx="256086" cy="236720"/>
            </a:xfrm>
            <a:prstGeom prst="flowChartConnector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8401042-357A-25AD-BE41-168F7B47FCAC}"/>
                </a:ext>
              </a:extLst>
            </p:cNvPr>
            <p:cNvSpPr txBox="1"/>
            <p:nvPr/>
          </p:nvSpPr>
          <p:spPr>
            <a:xfrm>
              <a:off x="9753600" y="3246979"/>
              <a:ext cx="1864742" cy="36404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F4035FC-A209-0663-9A5C-8A6C671E79A3}"/>
              </a:ext>
            </a:extLst>
          </p:cNvPr>
          <p:cNvSpPr txBox="1"/>
          <p:nvPr/>
        </p:nvSpPr>
        <p:spPr>
          <a:xfrm>
            <a:off x="6839458" y="5476245"/>
            <a:ext cx="441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An example of redundancy-embedded graph (REG)</a:t>
            </a:r>
            <a:endParaRPr lang="en-US"/>
          </a:p>
        </p:txBody>
      </p:sp>
      <p:pic>
        <p:nvPicPr>
          <p:cNvPr id="19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5C14731A-02A0-EC3F-A824-B185CC2B5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8DC95A0B-039A-3EAB-B55D-FC67F101F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4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4" grpId="0" animBg="1"/>
      <p:bldP spid="7" grpId="0" animBg="1"/>
      <p:bldP spid="13" grpId="0" animBg="1"/>
      <p:bldP spid="14" grpId="0" animBg="1"/>
      <p:bldP spid="15" grpId="0" animBg="1"/>
      <p:bldP spid="16" grpId="0" animBg="1"/>
      <p:bldP spid="21" grpId="0"/>
      <p:bldP spid="24" grpId="0"/>
      <p:bldP spid="26" grpId="0"/>
      <p:bldP spid="27" grpId="0"/>
      <p:bldP spid="29" grpId="0" animBg="1"/>
      <p:bldP spid="30" grpId="0" animBg="1"/>
      <p:bldP spid="31" grpId="0" animBg="1"/>
      <p:bldP spid="32" grpId="0" animBg="1"/>
      <p:bldP spid="35" grpId="0" animBg="1"/>
      <p:bldP spid="36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17">
            <a:extLst>
              <a:ext uri="{FF2B5EF4-FFF2-40B4-BE49-F238E27FC236}">
                <a16:creationId xmlns:a16="http://schemas.microsoft.com/office/drawing/2014/main" id="{ADE621F6-02FF-719D-43E0-AB0C83F6A51A}"/>
              </a:ext>
            </a:extLst>
          </p:cNvPr>
          <p:cNvGraphicFramePr>
            <a:graphicFrameLocks noGrp="1"/>
          </p:cNvGraphicFramePr>
          <p:nvPr/>
        </p:nvGraphicFramePr>
        <p:xfrm>
          <a:off x="546058" y="3410389"/>
          <a:ext cx="2377195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91">
                  <a:extLst>
                    <a:ext uri="{9D8B030D-6E8A-4147-A177-3AD203B41FA5}">
                      <a16:colId xmlns:a16="http://schemas.microsoft.com/office/drawing/2014/main" val="3290407386"/>
                    </a:ext>
                  </a:extLst>
                </a:gridCol>
                <a:gridCol w="338584">
                  <a:extLst>
                    <a:ext uri="{9D8B030D-6E8A-4147-A177-3AD203B41FA5}">
                      <a16:colId xmlns:a16="http://schemas.microsoft.com/office/drawing/2014/main" val="1902443848"/>
                    </a:ext>
                  </a:extLst>
                </a:gridCol>
                <a:gridCol w="338584">
                  <a:extLst>
                    <a:ext uri="{9D8B030D-6E8A-4147-A177-3AD203B41FA5}">
                      <a16:colId xmlns:a16="http://schemas.microsoft.com/office/drawing/2014/main" val="2999228701"/>
                    </a:ext>
                  </a:extLst>
                </a:gridCol>
                <a:gridCol w="338584">
                  <a:extLst>
                    <a:ext uri="{9D8B030D-6E8A-4147-A177-3AD203B41FA5}">
                      <a16:colId xmlns:a16="http://schemas.microsoft.com/office/drawing/2014/main" val="101134662"/>
                    </a:ext>
                  </a:extLst>
                </a:gridCol>
                <a:gridCol w="338584">
                  <a:extLst>
                    <a:ext uri="{9D8B030D-6E8A-4147-A177-3AD203B41FA5}">
                      <a16:colId xmlns:a16="http://schemas.microsoft.com/office/drawing/2014/main" val="865641612"/>
                    </a:ext>
                  </a:extLst>
                </a:gridCol>
                <a:gridCol w="338584">
                  <a:extLst>
                    <a:ext uri="{9D8B030D-6E8A-4147-A177-3AD203B41FA5}">
                      <a16:colId xmlns:a16="http://schemas.microsoft.com/office/drawing/2014/main" val="3237997735"/>
                    </a:ext>
                  </a:extLst>
                </a:gridCol>
                <a:gridCol w="338584">
                  <a:extLst>
                    <a:ext uri="{9D8B030D-6E8A-4147-A177-3AD203B41FA5}">
                      <a16:colId xmlns:a16="http://schemas.microsoft.com/office/drawing/2014/main" val="2658414230"/>
                    </a:ext>
                  </a:extLst>
                </a:gridCol>
              </a:tblGrid>
              <a:tr h="3314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012899"/>
                  </a:ext>
                </a:extLst>
              </a:tr>
              <a:tr h="3314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474364"/>
                  </a:ext>
                </a:extLst>
              </a:tr>
              <a:tr h="331415">
                <a:tc>
                  <a:txBody>
                    <a:bodyPr/>
                    <a:lstStyle/>
                    <a:p>
                      <a:r>
                        <a:rPr lang="en-US" i="1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793395"/>
                  </a:ext>
                </a:extLst>
              </a:tr>
              <a:tr h="331415">
                <a:tc>
                  <a:txBody>
                    <a:bodyPr/>
                    <a:lstStyle/>
                    <a:p>
                      <a:r>
                        <a:rPr lang="en-US" i="1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078633"/>
                  </a:ext>
                </a:extLst>
              </a:tr>
              <a:tr h="331415">
                <a:tc>
                  <a:txBody>
                    <a:bodyPr/>
                    <a:lstStyle/>
                    <a:p>
                      <a:r>
                        <a:rPr lang="en-US" i="1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656125"/>
                  </a:ext>
                </a:extLst>
              </a:tr>
              <a:tr h="32166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089686"/>
                  </a:ext>
                </a:extLst>
              </a:tr>
              <a:tr h="3314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15655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FF3DCF6-C58F-7331-5D03-776318FACBFC}"/>
              </a:ext>
            </a:extLst>
          </p:cNvPr>
          <p:cNvGraphicFramePr>
            <a:graphicFrameLocks noGrp="1"/>
          </p:cNvGraphicFramePr>
          <p:nvPr/>
        </p:nvGraphicFramePr>
        <p:xfrm>
          <a:off x="3177930" y="3426603"/>
          <a:ext cx="2389716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388">
                  <a:extLst>
                    <a:ext uri="{9D8B030D-6E8A-4147-A177-3AD203B41FA5}">
                      <a16:colId xmlns:a16="http://schemas.microsoft.com/office/drawing/2014/main" val="3290407386"/>
                    </a:ext>
                  </a:extLst>
                </a:gridCol>
                <a:gridCol w="341388">
                  <a:extLst>
                    <a:ext uri="{9D8B030D-6E8A-4147-A177-3AD203B41FA5}">
                      <a16:colId xmlns:a16="http://schemas.microsoft.com/office/drawing/2014/main" val="1902443848"/>
                    </a:ext>
                  </a:extLst>
                </a:gridCol>
                <a:gridCol w="341388">
                  <a:extLst>
                    <a:ext uri="{9D8B030D-6E8A-4147-A177-3AD203B41FA5}">
                      <a16:colId xmlns:a16="http://schemas.microsoft.com/office/drawing/2014/main" val="2999228701"/>
                    </a:ext>
                  </a:extLst>
                </a:gridCol>
                <a:gridCol w="341388">
                  <a:extLst>
                    <a:ext uri="{9D8B030D-6E8A-4147-A177-3AD203B41FA5}">
                      <a16:colId xmlns:a16="http://schemas.microsoft.com/office/drawing/2014/main" val="101134662"/>
                    </a:ext>
                  </a:extLst>
                </a:gridCol>
                <a:gridCol w="341388">
                  <a:extLst>
                    <a:ext uri="{9D8B030D-6E8A-4147-A177-3AD203B41FA5}">
                      <a16:colId xmlns:a16="http://schemas.microsoft.com/office/drawing/2014/main" val="865641612"/>
                    </a:ext>
                  </a:extLst>
                </a:gridCol>
                <a:gridCol w="341388">
                  <a:extLst>
                    <a:ext uri="{9D8B030D-6E8A-4147-A177-3AD203B41FA5}">
                      <a16:colId xmlns:a16="http://schemas.microsoft.com/office/drawing/2014/main" val="741545039"/>
                    </a:ext>
                  </a:extLst>
                </a:gridCol>
                <a:gridCol w="341388">
                  <a:extLst>
                    <a:ext uri="{9D8B030D-6E8A-4147-A177-3AD203B41FA5}">
                      <a16:colId xmlns:a16="http://schemas.microsoft.com/office/drawing/2014/main" val="3904634624"/>
                    </a:ext>
                  </a:extLst>
                </a:gridCol>
              </a:tblGrid>
              <a:tr h="3058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012899"/>
                  </a:ext>
                </a:extLst>
              </a:tr>
              <a:tr h="305888">
                <a:tc>
                  <a:txBody>
                    <a:bodyPr/>
                    <a:lstStyle/>
                    <a:p>
                      <a:r>
                        <a:rPr lang="en-US" i="1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474364"/>
                  </a:ext>
                </a:extLst>
              </a:tr>
              <a:tr h="305888">
                <a:tc>
                  <a:txBody>
                    <a:bodyPr/>
                    <a:lstStyle/>
                    <a:p>
                      <a:r>
                        <a:rPr lang="en-US" i="1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793395"/>
                  </a:ext>
                </a:extLst>
              </a:tr>
              <a:tr h="305888">
                <a:tc>
                  <a:txBody>
                    <a:bodyPr/>
                    <a:lstStyle/>
                    <a:p>
                      <a:r>
                        <a:rPr lang="en-US" i="1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078633"/>
                  </a:ext>
                </a:extLst>
              </a:tr>
              <a:tr h="305888">
                <a:tc>
                  <a:txBody>
                    <a:bodyPr/>
                    <a:lstStyle/>
                    <a:p>
                      <a:r>
                        <a:rPr lang="en-US" i="1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656125"/>
                  </a:ext>
                </a:extLst>
              </a:tr>
              <a:tr h="30588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388067"/>
                  </a:ext>
                </a:extLst>
              </a:tr>
              <a:tr h="3148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320827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5E5C4E-B89F-0DC1-E1B6-373605F29D90}"/>
              </a:ext>
            </a:extLst>
          </p:cNvPr>
          <p:cNvSpPr/>
          <p:nvPr/>
        </p:nvSpPr>
        <p:spPr>
          <a:xfrm>
            <a:off x="3810830" y="3505809"/>
            <a:ext cx="388790" cy="243693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D40D25C-8F3D-4D1C-5746-3AC207F21C8B}"/>
              </a:ext>
            </a:extLst>
          </p:cNvPr>
          <p:cNvSpPr/>
          <p:nvPr/>
        </p:nvSpPr>
        <p:spPr>
          <a:xfrm>
            <a:off x="471349" y="4889619"/>
            <a:ext cx="2478411" cy="35110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9A0221DC-19AD-02D3-ADEF-2C24E56334ED}"/>
              </a:ext>
            </a:extLst>
          </p:cNvPr>
          <p:cNvSpPr/>
          <p:nvPr/>
        </p:nvSpPr>
        <p:spPr>
          <a:xfrm>
            <a:off x="533400" y="776832"/>
            <a:ext cx="398801" cy="38974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505C9167-A209-1D05-DEA9-74DF1469D22F}"/>
              </a:ext>
            </a:extLst>
          </p:cNvPr>
          <p:cNvSpPr/>
          <p:nvPr/>
        </p:nvSpPr>
        <p:spPr>
          <a:xfrm>
            <a:off x="2020659" y="457200"/>
            <a:ext cx="355872" cy="36827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96CC3A-06EC-F0DB-2EC2-3A20CF7573B2}"/>
              </a:ext>
            </a:extLst>
          </p:cNvPr>
          <p:cNvCxnSpPr>
            <a:cxnSpLocks/>
          </p:cNvCxnSpPr>
          <p:nvPr/>
        </p:nvCxnSpPr>
        <p:spPr>
          <a:xfrm flipH="1" flipV="1">
            <a:off x="921468" y="1121957"/>
            <a:ext cx="505004" cy="311239"/>
          </a:xfrm>
          <a:prstGeom prst="straightConnector1">
            <a:avLst/>
          </a:prstGeom>
          <a:ln w="28575"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5CF2A3C-185D-3209-6438-807D9F22A7C9}"/>
              </a:ext>
            </a:extLst>
          </p:cNvPr>
          <p:cNvCxnSpPr>
            <a:cxnSpLocks/>
          </p:cNvCxnSpPr>
          <p:nvPr/>
        </p:nvCxnSpPr>
        <p:spPr>
          <a:xfrm flipH="1">
            <a:off x="1780334" y="864992"/>
            <a:ext cx="298729" cy="53250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480B016-0FAF-7638-2523-29A7881F6E08}"/>
              </a:ext>
            </a:extLst>
          </p:cNvPr>
          <p:cNvCxnSpPr>
            <a:cxnSpLocks/>
          </p:cNvCxnSpPr>
          <p:nvPr/>
        </p:nvCxnSpPr>
        <p:spPr>
          <a:xfrm flipH="1">
            <a:off x="1222250" y="2565357"/>
            <a:ext cx="610857" cy="327444"/>
          </a:xfrm>
          <a:prstGeom prst="straightConnector1">
            <a:avLst/>
          </a:prstGeom>
          <a:ln w="28575"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E063AE7-FD69-D746-159D-6E43A79D3AE7}"/>
              </a:ext>
            </a:extLst>
          </p:cNvPr>
          <p:cNvCxnSpPr>
            <a:cxnSpLocks/>
          </p:cNvCxnSpPr>
          <p:nvPr/>
        </p:nvCxnSpPr>
        <p:spPr>
          <a:xfrm>
            <a:off x="1709069" y="1701175"/>
            <a:ext cx="178590" cy="59735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D525A756-7812-FC9B-E59F-A2F493E4ACFE}"/>
              </a:ext>
            </a:extLst>
          </p:cNvPr>
          <p:cNvSpPr/>
          <p:nvPr/>
        </p:nvSpPr>
        <p:spPr>
          <a:xfrm>
            <a:off x="780245" y="2740860"/>
            <a:ext cx="398801" cy="38974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7084A269-5947-C9AB-0D26-86CCF23DA654}"/>
              </a:ext>
            </a:extLst>
          </p:cNvPr>
          <p:cNvSpPr/>
          <p:nvPr/>
        </p:nvSpPr>
        <p:spPr>
          <a:xfrm>
            <a:off x="1473307" y="1305058"/>
            <a:ext cx="355872" cy="36827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AB399AAC-1DE5-2FD9-6D8D-1D7533975238}"/>
              </a:ext>
            </a:extLst>
          </p:cNvPr>
          <p:cNvSpPr/>
          <p:nvPr/>
        </p:nvSpPr>
        <p:spPr>
          <a:xfrm>
            <a:off x="2664603" y="1723621"/>
            <a:ext cx="355872" cy="36827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71831007-3D83-4BAD-CAAF-9AF9476E36D4}"/>
              </a:ext>
            </a:extLst>
          </p:cNvPr>
          <p:cNvSpPr/>
          <p:nvPr/>
        </p:nvSpPr>
        <p:spPr>
          <a:xfrm>
            <a:off x="1827476" y="2260242"/>
            <a:ext cx="355872" cy="36827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/>
                <a:cs typeface="Times New Roman"/>
              </a:rPr>
              <a:t>3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E8CDC4C-0BF6-1989-BA4F-84CE02927B66}"/>
              </a:ext>
            </a:extLst>
          </p:cNvPr>
          <p:cNvCxnSpPr>
            <a:cxnSpLocks/>
          </p:cNvCxnSpPr>
          <p:nvPr/>
        </p:nvCxnSpPr>
        <p:spPr>
          <a:xfrm flipH="1">
            <a:off x="2134504" y="2077752"/>
            <a:ext cx="545572" cy="31785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FACA652-E7C4-503A-DDB7-37B7E879BE11}"/>
              </a:ext>
            </a:extLst>
          </p:cNvPr>
          <p:cNvCxnSpPr>
            <a:cxnSpLocks/>
          </p:cNvCxnSpPr>
          <p:nvPr/>
        </p:nvCxnSpPr>
        <p:spPr>
          <a:xfrm flipH="1" flipV="1">
            <a:off x="1791067" y="1547750"/>
            <a:ext cx="878276" cy="37974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04F13961-D2B1-721E-3912-B5002AFCE075}"/>
              </a:ext>
            </a:extLst>
          </p:cNvPr>
          <p:cNvGraphicFramePr>
            <a:graphicFrameLocks noGrp="1"/>
          </p:cNvGraphicFramePr>
          <p:nvPr/>
        </p:nvGraphicFramePr>
        <p:xfrm>
          <a:off x="6117313" y="3437335"/>
          <a:ext cx="2389716" cy="2594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388">
                  <a:extLst>
                    <a:ext uri="{9D8B030D-6E8A-4147-A177-3AD203B41FA5}">
                      <a16:colId xmlns:a16="http://schemas.microsoft.com/office/drawing/2014/main" val="3290407386"/>
                    </a:ext>
                  </a:extLst>
                </a:gridCol>
                <a:gridCol w="341388">
                  <a:extLst>
                    <a:ext uri="{9D8B030D-6E8A-4147-A177-3AD203B41FA5}">
                      <a16:colId xmlns:a16="http://schemas.microsoft.com/office/drawing/2014/main" val="1902443848"/>
                    </a:ext>
                  </a:extLst>
                </a:gridCol>
                <a:gridCol w="341388">
                  <a:extLst>
                    <a:ext uri="{9D8B030D-6E8A-4147-A177-3AD203B41FA5}">
                      <a16:colId xmlns:a16="http://schemas.microsoft.com/office/drawing/2014/main" val="2999228701"/>
                    </a:ext>
                  </a:extLst>
                </a:gridCol>
                <a:gridCol w="341388">
                  <a:extLst>
                    <a:ext uri="{9D8B030D-6E8A-4147-A177-3AD203B41FA5}">
                      <a16:colId xmlns:a16="http://schemas.microsoft.com/office/drawing/2014/main" val="101134662"/>
                    </a:ext>
                  </a:extLst>
                </a:gridCol>
                <a:gridCol w="341388">
                  <a:extLst>
                    <a:ext uri="{9D8B030D-6E8A-4147-A177-3AD203B41FA5}">
                      <a16:colId xmlns:a16="http://schemas.microsoft.com/office/drawing/2014/main" val="865641612"/>
                    </a:ext>
                  </a:extLst>
                </a:gridCol>
                <a:gridCol w="341388">
                  <a:extLst>
                    <a:ext uri="{9D8B030D-6E8A-4147-A177-3AD203B41FA5}">
                      <a16:colId xmlns:a16="http://schemas.microsoft.com/office/drawing/2014/main" val="741545039"/>
                    </a:ext>
                  </a:extLst>
                </a:gridCol>
                <a:gridCol w="341388">
                  <a:extLst>
                    <a:ext uri="{9D8B030D-6E8A-4147-A177-3AD203B41FA5}">
                      <a16:colId xmlns:a16="http://schemas.microsoft.com/office/drawing/2014/main" val="3904634624"/>
                    </a:ext>
                  </a:extLst>
                </a:gridCol>
              </a:tblGrid>
              <a:tr h="4004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012899"/>
                  </a:ext>
                </a:extLst>
              </a:tr>
              <a:tr h="349093">
                <a:tc>
                  <a:txBody>
                    <a:bodyPr/>
                    <a:lstStyle/>
                    <a:p>
                      <a:r>
                        <a:rPr lang="en-US" i="1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474364"/>
                  </a:ext>
                </a:extLst>
              </a:tr>
              <a:tr h="349093">
                <a:tc>
                  <a:txBody>
                    <a:bodyPr/>
                    <a:lstStyle/>
                    <a:p>
                      <a:r>
                        <a:rPr lang="en-US" i="1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793395"/>
                  </a:ext>
                </a:extLst>
              </a:tr>
              <a:tr h="349093">
                <a:tc>
                  <a:txBody>
                    <a:bodyPr/>
                    <a:lstStyle/>
                    <a:p>
                      <a:r>
                        <a:rPr lang="en-US" i="1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078633"/>
                  </a:ext>
                </a:extLst>
              </a:tr>
              <a:tr h="349093">
                <a:tc>
                  <a:txBody>
                    <a:bodyPr/>
                    <a:lstStyle/>
                    <a:p>
                      <a:r>
                        <a:rPr lang="en-US" i="1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656125"/>
                  </a:ext>
                </a:extLst>
              </a:tr>
              <a:tr h="3490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388067"/>
                  </a:ext>
                </a:extLst>
              </a:tr>
              <a:tr h="3490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320827"/>
                  </a:ext>
                </a:extLst>
              </a:tr>
            </a:tbl>
          </a:graphicData>
        </a:graphic>
      </p:graphicFrame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10925D6-A981-6E62-73DD-233F80DD61A2}"/>
              </a:ext>
            </a:extLst>
          </p:cNvPr>
          <p:cNvSpPr/>
          <p:nvPr/>
        </p:nvSpPr>
        <p:spPr>
          <a:xfrm>
            <a:off x="6871434" y="4927525"/>
            <a:ext cx="251858" cy="35650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C864BD7-4C78-15F2-974F-DD5BE206541C}"/>
              </a:ext>
            </a:extLst>
          </p:cNvPr>
          <p:cNvCxnSpPr>
            <a:cxnSpLocks/>
          </p:cNvCxnSpPr>
          <p:nvPr/>
        </p:nvCxnSpPr>
        <p:spPr>
          <a:xfrm>
            <a:off x="6470839" y="3872067"/>
            <a:ext cx="1932020" cy="2031288"/>
          </a:xfrm>
          <a:prstGeom prst="straightConnector1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B5D320D4-5C53-39ED-9D0B-85533A816075}"/>
              </a:ext>
            </a:extLst>
          </p:cNvPr>
          <p:cNvSpPr/>
          <p:nvPr/>
        </p:nvSpPr>
        <p:spPr>
          <a:xfrm>
            <a:off x="5692960" y="4602827"/>
            <a:ext cx="399915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4C3183D-4EBA-4A99-206C-E2A99D3F7ACD}"/>
              </a:ext>
            </a:extLst>
          </p:cNvPr>
          <p:cNvSpPr txBox="1"/>
          <p:nvPr/>
        </p:nvSpPr>
        <p:spPr>
          <a:xfrm>
            <a:off x="6319157" y="3059769"/>
            <a:ext cx="2187872" cy="3692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set diagonal zero</a:t>
            </a: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201F1819-CE89-36E0-EA0C-B9ACCB304320}"/>
              </a:ext>
            </a:extLst>
          </p:cNvPr>
          <p:cNvGraphicFramePr>
            <a:graphicFrameLocks noGrp="1"/>
          </p:cNvGraphicFramePr>
          <p:nvPr/>
        </p:nvGraphicFramePr>
        <p:xfrm>
          <a:off x="9230239" y="3447915"/>
          <a:ext cx="2389716" cy="2594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388">
                  <a:extLst>
                    <a:ext uri="{9D8B030D-6E8A-4147-A177-3AD203B41FA5}">
                      <a16:colId xmlns:a16="http://schemas.microsoft.com/office/drawing/2014/main" val="3290407386"/>
                    </a:ext>
                  </a:extLst>
                </a:gridCol>
                <a:gridCol w="341388">
                  <a:extLst>
                    <a:ext uri="{9D8B030D-6E8A-4147-A177-3AD203B41FA5}">
                      <a16:colId xmlns:a16="http://schemas.microsoft.com/office/drawing/2014/main" val="1902443848"/>
                    </a:ext>
                  </a:extLst>
                </a:gridCol>
                <a:gridCol w="341388">
                  <a:extLst>
                    <a:ext uri="{9D8B030D-6E8A-4147-A177-3AD203B41FA5}">
                      <a16:colId xmlns:a16="http://schemas.microsoft.com/office/drawing/2014/main" val="2999228701"/>
                    </a:ext>
                  </a:extLst>
                </a:gridCol>
                <a:gridCol w="341388">
                  <a:extLst>
                    <a:ext uri="{9D8B030D-6E8A-4147-A177-3AD203B41FA5}">
                      <a16:colId xmlns:a16="http://schemas.microsoft.com/office/drawing/2014/main" val="101134662"/>
                    </a:ext>
                  </a:extLst>
                </a:gridCol>
                <a:gridCol w="341388">
                  <a:extLst>
                    <a:ext uri="{9D8B030D-6E8A-4147-A177-3AD203B41FA5}">
                      <a16:colId xmlns:a16="http://schemas.microsoft.com/office/drawing/2014/main" val="865641612"/>
                    </a:ext>
                  </a:extLst>
                </a:gridCol>
                <a:gridCol w="341388">
                  <a:extLst>
                    <a:ext uri="{9D8B030D-6E8A-4147-A177-3AD203B41FA5}">
                      <a16:colId xmlns:a16="http://schemas.microsoft.com/office/drawing/2014/main" val="741545039"/>
                    </a:ext>
                  </a:extLst>
                </a:gridCol>
                <a:gridCol w="341388">
                  <a:extLst>
                    <a:ext uri="{9D8B030D-6E8A-4147-A177-3AD203B41FA5}">
                      <a16:colId xmlns:a16="http://schemas.microsoft.com/office/drawing/2014/main" val="3904634624"/>
                    </a:ext>
                  </a:extLst>
                </a:gridCol>
              </a:tblGrid>
              <a:tr h="4004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012899"/>
                  </a:ext>
                </a:extLst>
              </a:tr>
              <a:tr h="349093">
                <a:tc>
                  <a:txBody>
                    <a:bodyPr/>
                    <a:lstStyle/>
                    <a:p>
                      <a:r>
                        <a:rPr lang="en-US" i="1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474364"/>
                  </a:ext>
                </a:extLst>
              </a:tr>
              <a:tr h="349093">
                <a:tc>
                  <a:txBody>
                    <a:bodyPr/>
                    <a:lstStyle/>
                    <a:p>
                      <a:r>
                        <a:rPr lang="en-US" i="1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793395"/>
                  </a:ext>
                </a:extLst>
              </a:tr>
              <a:tr h="349093">
                <a:tc>
                  <a:txBody>
                    <a:bodyPr/>
                    <a:lstStyle/>
                    <a:p>
                      <a:r>
                        <a:rPr lang="en-US" i="1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078633"/>
                  </a:ext>
                </a:extLst>
              </a:tr>
              <a:tr h="349093">
                <a:tc>
                  <a:txBody>
                    <a:bodyPr/>
                    <a:lstStyle/>
                    <a:p>
                      <a:r>
                        <a:rPr lang="en-US" i="1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656125"/>
                  </a:ext>
                </a:extLst>
              </a:tr>
              <a:tr h="3490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388067"/>
                  </a:ext>
                </a:extLst>
              </a:tr>
              <a:tr h="3490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320827"/>
                  </a:ext>
                </a:extLst>
              </a:tr>
            </a:tbl>
          </a:graphicData>
        </a:graphic>
      </p:graphicFrame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FDE3E39-11E7-24D3-B933-FE2D8DBACFBF}"/>
              </a:ext>
            </a:extLst>
          </p:cNvPr>
          <p:cNvCxnSpPr>
            <a:cxnSpLocks/>
          </p:cNvCxnSpPr>
          <p:nvPr/>
        </p:nvCxnSpPr>
        <p:spPr>
          <a:xfrm>
            <a:off x="9616190" y="3882647"/>
            <a:ext cx="1932020" cy="2031288"/>
          </a:xfrm>
          <a:prstGeom prst="straightConnector1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55514B3-4410-8FBC-FD3B-7ACCE15DC199}"/>
              </a:ext>
            </a:extLst>
          </p:cNvPr>
          <p:cNvCxnSpPr>
            <a:cxnSpLocks/>
          </p:cNvCxnSpPr>
          <p:nvPr/>
        </p:nvCxnSpPr>
        <p:spPr>
          <a:xfrm>
            <a:off x="11442827" y="3893456"/>
            <a:ext cx="8106" cy="2020479"/>
          </a:xfrm>
          <a:prstGeom prst="straightConnector1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B9490CF-FA74-366C-42FA-34678ADF488E}"/>
              </a:ext>
            </a:extLst>
          </p:cNvPr>
          <p:cNvCxnSpPr>
            <a:cxnSpLocks/>
          </p:cNvCxnSpPr>
          <p:nvPr/>
        </p:nvCxnSpPr>
        <p:spPr>
          <a:xfrm>
            <a:off x="11096954" y="3909668"/>
            <a:ext cx="8106" cy="2020479"/>
          </a:xfrm>
          <a:prstGeom prst="straightConnector1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78D89BA-1D52-FEB3-6E3E-67D83D528622}"/>
              </a:ext>
            </a:extLst>
          </p:cNvPr>
          <p:cNvCxnSpPr>
            <a:cxnSpLocks/>
          </p:cNvCxnSpPr>
          <p:nvPr/>
        </p:nvCxnSpPr>
        <p:spPr>
          <a:xfrm flipV="1">
            <a:off x="9583762" y="5476189"/>
            <a:ext cx="1986063" cy="11521"/>
          </a:xfrm>
          <a:prstGeom prst="straightConnector1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ECD6FB5-0A18-903F-DC5D-FB496D255796}"/>
              </a:ext>
            </a:extLst>
          </p:cNvPr>
          <p:cNvCxnSpPr>
            <a:cxnSpLocks/>
          </p:cNvCxnSpPr>
          <p:nvPr/>
        </p:nvCxnSpPr>
        <p:spPr>
          <a:xfrm flipV="1">
            <a:off x="9583760" y="5843678"/>
            <a:ext cx="1986063" cy="11521"/>
          </a:xfrm>
          <a:prstGeom prst="straightConnector1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4E0F5D75-BA08-4099-B154-6858C6271A49}"/>
              </a:ext>
            </a:extLst>
          </p:cNvPr>
          <p:cNvSpPr/>
          <p:nvPr/>
        </p:nvSpPr>
        <p:spPr>
          <a:xfrm>
            <a:off x="8568327" y="4887349"/>
            <a:ext cx="399915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343D5DF-4831-F34A-7A23-926CFCBC4F56}"/>
              </a:ext>
            </a:extLst>
          </p:cNvPr>
          <p:cNvSpPr txBox="1"/>
          <p:nvPr/>
        </p:nvSpPr>
        <p:spPr>
          <a:xfrm>
            <a:off x="9058119" y="3028621"/>
            <a:ext cx="33754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remove non-output nodes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3FF4F4C6-D714-F4C1-BEB9-C28D1F96E433}"/>
              </a:ext>
            </a:extLst>
          </p:cNvPr>
          <p:cNvSpPr/>
          <p:nvPr/>
        </p:nvSpPr>
        <p:spPr>
          <a:xfrm rot="16200000">
            <a:off x="10460532" y="2562991"/>
            <a:ext cx="399915" cy="243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FDADC9B-6124-3D0E-3465-0100CCD40AE5}"/>
              </a:ext>
            </a:extLst>
          </p:cNvPr>
          <p:cNvCxnSpPr/>
          <p:nvPr/>
        </p:nvCxnSpPr>
        <p:spPr>
          <a:xfrm>
            <a:off x="10948144" y="1485063"/>
            <a:ext cx="211847" cy="471251"/>
          </a:xfrm>
          <a:prstGeom prst="straightConnector1">
            <a:avLst/>
          </a:prstGeom>
          <a:ln w="28575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51A391E-8A77-63BD-FD0A-7377192E0308}"/>
              </a:ext>
            </a:extLst>
          </p:cNvPr>
          <p:cNvSpPr txBox="1"/>
          <p:nvPr/>
        </p:nvSpPr>
        <p:spPr>
          <a:xfrm>
            <a:off x="10995088" y="1502591"/>
            <a:ext cx="3329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1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97548024-8D95-939D-0C38-D871C406E0A8}"/>
              </a:ext>
            </a:extLst>
          </p:cNvPr>
          <p:cNvCxnSpPr>
            <a:cxnSpLocks/>
          </p:cNvCxnSpPr>
          <p:nvPr/>
        </p:nvCxnSpPr>
        <p:spPr>
          <a:xfrm flipV="1">
            <a:off x="10645506" y="2091420"/>
            <a:ext cx="449634" cy="15131"/>
          </a:xfrm>
          <a:prstGeom prst="straightConnector1">
            <a:avLst/>
          </a:prstGeom>
          <a:ln w="28575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94B9C91-3457-2988-527E-FCFA5A407E1A}"/>
              </a:ext>
            </a:extLst>
          </p:cNvPr>
          <p:cNvCxnSpPr>
            <a:cxnSpLocks/>
          </p:cNvCxnSpPr>
          <p:nvPr/>
        </p:nvCxnSpPr>
        <p:spPr>
          <a:xfrm flipV="1">
            <a:off x="10261804" y="1432101"/>
            <a:ext cx="509081" cy="4322"/>
          </a:xfrm>
          <a:prstGeom prst="straightConnector1">
            <a:avLst/>
          </a:prstGeom>
          <a:ln w="28575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208E684D-6545-EFF0-CEB5-C2323FF44E88}"/>
              </a:ext>
            </a:extLst>
          </p:cNvPr>
          <p:cNvSpPr txBox="1"/>
          <p:nvPr/>
        </p:nvSpPr>
        <p:spPr>
          <a:xfrm>
            <a:off x="10703866" y="1897404"/>
            <a:ext cx="3329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1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A50E64E4-BFD5-F35D-7F0B-57E70E222C58}"/>
              </a:ext>
            </a:extLst>
          </p:cNvPr>
          <p:cNvCxnSpPr>
            <a:cxnSpLocks/>
          </p:cNvCxnSpPr>
          <p:nvPr/>
        </p:nvCxnSpPr>
        <p:spPr>
          <a:xfrm>
            <a:off x="10213166" y="1593145"/>
            <a:ext cx="211846" cy="368572"/>
          </a:xfrm>
          <a:prstGeom prst="straightConnector1">
            <a:avLst/>
          </a:prstGeom>
          <a:ln w="28575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F19DA2E7-8BFA-1213-2797-F8E223DE407F}"/>
              </a:ext>
            </a:extLst>
          </p:cNvPr>
          <p:cNvSpPr txBox="1"/>
          <p:nvPr/>
        </p:nvSpPr>
        <p:spPr>
          <a:xfrm>
            <a:off x="10449182" y="1394048"/>
            <a:ext cx="3329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7E2A00D-6CAB-0F74-0F1F-621A065C54CB}"/>
              </a:ext>
            </a:extLst>
          </p:cNvPr>
          <p:cNvSpPr txBox="1"/>
          <p:nvPr/>
        </p:nvSpPr>
        <p:spPr>
          <a:xfrm>
            <a:off x="10120206" y="1729263"/>
            <a:ext cx="3329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2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F63820AD-9FE2-D01E-796D-6476F8BB4C7F}"/>
              </a:ext>
            </a:extLst>
          </p:cNvPr>
          <p:cNvCxnSpPr>
            <a:cxnSpLocks/>
          </p:cNvCxnSpPr>
          <p:nvPr/>
        </p:nvCxnSpPr>
        <p:spPr>
          <a:xfrm flipH="1" flipV="1">
            <a:off x="846617" y="1186350"/>
            <a:ext cx="975758" cy="1239485"/>
          </a:xfrm>
          <a:prstGeom prst="straightConnector1">
            <a:avLst/>
          </a:prstGeom>
          <a:ln w="28575"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4" name="Arrow: Right 103">
            <a:extLst>
              <a:ext uri="{FF2B5EF4-FFF2-40B4-BE49-F238E27FC236}">
                <a16:creationId xmlns:a16="http://schemas.microsoft.com/office/drawing/2014/main" id="{CAB5ED47-D873-DD2F-7D8B-8B425B24EB7E}"/>
              </a:ext>
            </a:extLst>
          </p:cNvPr>
          <p:cNvSpPr/>
          <p:nvPr/>
        </p:nvSpPr>
        <p:spPr>
          <a:xfrm rot="2875852">
            <a:off x="2669062" y="2698264"/>
            <a:ext cx="1249383" cy="1978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lowchart: Connector 104">
            <a:extLst>
              <a:ext uri="{FF2B5EF4-FFF2-40B4-BE49-F238E27FC236}">
                <a16:creationId xmlns:a16="http://schemas.microsoft.com/office/drawing/2014/main" id="{AE1BE800-893F-AFEE-C71E-F15C65ACC3D5}"/>
              </a:ext>
            </a:extLst>
          </p:cNvPr>
          <p:cNvSpPr/>
          <p:nvPr/>
        </p:nvSpPr>
        <p:spPr>
          <a:xfrm>
            <a:off x="10745868" y="1155720"/>
            <a:ext cx="355872" cy="36827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6" name="Flowchart: Connector 105">
            <a:extLst>
              <a:ext uri="{FF2B5EF4-FFF2-40B4-BE49-F238E27FC236}">
                <a16:creationId xmlns:a16="http://schemas.microsoft.com/office/drawing/2014/main" id="{4772995D-1DCD-5C64-953C-52694969F925}"/>
              </a:ext>
            </a:extLst>
          </p:cNvPr>
          <p:cNvSpPr/>
          <p:nvPr/>
        </p:nvSpPr>
        <p:spPr>
          <a:xfrm>
            <a:off x="11100036" y="1917721"/>
            <a:ext cx="355872" cy="36827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7" name="Flowchart: Connector 106">
            <a:extLst>
              <a:ext uri="{FF2B5EF4-FFF2-40B4-BE49-F238E27FC236}">
                <a16:creationId xmlns:a16="http://schemas.microsoft.com/office/drawing/2014/main" id="{DCA78680-5A06-4059-B438-1A4EB3681F32}"/>
              </a:ext>
            </a:extLst>
          </p:cNvPr>
          <p:cNvSpPr/>
          <p:nvPr/>
        </p:nvSpPr>
        <p:spPr>
          <a:xfrm>
            <a:off x="10316571" y="1917721"/>
            <a:ext cx="355872" cy="36827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/>
                <a:cs typeface="Times New Roman"/>
              </a:rPr>
              <a:t>3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Flowchart: Connector 107">
            <a:extLst>
              <a:ext uri="{FF2B5EF4-FFF2-40B4-BE49-F238E27FC236}">
                <a16:creationId xmlns:a16="http://schemas.microsoft.com/office/drawing/2014/main" id="{AA256108-E66D-541A-EF43-4FAF14D09BC8}"/>
              </a:ext>
            </a:extLst>
          </p:cNvPr>
          <p:cNvSpPr/>
          <p:nvPr/>
        </p:nvSpPr>
        <p:spPr>
          <a:xfrm>
            <a:off x="9908740" y="1241579"/>
            <a:ext cx="355872" cy="36827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AF977-6B71-2CE2-AC18-8CFB44D51D8E}"/>
              </a:ext>
            </a:extLst>
          </p:cNvPr>
          <p:cNvSpPr txBox="1"/>
          <p:nvPr/>
        </p:nvSpPr>
        <p:spPr>
          <a:xfrm>
            <a:off x="3222416" y="1806092"/>
            <a:ext cx="270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accent2">
                    <a:lumMod val="75000"/>
                  </a:schemeClr>
                </a:solidFill>
              </a:rPr>
              <a:t>A: the adjacency matrix of the graph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B4A47D-1824-9E0D-D76D-9441631C916C}"/>
              </a:ext>
            </a:extLst>
          </p:cNvPr>
          <p:cNvSpPr txBox="1"/>
          <p:nvPr/>
        </p:nvSpPr>
        <p:spPr>
          <a:xfrm>
            <a:off x="1929698" y="6084130"/>
            <a:ext cx="4704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accent2">
                    <a:lumMod val="75000"/>
                  </a:schemeClr>
                </a:solidFill>
              </a:rPr>
              <a:t>Transpose(A) * A 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68CBDA-6EFC-D2D6-A4D0-CC1E57AE6A48}"/>
              </a:ext>
            </a:extLst>
          </p:cNvPr>
          <p:cNvSpPr txBox="1"/>
          <p:nvPr/>
        </p:nvSpPr>
        <p:spPr>
          <a:xfrm>
            <a:off x="7108496" y="6084130"/>
            <a:ext cx="609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C1792-C880-F858-2E22-286B2FCBB560}"/>
              </a:ext>
            </a:extLst>
          </p:cNvPr>
          <p:cNvSpPr txBox="1"/>
          <p:nvPr/>
        </p:nvSpPr>
        <p:spPr>
          <a:xfrm>
            <a:off x="7925107" y="1460159"/>
            <a:ext cx="1698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REG of the output nodes</a:t>
            </a:r>
            <a:r>
              <a:rPr lang="en-US" sz="1800" b="1">
                <a:solidFill>
                  <a:schemeClr val="accent2">
                    <a:lumMod val="75000"/>
                  </a:schemeClr>
                </a:solidFill>
              </a:rPr>
              <a:t> 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1D8539-DFE5-7337-72BF-8EF4AE06B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691" y="146283"/>
            <a:ext cx="10972800" cy="554126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Build redundancy embedded graph</a:t>
            </a:r>
            <a:endParaRPr lang="en-US">
              <a:cs typeface="Calibri Light"/>
            </a:endParaRPr>
          </a:p>
        </p:txBody>
      </p:sp>
      <p:pic>
        <p:nvPicPr>
          <p:cNvPr id="10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0377F74D-6190-BD12-8A0D-7A86F47BC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FCA4847A-9385-F168-6261-798219065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31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5701F-5740-AC07-181D-3DEAF44C5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0972800" cy="1012072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Memory-aware partitioning to meet memory capacity constraint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8BAD8CC-564D-2FE6-5177-BBF832E7A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3733800"/>
            <a:ext cx="4724400" cy="609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FFFF00"/>
                </a:solidFill>
                <a:ea typeface="+mn-lt"/>
                <a:cs typeface="+mn-lt"/>
              </a:rPr>
              <a:t>How many partitions are sufficient? </a:t>
            </a:r>
          </a:p>
          <a:p>
            <a:pPr marL="0" indent="0">
              <a:buNone/>
            </a:pPr>
            <a:endParaRPr lang="en-US">
              <a:solidFill>
                <a:srgbClr val="FA736B"/>
              </a:solidFill>
              <a:ea typeface="+mn-lt"/>
              <a:cs typeface="+mn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160B99-B75E-035E-7CA2-07A939120DE4}"/>
              </a:ext>
            </a:extLst>
          </p:cNvPr>
          <p:cNvSpPr/>
          <p:nvPr/>
        </p:nvSpPr>
        <p:spPr>
          <a:xfrm>
            <a:off x="3048000" y="3276600"/>
            <a:ext cx="52578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8A30E4E9-6A30-5662-AF4B-CF43F67CE8AC}"/>
              </a:ext>
            </a:extLst>
          </p:cNvPr>
          <p:cNvSpPr/>
          <p:nvPr/>
        </p:nvSpPr>
        <p:spPr>
          <a:xfrm>
            <a:off x="838200" y="2209800"/>
            <a:ext cx="2590800" cy="838200"/>
          </a:xfrm>
          <a:prstGeom prst="wedgeEllipseCallout">
            <a:avLst>
              <a:gd name="adj1" fmla="val 63096"/>
              <a:gd name="adj2" fmla="val 1196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Trial-and-error?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D57656FA-CF42-46AD-0A89-63357183E71C}"/>
              </a:ext>
            </a:extLst>
          </p:cNvPr>
          <p:cNvSpPr/>
          <p:nvPr/>
        </p:nvSpPr>
        <p:spPr>
          <a:xfrm>
            <a:off x="8338456" y="4724400"/>
            <a:ext cx="3091543" cy="1371600"/>
          </a:xfrm>
          <a:prstGeom prst="wedgeEllipseCallout">
            <a:avLst>
              <a:gd name="adj1" fmla="val -61250"/>
              <a:gd name="adj2" fmla="val -766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Modeling and estimation of memory usages </a:t>
            </a:r>
          </a:p>
        </p:txBody>
      </p:sp>
      <p:pic>
        <p:nvPicPr>
          <p:cNvPr id="5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EE0F5F4B-B244-5C0B-A7B5-7D3A7FCFD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D9668F-B0D4-ACFE-3932-BD4709FE0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83355-7176-B36D-88D4-301175748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71" y="381000"/>
            <a:ext cx="10972800" cy="554126"/>
          </a:xfrm>
        </p:spPr>
        <p:txBody>
          <a:bodyPr/>
          <a:lstStyle/>
          <a:p>
            <a:r>
              <a:rPr lang="en-US"/>
              <a:t>Modeling of memory usage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3CBD74-923C-4C91-6141-EAC27FBCDACB}"/>
              </a:ext>
            </a:extLst>
          </p:cNvPr>
          <p:cNvSpPr/>
          <p:nvPr/>
        </p:nvSpPr>
        <p:spPr>
          <a:xfrm>
            <a:off x="609600" y="1524000"/>
            <a:ext cx="3505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The number of GNN model parameters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B988A8-EDD8-F724-3355-58C7DA80189D}"/>
              </a:ext>
            </a:extLst>
          </p:cNvPr>
          <p:cNvSpPr/>
          <p:nvPr/>
        </p:nvSpPr>
        <p:spPr>
          <a:xfrm>
            <a:off x="1600200" y="2112874"/>
            <a:ext cx="3505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The total dimensions of input features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DCFE48-F7C4-2A17-5D08-12FE1D71EE91}"/>
              </a:ext>
            </a:extLst>
          </p:cNvPr>
          <p:cNvSpPr/>
          <p:nvPr/>
        </p:nvSpPr>
        <p:spPr>
          <a:xfrm>
            <a:off x="2624671" y="2700703"/>
            <a:ext cx="3505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The number of output node labels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132650-B6F6-3D3E-FD16-E3717E1F703D}"/>
              </a:ext>
            </a:extLst>
          </p:cNvPr>
          <p:cNvSpPr/>
          <p:nvPr/>
        </p:nvSpPr>
        <p:spPr>
          <a:xfrm>
            <a:off x="3811214" y="3224264"/>
            <a:ext cx="3875314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The size of hidden layers’ output in GNN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7349B1-D671-BD9B-76F1-97F82BCE12F2}"/>
              </a:ext>
            </a:extLst>
          </p:cNvPr>
          <p:cNvSpPr/>
          <p:nvPr/>
        </p:nvSpPr>
        <p:spPr>
          <a:xfrm>
            <a:off x="4495800" y="3767506"/>
            <a:ext cx="4572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The size of intermediate results from the aggregator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DBD669-912C-78F7-DF61-9BF8B5EB3B4E}"/>
              </a:ext>
            </a:extLst>
          </p:cNvPr>
          <p:cNvSpPr/>
          <p:nvPr/>
        </p:nvSpPr>
        <p:spPr>
          <a:xfrm>
            <a:off x="6019800" y="4310748"/>
            <a:ext cx="3875314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The number of gradients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00758A-5DB0-5F0F-CF49-16A093ED16AC}"/>
              </a:ext>
            </a:extLst>
          </p:cNvPr>
          <p:cNvSpPr/>
          <p:nvPr/>
        </p:nvSpPr>
        <p:spPr>
          <a:xfrm>
            <a:off x="6934200" y="4873861"/>
            <a:ext cx="3875314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The number of optimizer states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DEC773-0E18-4A37-C842-0537F57877E2}"/>
              </a:ext>
            </a:extLst>
          </p:cNvPr>
          <p:cNvSpPr/>
          <p:nvPr/>
        </p:nvSpPr>
        <p:spPr>
          <a:xfrm>
            <a:off x="7859486" y="5445133"/>
            <a:ext cx="3875314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The size of bipartite structures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A2A79B-0F72-8A7C-CCB1-9AE8AEFBBE63}"/>
              </a:ext>
            </a:extLst>
          </p:cNvPr>
          <p:cNvGrpSpPr/>
          <p:nvPr/>
        </p:nvGrpSpPr>
        <p:grpSpPr>
          <a:xfrm>
            <a:off x="262470" y="3657600"/>
            <a:ext cx="5209473" cy="2590800"/>
            <a:chOff x="262470" y="3657600"/>
            <a:chExt cx="5209473" cy="2590800"/>
          </a:xfrm>
        </p:grpSpPr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8406E894-60F7-47FE-90D6-A93C52DC04F5}"/>
                </a:ext>
              </a:extLst>
            </p:cNvPr>
            <p:cNvSpPr/>
            <p:nvPr/>
          </p:nvSpPr>
          <p:spPr>
            <a:xfrm rot="3933816">
              <a:off x="3914715" y="3988858"/>
              <a:ext cx="250404" cy="936656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0C0989-68B5-281C-3F9B-34129056283A}"/>
                </a:ext>
              </a:extLst>
            </p:cNvPr>
            <p:cNvSpPr txBox="1"/>
            <p:nvPr/>
          </p:nvSpPr>
          <p:spPr>
            <a:xfrm rot="20103434">
              <a:off x="3498326" y="4505479"/>
              <a:ext cx="1973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Aggregator-dependent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AEAB28B-AF73-F630-E88C-DDACDCB1D024}"/>
                </a:ext>
              </a:extLst>
            </p:cNvPr>
            <p:cNvSpPr/>
            <p:nvPr/>
          </p:nvSpPr>
          <p:spPr>
            <a:xfrm>
              <a:off x="262470" y="3657600"/>
              <a:ext cx="3133523" cy="2590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93C4F4-C1F7-DF85-9F95-A6B60AD3401E}"/>
                </a:ext>
              </a:extLst>
            </p:cNvPr>
            <p:cNvSpPr txBox="1"/>
            <p:nvPr/>
          </p:nvSpPr>
          <p:spPr>
            <a:xfrm>
              <a:off x="353944" y="3767506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highlight>
                    <a:srgbClr val="FFFF00"/>
                  </a:highlight>
                </a:rPr>
                <a:t>LSTM: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D6F508C-3F55-0C98-DB92-6557019B0B7E}"/>
                    </a:ext>
                  </a:extLst>
                </p:cNvPr>
                <p:cNvSpPr txBox="1"/>
                <p:nvPr/>
              </p:nvSpPr>
              <p:spPr>
                <a:xfrm>
                  <a:off x="818173" y="4440669"/>
                  <a:ext cx="2237472" cy="78726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𝑓𝑎𝑛𝑜𝑢𝑡</m:t>
                            </m:r>
                          </m:sup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×18</m:t>
                            </m:r>
                          </m:e>
                        </m:nary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D6F508C-3F55-0C98-DB92-6557019B0B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173" y="4440669"/>
                  <a:ext cx="2237472" cy="78726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2DC0CBC-1A89-D274-26A7-1DD57F9C5B18}"/>
                    </a:ext>
                  </a:extLst>
                </p:cNvPr>
                <p:cNvSpPr txBox="1"/>
                <p:nvPr/>
              </p:nvSpPr>
              <p:spPr>
                <a:xfrm>
                  <a:off x="283292" y="5620861"/>
                  <a:ext cx="320966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sz="1400"/>
                    <a:t>: # of nodes with the degree of </a:t>
                  </a:r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a14:m>
                  <a:r>
                    <a:rPr lang="en-US" sz="1400"/>
                    <a:t> </a:t>
                  </a:r>
                  <a:endParaRPr lang="en-US" sz="1400" i="1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</m:oMath>
                  </a14:m>
                  <a:r>
                    <a:rPr lang="en-US" sz="1400"/>
                    <a:t>: Dimensions of input features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2DC0CBC-1A89-D274-26A7-1DD57F9C5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292" y="5620861"/>
                  <a:ext cx="3209661" cy="523220"/>
                </a:xfrm>
                <a:prstGeom prst="rect">
                  <a:avLst/>
                </a:prstGeom>
                <a:blipFill>
                  <a:blip r:embed="rId3"/>
                  <a:stretch>
                    <a:fillRect l="-190" t="-2326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6905936C-72EC-BB77-8766-A550744E4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27A48C6E-4562-CB13-9D0D-46E91E6AC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0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5535C-0DAB-B89F-58A4-7FF22801D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814"/>
            <a:ext cx="3687252" cy="9018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/>
              <a:t>Evaluation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4B4C22-CDFE-CC95-9862-642D52E0D809}"/>
              </a:ext>
            </a:extLst>
          </p:cNvPr>
          <p:cNvSpPr txBox="1">
            <a:spLocks/>
          </p:cNvSpPr>
          <p:nvPr/>
        </p:nvSpPr>
        <p:spPr bwMode="auto">
          <a:xfrm>
            <a:off x="381000" y="1292704"/>
            <a:ext cx="10972800" cy="168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64" indent="-230164" algn="l" rtl="0" eaLnBrk="0" fontAlgn="base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00" indent="-27936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296" indent="-230164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458" indent="-173021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558" indent="-222225" algn="l" rtl="0" eaLnBrk="0" fontAlgn="base" hangingPunct="0">
              <a:lnSpc>
                <a:spcPct val="90000"/>
              </a:lnSpc>
              <a:spcBef>
                <a:spcPts val="599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31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09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Platform</a:t>
            </a:r>
          </a:p>
          <a:p>
            <a:pPr lvl="1"/>
            <a:r>
              <a:rPr lang="en-US">
                <a:ea typeface="+mn-lt"/>
                <a:cs typeface="+mn-lt"/>
              </a:rPr>
              <a:t>Two Xeon E5-2698 v4 CPUs (40 cores running at 2.20GHz) and an NVIDIA Quadro RTX 6000 GPUs (24GB).</a:t>
            </a:r>
          </a:p>
          <a:p>
            <a:pPr lvl="1"/>
            <a:r>
              <a:rPr lang="en-US">
                <a:latin typeface="Arial"/>
                <a:cs typeface="Arial"/>
              </a:rPr>
              <a:t>Python 3.6, </a:t>
            </a:r>
            <a:r>
              <a:rPr lang="en-US" err="1">
                <a:latin typeface="Arial"/>
                <a:cs typeface="Arial"/>
              </a:rPr>
              <a:t>Pytorch</a:t>
            </a:r>
            <a:r>
              <a:rPr lang="en-US">
                <a:latin typeface="Arial"/>
                <a:cs typeface="Arial"/>
              </a:rPr>
              <a:t> v1.7.1 and DGL v0.7.1</a:t>
            </a:r>
            <a:endParaRPr lang="en-US">
              <a:latin typeface="Arial"/>
              <a:ea typeface="+mn-lt"/>
              <a:cs typeface="+mn-lt"/>
            </a:endParaRPr>
          </a:p>
        </p:txBody>
      </p:sp>
      <p:pic>
        <p:nvPicPr>
          <p:cNvPr id="7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BB1D0987-4BB5-270F-D154-E637E6CE3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635A4318-EB45-8207-58FC-10110707D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3D14-9465-1709-B08C-94AE469FAAB5}"/>
              </a:ext>
            </a:extLst>
          </p:cNvPr>
          <p:cNvGrpSpPr/>
          <p:nvPr/>
        </p:nvGrpSpPr>
        <p:grpSpPr>
          <a:xfrm>
            <a:off x="381000" y="3182541"/>
            <a:ext cx="11701529" cy="2473902"/>
            <a:chOff x="381000" y="3182541"/>
            <a:chExt cx="11701529" cy="24739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68565D-C9CC-184E-4803-292B8F89F404}"/>
                </a:ext>
              </a:extLst>
            </p:cNvPr>
            <p:cNvSpPr txBox="1"/>
            <p:nvPr/>
          </p:nvSpPr>
          <p:spPr>
            <a:xfrm>
              <a:off x="7442771" y="3182541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Training datasets</a:t>
              </a:r>
              <a:endParaRPr lang="en-US" b="1">
                <a:solidFill>
                  <a:schemeClr val="accent6">
                    <a:lumMod val="50000"/>
                  </a:schemeClr>
                </a:solidFill>
                <a:cs typeface="Calibri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C23C4C6F-907D-2574-7DFF-3D858E1EE76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1000" y="3646700"/>
              <a:ext cx="6400800" cy="1350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30164" indent="-230164" algn="l" rtl="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1pPr>
              <a:lvl2pPr marL="625400" indent="-279368" algn="l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sz="2400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2pPr>
              <a:lvl3pPr marL="914296" indent="-230164" algn="l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3pPr>
              <a:lvl4pPr marL="1144458" indent="-173021" algn="l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4pPr>
              <a:lvl5pPr marL="1482558" indent="-222225" algn="l" rtl="0" eaLnBrk="0" fontAlgn="base" hangingPunct="0">
                <a:lnSpc>
                  <a:spcPct val="90000"/>
                </a:lnSpc>
                <a:spcBef>
                  <a:spcPts val="599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5pPr>
              <a:lvl6pPr marL="2514312" indent="-228574" algn="l" defTabSz="91429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462" indent="-228574" algn="l" defTabSz="91429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609" indent="-228574" algn="l" defTabSz="91429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758" indent="-228574" algn="l" defTabSz="91429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9870" indent="-229870"/>
              <a:r>
                <a:rPr lang="en-US" b="1"/>
                <a:t>Workloads</a:t>
              </a:r>
              <a:endParaRPr lang="en-US"/>
            </a:p>
            <a:p>
              <a:pPr marL="624840" lvl="1" indent="-278765"/>
              <a:r>
                <a:rPr lang="en-US">
                  <a:latin typeface="Arial"/>
                  <a:cs typeface="Arial"/>
                </a:rPr>
                <a:t>Five datasets with various features.</a:t>
              </a:r>
              <a:endParaRPr lang="en-US">
                <a:latin typeface="Calibri" panose="020F0502020204030204"/>
                <a:cs typeface="Calibri" panose="020F0502020204030204"/>
              </a:endParaRPr>
            </a:p>
            <a:p>
              <a:pPr marL="624840" lvl="1" indent="-278765"/>
              <a:r>
                <a:rPr lang="en-US" sz="2300">
                  <a:latin typeface="Arial"/>
                  <a:cs typeface="Arial"/>
                </a:rPr>
                <a:t>GNN</a:t>
              </a:r>
              <a:r>
                <a:rPr lang="en-US">
                  <a:latin typeface="Arial"/>
                  <a:cs typeface="Arial"/>
                </a:rPr>
                <a:t> models:</a:t>
              </a:r>
              <a:r>
                <a:rPr lang="en-US" sz="2000">
                  <a:latin typeface="Arial"/>
                  <a:cs typeface="Arial"/>
                </a:rPr>
                <a:t> </a:t>
              </a:r>
              <a:r>
                <a:rPr lang="en-US" sz="2300" err="1">
                  <a:latin typeface="Arial"/>
                  <a:cs typeface="Arial"/>
                </a:rPr>
                <a:t>GraphSage</a:t>
              </a:r>
              <a:r>
                <a:rPr lang="en-US" sz="2300">
                  <a:latin typeface="Arial"/>
                  <a:cs typeface="Arial"/>
                </a:rPr>
                <a:t> and GAT</a:t>
              </a:r>
              <a:r>
                <a:rPr lang="en-US" sz="2200">
                  <a:latin typeface="Arial"/>
                  <a:cs typeface="Arial"/>
                </a:rPr>
                <a:t>.</a:t>
              </a:r>
              <a:r>
                <a:rPr lang="en-US">
                  <a:latin typeface="Arial"/>
                  <a:cs typeface="Arial"/>
                </a:rPr>
                <a:t> </a:t>
              </a:r>
              <a:endParaRPr lang="en-US">
                <a:cs typeface="Calibri"/>
              </a:endParaRPr>
            </a:p>
          </p:txBody>
        </p:sp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8D29CA7B-9D4F-E194-48A6-09329063E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4964" y="3551950"/>
              <a:ext cx="6177565" cy="21044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74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5535C-0DAB-B89F-58A4-7FF22801D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52" y="176975"/>
            <a:ext cx="5430254" cy="6059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kern="1200">
                <a:latin typeface="+mj-lt"/>
                <a:ea typeface="+mj-ea"/>
                <a:cs typeface="+mj-cs"/>
              </a:rPr>
              <a:t>Experimental</a:t>
            </a:r>
            <a:r>
              <a:rPr lang="en-US" sz="3200" kern="1200">
                <a:latin typeface="+mj-lt"/>
                <a:ea typeface="+mj-ea"/>
                <a:cs typeface="+mj-cs"/>
              </a:rPr>
              <a:t> Results</a:t>
            </a:r>
            <a:endParaRPr lang="en-US" sz="3200" kern="1200">
              <a:latin typeface="+mj-lt"/>
              <a:cs typeface="Calibri Ligh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9BEA3AC-A1A1-A98F-82C5-A2915A11A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135" y="5861562"/>
            <a:ext cx="10972800" cy="480131"/>
          </a:xfrm>
        </p:spPr>
        <p:txBody>
          <a:bodyPr/>
          <a:lstStyle/>
          <a:p>
            <a:r>
              <a:rPr lang="en-US" sz="2800"/>
              <a:t>Betty breaks the memory capacity constraint</a:t>
            </a:r>
            <a:endParaRPr lang="en-US"/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92D2708C-7A63-6474-A6AF-A15893CE1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35486"/>
            <a:ext cx="5220825" cy="345632"/>
          </a:xfrm>
          <a:prstGeom prst="rect">
            <a:avLst/>
          </a:prstGeom>
        </p:spPr>
      </p:pic>
      <p:pic>
        <p:nvPicPr>
          <p:cNvPr id="19" name="Picture 20" descr="Table&#10;&#10;Description automatically generated">
            <a:extLst>
              <a:ext uri="{FF2B5EF4-FFF2-40B4-BE49-F238E27FC236}">
                <a16:creationId xmlns:a16="http://schemas.microsoft.com/office/drawing/2014/main" id="{668DDD8B-A720-D99E-62E3-6E95D5C51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33" y="3239929"/>
            <a:ext cx="10158058" cy="1757910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8599C38A-9A80-6399-CD6F-975F2F545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93" y="928171"/>
            <a:ext cx="4884586" cy="345632"/>
          </a:xfrm>
          <a:prstGeom prst="rect">
            <a:avLst/>
          </a:prstGeom>
        </p:spPr>
      </p:pic>
      <p:pic>
        <p:nvPicPr>
          <p:cNvPr id="17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DB6BB57E-092F-06F3-9A9E-7772ED381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33" y="1609086"/>
            <a:ext cx="10140374" cy="1665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E29BEE-46A8-E9CA-888B-E6A188CEE6E3}"/>
              </a:ext>
            </a:extLst>
          </p:cNvPr>
          <p:cNvSpPr txBox="1"/>
          <p:nvPr/>
        </p:nvSpPr>
        <p:spPr>
          <a:xfrm>
            <a:off x="2087204" y="5300672"/>
            <a:ext cx="88626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/>
                <a:cs typeface="Arial"/>
              </a:rPr>
              <a:t>The memory consumption of running </a:t>
            </a:r>
            <a:r>
              <a:rPr lang="en-US" b="1" err="1">
                <a:latin typeface="Arial"/>
                <a:cs typeface="Arial"/>
              </a:rPr>
              <a:t>GraphSAGE</a:t>
            </a:r>
            <a:r>
              <a:rPr lang="en-US" b="1">
                <a:latin typeface="Arial"/>
                <a:cs typeface="Arial"/>
              </a:rPr>
              <a:t> model with </a:t>
            </a:r>
            <a:r>
              <a:rPr lang="en-US" b="1" err="1">
                <a:latin typeface="Arial"/>
                <a:cs typeface="Arial"/>
              </a:rPr>
              <a:t>ogbn</a:t>
            </a:r>
            <a:r>
              <a:rPr lang="en-US" b="1">
                <a:latin typeface="Arial"/>
                <a:cs typeface="Arial"/>
              </a:rPr>
              <a:t>-products</a:t>
            </a:r>
            <a:endParaRPr lang="en-US" b="1">
              <a:cs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A41823-3E10-A1CD-119B-E06B39455782}"/>
              </a:ext>
            </a:extLst>
          </p:cNvPr>
          <p:cNvSpPr/>
          <p:nvPr/>
        </p:nvSpPr>
        <p:spPr>
          <a:xfrm>
            <a:off x="3107212" y="3498580"/>
            <a:ext cx="425744" cy="921020"/>
          </a:xfrm>
          <a:prstGeom prst="roundRect">
            <a:avLst/>
          </a:prstGeom>
          <a:solidFill>
            <a:srgbClr val="F7E96A">
              <a:alpha val="14000"/>
            </a:srgb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75145C-FBA6-86CA-F37C-57F376F90D80}"/>
              </a:ext>
            </a:extLst>
          </p:cNvPr>
          <p:cNvSpPr/>
          <p:nvPr/>
        </p:nvSpPr>
        <p:spPr>
          <a:xfrm>
            <a:off x="5344325" y="3505200"/>
            <a:ext cx="599275" cy="1066800"/>
          </a:xfrm>
          <a:prstGeom prst="roundRect">
            <a:avLst/>
          </a:prstGeom>
          <a:solidFill>
            <a:srgbClr val="F7E96A">
              <a:alpha val="14000"/>
            </a:srgb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05B46F-789F-502E-FC1B-4708918745B6}"/>
              </a:ext>
            </a:extLst>
          </p:cNvPr>
          <p:cNvSpPr/>
          <p:nvPr/>
        </p:nvSpPr>
        <p:spPr>
          <a:xfrm>
            <a:off x="7745576" y="3429000"/>
            <a:ext cx="739009" cy="1194115"/>
          </a:xfrm>
          <a:prstGeom prst="roundRect">
            <a:avLst/>
          </a:prstGeom>
          <a:solidFill>
            <a:srgbClr val="F7E96A">
              <a:alpha val="14000"/>
            </a:srgb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01EB99-E6A7-AE87-51E2-82DB034A54AD}"/>
              </a:ext>
            </a:extLst>
          </p:cNvPr>
          <p:cNvSpPr/>
          <p:nvPr/>
        </p:nvSpPr>
        <p:spPr>
          <a:xfrm>
            <a:off x="10210800" y="3454085"/>
            <a:ext cx="739009" cy="1194115"/>
          </a:xfrm>
          <a:prstGeom prst="roundRect">
            <a:avLst/>
          </a:prstGeom>
          <a:solidFill>
            <a:srgbClr val="F7E96A">
              <a:alpha val="14000"/>
            </a:srgb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121EF0-F98F-E4CD-F24E-AF32042BE121}"/>
              </a:ext>
            </a:extLst>
          </p:cNvPr>
          <p:cNvSpPr txBox="1"/>
          <p:nvPr/>
        </p:nvSpPr>
        <p:spPr>
          <a:xfrm>
            <a:off x="2632647" y="4859339"/>
            <a:ext cx="15426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ED7D31"/>
                </a:solidFill>
                <a:cs typeface="Calibri"/>
              </a:rPr>
              <a:t>9 micro-batches</a:t>
            </a:r>
            <a:endParaRPr lang="en-US" sz="1200">
              <a:solidFill>
                <a:srgbClr val="ED7D3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6C998C-1D87-8174-0052-11A7EB030DDE}"/>
              </a:ext>
            </a:extLst>
          </p:cNvPr>
          <p:cNvSpPr txBox="1"/>
          <p:nvPr/>
        </p:nvSpPr>
        <p:spPr>
          <a:xfrm>
            <a:off x="4839734" y="4907442"/>
            <a:ext cx="205196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ED7D31"/>
                </a:solidFill>
                <a:latin typeface="Arial"/>
                <a:cs typeface="Arial"/>
              </a:rPr>
              <a:t>3 and 60 micro-batches</a:t>
            </a:r>
            <a:endParaRPr lang="en-US" sz="1200">
              <a:solidFill>
                <a:srgbClr val="ED7D31"/>
              </a:solidFill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9234D3-90BE-C310-8656-C942DF8F3AFD}"/>
              </a:ext>
            </a:extLst>
          </p:cNvPr>
          <p:cNvSpPr txBox="1"/>
          <p:nvPr/>
        </p:nvSpPr>
        <p:spPr>
          <a:xfrm>
            <a:off x="7123214" y="4951084"/>
            <a:ext cx="194458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ED7D31"/>
                </a:solidFill>
              </a:rPr>
              <a:t> 3 and 32 micro-batches</a:t>
            </a:r>
            <a:endParaRPr lang="en-US" sz="1200">
              <a:solidFill>
                <a:srgbClr val="ED7D31"/>
              </a:solidFill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CBA97F-47D3-AF94-9059-BAF5FC70F59A}"/>
              </a:ext>
            </a:extLst>
          </p:cNvPr>
          <p:cNvSpPr txBox="1"/>
          <p:nvPr/>
        </p:nvSpPr>
        <p:spPr>
          <a:xfrm>
            <a:off x="9720937" y="4933322"/>
            <a:ext cx="192846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ED7D31"/>
                </a:solidFill>
                <a:latin typeface="Arial"/>
                <a:cs typeface="Arial"/>
              </a:rPr>
              <a:t>2 and 13 micro-batches</a:t>
            </a:r>
            <a:endParaRPr lang="en-US" sz="1200">
              <a:solidFill>
                <a:srgbClr val="ED7D31"/>
              </a:solidFill>
              <a:cs typeface="Calibri"/>
            </a:endParaRPr>
          </a:p>
        </p:txBody>
      </p:sp>
      <p:pic>
        <p:nvPicPr>
          <p:cNvPr id="8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757AD812-8407-1867-7EDE-52B545E67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FEE72C58-7C9C-9ABF-B570-DD501E9AF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6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5535C-0DAB-B89F-58A4-7FF22801D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8352"/>
            <a:ext cx="10972800" cy="554126"/>
          </a:xfrm>
        </p:spPr>
        <p:txBody>
          <a:bodyPr>
            <a:normAutofit/>
          </a:bodyPr>
          <a:lstStyle/>
          <a:p>
            <a:r>
              <a:rPr lang="en-US" sz="3500">
                <a:cs typeface="Calibri Light"/>
              </a:rPr>
              <a:t>Experimental Results</a:t>
            </a:r>
            <a:endParaRPr lang="en-US" sz="3500"/>
          </a:p>
        </p:txBody>
      </p:sp>
      <p:pic>
        <p:nvPicPr>
          <p:cNvPr id="4" name="Picture 5" descr="Chart&#10;&#10;Description automatically generated">
            <a:extLst>
              <a:ext uri="{FF2B5EF4-FFF2-40B4-BE49-F238E27FC236}">
                <a16:creationId xmlns:a16="http://schemas.microsoft.com/office/drawing/2014/main" id="{601F469D-7C95-4082-DFD1-A756BDD49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2" y="1028020"/>
            <a:ext cx="12145196" cy="32876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5AE4FA-2834-B7EF-035F-8925CAF85881}"/>
              </a:ext>
            </a:extLst>
          </p:cNvPr>
          <p:cNvSpPr txBox="1"/>
          <p:nvPr/>
        </p:nvSpPr>
        <p:spPr>
          <a:xfrm>
            <a:off x="685800" y="4531255"/>
            <a:ext cx="1184486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Arial"/>
                <a:cs typeface="Arial"/>
              </a:rPr>
              <a:t>The tendency of peak memory consumption and training time per epoch as the number of micro batches increases.</a:t>
            </a:r>
            <a:endParaRPr lang="en-US" sz="1600" b="1">
              <a:cs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115F96C-1A8E-BBA6-FD56-C88A795217FB}"/>
              </a:ext>
            </a:extLst>
          </p:cNvPr>
          <p:cNvSpPr txBox="1">
            <a:spLocks/>
          </p:cNvSpPr>
          <p:nvPr/>
        </p:nvSpPr>
        <p:spPr bwMode="auto">
          <a:xfrm>
            <a:off x="228600" y="5006237"/>
            <a:ext cx="11963400" cy="191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64" indent="-230164" algn="l" rtl="0" eaLnBrk="0" fontAlgn="base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00" indent="-27936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296" indent="-230164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458" indent="-173021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558" indent="-222225" algn="l" rtl="0" eaLnBrk="0" fontAlgn="base" hangingPunct="0">
              <a:lnSpc>
                <a:spcPct val="90000"/>
              </a:lnSpc>
              <a:spcBef>
                <a:spcPts val="599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31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09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We effectively reduce max memory consumption as the number of batches increases</a:t>
            </a:r>
          </a:p>
          <a:p>
            <a:r>
              <a:rPr lang="en-US"/>
              <a:t>Training time increases as the number of batches increases</a:t>
            </a:r>
          </a:p>
          <a:p>
            <a:pPr lvl="1"/>
            <a:r>
              <a:rPr lang="en-US"/>
              <a:t>But Betty is 36.4% faster than the mini-batch training (alternative approach)</a:t>
            </a:r>
          </a:p>
          <a:p>
            <a:pPr lvl="1"/>
            <a:endParaRPr lang="en-US">
              <a:cs typeface="Calibri"/>
            </a:endParaRPr>
          </a:p>
        </p:txBody>
      </p:sp>
      <p:pic>
        <p:nvPicPr>
          <p:cNvPr id="6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AA4365D6-08D3-6F44-07F8-BA843CED0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F886CC8-45D9-04BB-0CEE-A6B70EB86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2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5535C-0DAB-B89F-58A4-7FF22801D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>
                <a:cs typeface="Calibri Light"/>
              </a:rPr>
              <a:t>Experimental Results</a:t>
            </a:r>
            <a:endParaRPr lang="en-US" sz="35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FE17F-093F-66D9-AC21-389BFAAFE964}"/>
              </a:ext>
            </a:extLst>
          </p:cNvPr>
          <p:cNvGrpSpPr/>
          <p:nvPr/>
        </p:nvGrpSpPr>
        <p:grpSpPr>
          <a:xfrm>
            <a:off x="228600" y="1676400"/>
            <a:ext cx="5867400" cy="3223318"/>
            <a:chOff x="835197" y="2372249"/>
            <a:chExt cx="5066069" cy="2605799"/>
          </a:xfrm>
        </p:grpSpPr>
        <p:pic>
          <p:nvPicPr>
            <p:cNvPr id="122" name="Picture 11" descr="Table&#10;&#10;Description automatically generated">
              <a:extLst>
                <a:ext uri="{FF2B5EF4-FFF2-40B4-BE49-F238E27FC236}">
                  <a16:creationId xmlns:a16="http://schemas.microsoft.com/office/drawing/2014/main" id="{A32905E9-6F65-41E8-0D8D-FFC186947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197" y="2372249"/>
              <a:ext cx="5065252" cy="210859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F14EBC7-6FB6-9121-C3DB-E0890CD6A5CE}"/>
                </a:ext>
              </a:extLst>
            </p:cNvPr>
            <p:cNvSpPr txBox="1"/>
            <p:nvPr/>
          </p:nvSpPr>
          <p:spPr>
            <a:xfrm>
              <a:off x="1066800" y="4555066"/>
              <a:ext cx="4834466" cy="42298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latin typeface="Arial"/>
                  <a:cs typeface="Arial"/>
                </a:rPr>
                <a:t>Convergence curves for full-batch training and micro-batch</a:t>
              </a:r>
              <a:r>
                <a:rPr lang="en-US" sz="1200" b="1">
                  <a:latin typeface="Arial"/>
                  <a:cs typeface="Arial"/>
                </a:rPr>
                <a:t> </a:t>
              </a:r>
              <a:r>
                <a:rPr lang="en-US" sz="1400" b="1">
                  <a:latin typeface="Arial"/>
                  <a:cs typeface="Arial"/>
                </a:rPr>
                <a:t>training with three different numbers of batches.</a:t>
              </a:r>
              <a:endParaRPr lang="en-US" sz="1400" b="1">
                <a:cs typeface="Calibri"/>
              </a:endParaRPr>
            </a:p>
          </p:txBody>
        </p:sp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ED2D14-8AF0-24D7-7243-B82016A3A20F}"/>
              </a:ext>
            </a:extLst>
          </p:cNvPr>
          <p:cNvSpPr txBox="1">
            <a:spLocks/>
          </p:cNvSpPr>
          <p:nvPr/>
        </p:nvSpPr>
        <p:spPr bwMode="auto">
          <a:xfrm>
            <a:off x="270933" y="5410201"/>
            <a:ext cx="5599163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64" indent="-230164" algn="l" rtl="0" eaLnBrk="0" fontAlgn="base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00" indent="-27936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296" indent="-230164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458" indent="-173021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558" indent="-222225" algn="l" rtl="0" eaLnBrk="0" fontAlgn="base" hangingPunct="0">
              <a:lnSpc>
                <a:spcPct val="90000"/>
              </a:lnSpc>
              <a:spcBef>
                <a:spcPts val="599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31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09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Model convergence is not impacted by Betty and micro-batch training</a:t>
            </a:r>
          </a:p>
        </p:txBody>
      </p:sp>
      <p:pic>
        <p:nvPicPr>
          <p:cNvPr id="7" name="Picture 126" descr="Chart, bar chart&#10;&#10;Description automatically generated">
            <a:extLst>
              <a:ext uri="{FF2B5EF4-FFF2-40B4-BE49-F238E27FC236}">
                <a16:creationId xmlns:a16="http://schemas.microsoft.com/office/drawing/2014/main" id="{9931A019-7785-9C89-D93E-A996AE140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737" y="1676400"/>
            <a:ext cx="5284751" cy="2797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79A294-C62A-E465-E623-6A092ACF1246}"/>
              </a:ext>
            </a:extLst>
          </p:cNvPr>
          <p:cNvSpPr txBox="1"/>
          <p:nvPr/>
        </p:nvSpPr>
        <p:spPr>
          <a:xfrm>
            <a:off x="7543800" y="4433108"/>
            <a:ext cx="39624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/>
                <a:cs typeface="Arial"/>
              </a:rPr>
              <a:t>Evaluation of input nodes redundancy</a:t>
            </a:r>
            <a:endParaRPr lang="en-US" sz="1400" b="1">
              <a:cs typeface="Calibri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23C972F-BEBC-0912-9CA5-F9811C90DEB4}"/>
              </a:ext>
            </a:extLst>
          </p:cNvPr>
          <p:cNvSpPr txBox="1">
            <a:spLocks/>
          </p:cNvSpPr>
          <p:nvPr/>
        </p:nvSpPr>
        <p:spPr bwMode="auto">
          <a:xfrm>
            <a:off x="6209845" y="5244001"/>
            <a:ext cx="59516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64" indent="-230164" algn="l" rtl="0" eaLnBrk="0" fontAlgn="base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00" indent="-27936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296" indent="-230164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458" indent="-173021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558" indent="-222225" algn="l" rtl="0" eaLnBrk="0" fontAlgn="base" hangingPunct="0">
              <a:lnSpc>
                <a:spcPct val="90000"/>
              </a:lnSpc>
              <a:spcBef>
                <a:spcPts val="599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31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09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Betty reduces the node redundancy by 49.2% (when using 64 batches) and 28.4% on average, compared with three other partition methods</a:t>
            </a:r>
          </a:p>
        </p:txBody>
      </p:sp>
      <p:pic>
        <p:nvPicPr>
          <p:cNvPr id="5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35B965AC-F253-02CF-E36A-52F4F2D7F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72FFE1F5-1E70-C99D-6B05-725E6F436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2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A39C4-C641-80BA-FCF8-722FC9D66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0972800" cy="1012072"/>
          </a:xfrm>
        </p:spPr>
        <p:txBody>
          <a:bodyPr/>
          <a:lstStyle/>
          <a:p>
            <a:r>
              <a:rPr lang="en-US"/>
              <a:t>Background: Graph neural network (GNN) becomes prominent  </a:t>
            </a:r>
          </a:p>
        </p:txBody>
      </p:sp>
      <p:pic>
        <p:nvPicPr>
          <p:cNvPr id="4" name="Picture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DA69FAF-6AC3-F537-9155-DEB5114C0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800" y="1879526"/>
            <a:ext cx="2039855" cy="3879615"/>
          </a:xfrm>
          <a:prstGeom prst="rect">
            <a:avLst/>
          </a:prstGeom>
        </p:spPr>
      </p:pic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B5C317C9-5FBB-1BF0-0568-322A01E31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28800"/>
            <a:ext cx="7918318" cy="4191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E824ED-E447-AB02-81FE-8A1CFF47E3DE}"/>
              </a:ext>
            </a:extLst>
          </p:cNvPr>
          <p:cNvSpPr txBox="1"/>
          <p:nvPr/>
        </p:nvSpPr>
        <p:spPr>
          <a:xfrm>
            <a:off x="2011216" y="6019800"/>
            <a:ext cx="7750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An example of GNN: Multi-layer Graph Convolutional Network (GCN) </a:t>
            </a:r>
          </a:p>
          <a:p>
            <a:r>
              <a:rPr lang="en-US" b="1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31404-96E1-0C73-72C2-F45A1D4307F0}"/>
              </a:ext>
            </a:extLst>
          </p:cNvPr>
          <p:cNvSpPr txBox="1"/>
          <p:nvPr/>
        </p:nvSpPr>
        <p:spPr>
          <a:xfrm>
            <a:off x="7476056" y="6374544"/>
            <a:ext cx="228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https://github.com/tkipf/pygcn</a:t>
            </a:r>
          </a:p>
        </p:txBody>
      </p:sp>
      <p:pic>
        <p:nvPicPr>
          <p:cNvPr id="16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642804BE-E45F-DA10-27E9-DE84C0AC1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9CB3728B-9C13-6C04-9BCA-D61377BDD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3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4">
            <a:extLst>
              <a:ext uri="{FF2B5EF4-FFF2-40B4-BE49-F238E27FC236}">
                <a16:creationId xmlns:a16="http://schemas.microsoft.com/office/drawing/2014/main" id="{C75607D1-41C3-2471-F8FA-4DAB24E6EA2F}"/>
              </a:ext>
            </a:extLst>
          </p:cNvPr>
          <p:cNvSpPr/>
          <p:nvPr/>
        </p:nvSpPr>
        <p:spPr>
          <a:xfrm>
            <a:off x="-1" y="3824803"/>
            <a:ext cx="12188825" cy="8315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FB7B8-0CCB-6C4F-E65C-179B3369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0972800" cy="554126"/>
          </a:xfrm>
        </p:spPr>
        <p:txBody>
          <a:bodyPr>
            <a:normAutofit fontScale="90000"/>
          </a:bodyPr>
          <a:lstStyle/>
          <a:p>
            <a:r>
              <a:rPr lang="en-US" sz="3900">
                <a:cs typeface="Calibri Light"/>
              </a:rPr>
              <a:t>Conclusions</a:t>
            </a:r>
            <a:r>
              <a:rPr lang="en-US" sz="5400">
                <a:cs typeface="Calibri Light"/>
              </a:rPr>
              <a:t> </a:t>
            </a:r>
            <a:endParaRPr lang="en-US" sz="5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7D2CC5-CC9B-6FCE-8431-B50732EA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矩形 4">
            <a:extLst>
              <a:ext uri="{FF2B5EF4-FFF2-40B4-BE49-F238E27FC236}">
                <a16:creationId xmlns:a16="http://schemas.microsoft.com/office/drawing/2014/main" id="{CB5EE83E-1E2C-E5C6-631C-EC8CD2C50344}"/>
              </a:ext>
            </a:extLst>
          </p:cNvPr>
          <p:cNvSpPr/>
          <p:nvPr/>
        </p:nvSpPr>
        <p:spPr>
          <a:xfrm>
            <a:off x="5861" y="2078065"/>
            <a:ext cx="12188825" cy="8315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C46BCC9-D3BD-B65D-3268-388562FFDC8C}"/>
              </a:ext>
            </a:extLst>
          </p:cNvPr>
          <p:cNvGrpSpPr/>
          <p:nvPr/>
        </p:nvGrpSpPr>
        <p:grpSpPr>
          <a:xfrm rot="5400000">
            <a:off x="1037939" y="1632620"/>
            <a:ext cx="1270993" cy="1663353"/>
            <a:chOff x="3051497" y="2636369"/>
            <a:chExt cx="1270993" cy="1663353"/>
          </a:xfrm>
        </p:grpSpPr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0AAC2EFD-18AF-399B-8975-961A3263B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4748" y="2636369"/>
              <a:ext cx="193692" cy="170960"/>
            </a:xfrm>
            <a:custGeom>
              <a:avLst/>
              <a:gdLst>
                <a:gd name="T0" fmla="*/ 87 w 174"/>
                <a:gd name="T1" fmla="*/ 0 h 151"/>
                <a:gd name="T2" fmla="*/ 0 w 174"/>
                <a:gd name="T3" fmla="*/ 151 h 151"/>
                <a:gd name="T4" fmla="*/ 174 w 174"/>
                <a:gd name="T5" fmla="*/ 151 h 151"/>
                <a:gd name="T6" fmla="*/ 87 w 174"/>
                <a:gd name="T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1">
                  <a:moveTo>
                    <a:pt x="87" y="0"/>
                  </a:moveTo>
                  <a:lnTo>
                    <a:pt x="0" y="151"/>
                  </a:lnTo>
                  <a:lnTo>
                    <a:pt x="174" y="151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9C5B8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1" name="组合 13">
              <a:extLst>
                <a:ext uri="{FF2B5EF4-FFF2-40B4-BE49-F238E27FC236}">
                  <a16:creationId xmlns:a16="http://schemas.microsoft.com/office/drawing/2014/main" id="{76F5E76B-C0BF-A974-8931-C54999F9D201}"/>
                </a:ext>
              </a:extLst>
            </p:cNvPr>
            <p:cNvGrpSpPr/>
            <p:nvPr/>
          </p:nvGrpSpPr>
          <p:grpSpPr>
            <a:xfrm>
              <a:off x="3051497" y="3021619"/>
              <a:ext cx="1270993" cy="1278103"/>
              <a:chOff x="3923564" y="3072419"/>
              <a:chExt cx="1516921" cy="151556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E9CE9E6-96AB-1D6F-043D-6EB699A77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3564" y="3072419"/>
                <a:ext cx="1516921" cy="15155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9E40F1A-EF6B-A2E1-715D-4DAA9053C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7185" y="3164682"/>
                <a:ext cx="1329680" cy="1329680"/>
              </a:xfrm>
              <a:prstGeom prst="ellipse">
                <a:avLst/>
              </a:prstGeom>
              <a:solidFill>
                <a:srgbClr val="FBC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C6500067-8F9F-A0C4-5220-9DA7F7809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3564" y="3072419"/>
                <a:ext cx="1516921" cy="15155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4430337-4473-EEB2-579D-33762F350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7185" y="3164682"/>
                <a:ext cx="1329680" cy="1329680"/>
              </a:xfrm>
              <a:prstGeom prst="ellipse">
                <a:avLst/>
              </a:prstGeom>
              <a:solidFill>
                <a:srgbClr val="FBC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7C6B459-0935-34A4-1E2B-82B811008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7185" y="3164682"/>
                <a:ext cx="1329680" cy="1329680"/>
              </a:xfrm>
              <a:prstGeom prst="ellipse">
                <a:avLst/>
              </a:prstGeom>
              <a:solidFill>
                <a:srgbClr val="F9C5B8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C494FA4-920B-6224-AD70-A70C9D4A8135}"/>
              </a:ext>
            </a:extLst>
          </p:cNvPr>
          <p:cNvSpPr txBox="1"/>
          <p:nvPr/>
        </p:nvSpPr>
        <p:spPr>
          <a:xfrm>
            <a:off x="2517019" y="2079492"/>
            <a:ext cx="9065381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A736B"/>
                </a:solidFill>
                <a:ea typeface="+mn-lt"/>
                <a:cs typeface="+mn-lt"/>
              </a:rPr>
              <a:t>Unique memory access patterns and data structures in GNN calls for a new method to use heterogeneous memory</a:t>
            </a:r>
          </a:p>
          <a:p>
            <a:endParaRPr lang="en-US" sz="2400">
              <a:solidFill>
                <a:srgbClr val="FA736B"/>
              </a:solidFill>
              <a:ea typeface="+mn-lt"/>
              <a:cs typeface="+mn-lt"/>
            </a:endParaRPr>
          </a:p>
          <a:p>
            <a:endParaRPr lang="en-US" sz="2400">
              <a:solidFill>
                <a:srgbClr val="FA736B"/>
              </a:solidFill>
              <a:ea typeface="+mn-lt"/>
              <a:cs typeface="+mn-lt"/>
            </a:endParaRPr>
          </a:p>
          <a:p>
            <a:endParaRPr lang="en-US" sz="2400">
              <a:solidFill>
                <a:srgbClr val="FA736B"/>
              </a:solidFill>
              <a:ea typeface="+mn-lt"/>
              <a:cs typeface="+mn-lt"/>
            </a:endParaRPr>
          </a:p>
          <a:p>
            <a:endParaRPr lang="en-US" sz="2400">
              <a:solidFill>
                <a:srgbClr val="FA736B"/>
              </a:solidFill>
              <a:ea typeface="+mn-lt"/>
              <a:cs typeface="+mn-lt"/>
            </a:endParaRPr>
          </a:p>
          <a:p>
            <a:endParaRPr lang="en-US" sz="2400">
              <a:solidFill>
                <a:srgbClr val="FA736B"/>
              </a:solidFill>
              <a:ea typeface="+mn-lt"/>
              <a:cs typeface="+mn-lt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0AB3B5A-8D76-BD09-5879-87C28949453D}"/>
              </a:ext>
            </a:extLst>
          </p:cNvPr>
          <p:cNvGrpSpPr/>
          <p:nvPr/>
        </p:nvGrpSpPr>
        <p:grpSpPr>
          <a:xfrm rot="16200000">
            <a:off x="1064790" y="3436864"/>
            <a:ext cx="1270993" cy="1732213"/>
            <a:chOff x="10400243" y="2996219"/>
            <a:chExt cx="1270993" cy="1732213"/>
          </a:xfrm>
        </p:grpSpPr>
        <p:sp>
          <p:nvSpPr>
            <p:cNvPr id="6" name="Freeform 24">
              <a:extLst>
                <a:ext uri="{FF2B5EF4-FFF2-40B4-BE49-F238E27FC236}">
                  <a16:creationId xmlns:a16="http://schemas.microsoft.com/office/drawing/2014/main" id="{1E15AAC2-2EF6-2951-4233-DEFA2727A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7373" y="4558829"/>
              <a:ext cx="193692" cy="169603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4" name="组合 21">
              <a:extLst>
                <a:ext uri="{FF2B5EF4-FFF2-40B4-BE49-F238E27FC236}">
                  <a16:creationId xmlns:a16="http://schemas.microsoft.com/office/drawing/2014/main" id="{08B75758-287D-BD68-2E21-7F9736F7FB04}"/>
                </a:ext>
              </a:extLst>
            </p:cNvPr>
            <p:cNvGrpSpPr/>
            <p:nvPr/>
          </p:nvGrpSpPr>
          <p:grpSpPr>
            <a:xfrm>
              <a:off x="10400243" y="2996219"/>
              <a:ext cx="1270993" cy="1278103"/>
              <a:chOff x="6564844" y="3072419"/>
              <a:chExt cx="1516921" cy="151556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678FB09-7068-AC1C-BEA7-EE2A2E67F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4844" y="3072419"/>
                <a:ext cx="1516921" cy="15155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85676C0-BBB1-9891-2843-4A5210597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57108" y="3164682"/>
                <a:ext cx="1331037" cy="132968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5" name="Freeform 152">
            <a:extLst>
              <a:ext uri="{FF2B5EF4-FFF2-40B4-BE49-F238E27FC236}">
                <a16:creationId xmlns:a16="http://schemas.microsoft.com/office/drawing/2014/main" id="{8F6F2963-9C8A-F478-B466-7F6E50871999}"/>
              </a:ext>
            </a:extLst>
          </p:cNvPr>
          <p:cNvSpPr>
            <a:spLocks noEditPoints="1"/>
          </p:cNvSpPr>
          <p:nvPr/>
        </p:nvSpPr>
        <p:spPr bwMode="auto">
          <a:xfrm>
            <a:off x="1285745" y="2337086"/>
            <a:ext cx="427156" cy="397313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5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Oval 21">
            <a:extLst>
              <a:ext uri="{FF2B5EF4-FFF2-40B4-BE49-F238E27FC236}">
                <a16:creationId xmlns:a16="http://schemas.microsoft.com/office/drawing/2014/main" id="{FAB52160-4F93-811D-C7AA-E6E3E9E0D99E}"/>
              </a:ext>
            </a:extLst>
          </p:cNvPr>
          <p:cNvSpPr>
            <a:spLocks noChangeAspect="1"/>
          </p:cNvSpPr>
          <p:nvPr/>
        </p:nvSpPr>
        <p:spPr>
          <a:xfrm>
            <a:off x="1244511" y="4039458"/>
            <a:ext cx="468390" cy="478717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773288-DE99-27F9-8E05-76B0D6534437}"/>
              </a:ext>
            </a:extLst>
          </p:cNvPr>
          <p:cNvSpPr txBox="1"/>
          <p:nvPr/>
        </p:nvSpPr>
        <p:spPr>
          <a:xfrm>
            <a:off x="2567353" y="3822250"/>
            <a:ext cx="9026953" cy="83099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6"/>
                </a:solidFill>
              </a:rPr>
              <a:t>Betty enables large-scale GNN training with large and complex graphs on single GPU without losing training accuracy and OOM.</a:t>
            </a:r>
          </a:p>
        </p:txBody>
      </p:sp>
      <p:pic>
        <p:nvPicPr>
          <p:cNvPr id="13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3B2544DB-3E12-7CBD-A8CE-538AD25E0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765FB92F-0E34-889B-8412-A9B960E12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48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1E0D02-7F87-0990-7CB4-99F42BA6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052" y="2826470"/>
            <a:ext cx="380461" cy="6154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5CC68B-EAB1-6F38-F5B3-CA8FC6307275}"/>
              </a:ext>
            </a:extLst>
          </p:cNvPr>
          <p:cNvSpPr/>
          <p:nvPr/>
        </p:nvSpPr>
        <p:spPr>
          <a:xfrm>
            <a:off x="172791" y="858926"/>
            <a:ext cx="9579736" cy="46896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EA5EF-9648-1E63-15A9-E7E5ABA86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71" y="304800"/>
            <a:ext cx="10972800" cy="554126"/>
          </a:xfrm>
        </p:spPr>
        <p:txBody>
          <a:bodyPr/>
          <a:lstStyle/>
          <a:p>
            <a:r>
              <a:rPr lang="en-US"/>
              <a:t>Background: operations in GNN</a:t>
            </a:r>
          </a:p>
        </p:txBody>
      </p:sp>
      <p:pic>
        <p:nvPicPr>
          <p:cNvPr id="4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5E6B820B-4B11-0297-B1B4-718CCA15A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2563" y="981390"/>
            <a:ext cx="9243601" cy="431320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7FE3BE-D56B-86EC-5D79-394ABF202DAF}"/>
              </a:ext>
            </a:extLst>
          </p:cNvPr>
          <p:cNvSpPr txBox="1"/>
          <p:nvPr/>
        </p:nvSpPr>
        <p:spPr>
          <a:xfrm>
            <a:off x="6937420" y="5562440"/>
            <a:ext cx="46985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Performing neural operations for each center node using neighbors’ features.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F90582-194E-2BB3-4357-1AF862BAF3AF}"/>
              </a:ext>
            </a:extLst>
          </p:cNvPr>
          <p:cNvSpPr txBox="1"/>
          <p:nvPr/>
        </p:nvSpPr>
        <p:spPr>
          <a:xfrm>
            <a:off x="1981200" y="3048000"/>
            <a:ext cx="965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>
                <a:solidFill>
                  <a:srgbClr val="00B050"/>
                </a:solidFill>
              </a:rPr>
              <a:t>Center node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36C433-EF2B-A978-9795-0B286762542B}"/>
              </a:ext>
            </a:extLst>
          </p:cNvPr>
          <p:cNvSpPr txBox="1"/>
          <p:nvPr/>
        </p:nvSpPr>
        <p:spPr>
          <a:xfrm>
            <a:off x="224235" y="5573173"/>
            <a:ext cx="6527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Collecting features vectors of each center node’s neighbors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Updating the feature vector of each center node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465E4D-AF1A-47CF-3A63-5F7D409FCAB8}"/>
              </a:ext>
            </a:extLst>
          </p:cNvPr>
          <p:cNvSpPr txBox="1"/>
          <p:nvPr/>
        </p:nvSpPr>
        <p:spPr>
          <a:xfrm>
            <a:off x="1164676" y="520073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Aggregate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F1ADA-79F3-DC70-0185-341D24775AED}"/>
              </a:ext>
            </a:extLst>
          </p:cNvPr>
          <p:cNvSpPr txBox="1"/>
          <p:nvPr/>
        </p:nvSpPr>
        <p:spPr>
          <a:xfrm>
            <a:off x="7728397" y="521146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Combine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DFB8AC-DBA1-1EAD-3B56-C61BF001C3BE}"/>
              </a:ext>
            </a:extLst>
          </p:cNvPr>
          <p:cNvSpPr txBox="1"/>
          <p:nvPr/>
        </p:nvSpPr>
        <p:spPr>
          <a:xfrm>
            <a:off x="10039472" y="2843082"/>
            <a:ext cx="209418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Downstream tasks: e.g., node classification</a:t>
            </a:r>
          </a:p>
        </p:txBody>
      </p:sp>
      <p:pic>
        <p:nvPicPr>
          <p:cNvPr id="18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94EC6E58-4F59-C0C9-3AFC-A59C9A3C3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20AC2009-96DF-69C1-F831-7777CCA7E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01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80848-DC5E-60EB-ED9E-D5A6842A7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32" y="497732"/>
            <a:ext cx="11894805" cy="685800"/>
          </a:xfrm>
        </p:spPr>
        <p:txBody>
          <a:bodyPr/>
          <a:lstStyle/>
          <a:p>
            <a:r>
              <a:rPr lang="en-US"/>
              <a:t>GNN suffers from the memory capacity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A3DE0-2AB2-D557-F716-E87220E005DE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193640">
            <a:off x="294728" y="2253466"/>
            <a:ext cx="3124200" cy="480131"/>
          </a:xfrm>
          <a:solidFill>
            <a:srgbClr val="FF0000"/>
          </a:solidFill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>
                <a:solidFill>
                  <a:schemeClr val="bg2"/>
                </a:solidFill>
              </a:rPr>
              <a:t>Advanced aggregator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3D56DD-EE0B-5028-B513-BC78B62845C5}"/>
              </a:ext>
            </a:extLst>
          </p:cNvPr>
          <p:cNvSpPr txBox="1">
            <a:spLocks/>
          </p:cNvSpPr>
          <p:nvPr/>
        </p:nvSpPr>
        <p:spPr bwMode="auto">
          <a:xfrm rot="20678696">
            <a:off x="8938807" y="2464225"/>
            <a:ext cx="3124200" cy="4801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64" indent="-230164" algn="l" rtl="0" eaLnBrk="0" fontAlgn="base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00" indent="-27936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296" indent="-230164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458" indent="-173021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558" indent="-222225" algn="l" rtl="0" eaLnBrk="0" fontAlgn="base" hangingPunct="0">
              <a:lnSpc>
                <a:spcPct val="90000"/>
              </a:lnSpc>
              <a:spcBef>
                <a:spcPts val="599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31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09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>
                <a:solidFill>
                  <a:schemeClr val="bg2"/>
                </a:solidFill>
              </a:rPr>
              <a:t>Deeper aggregation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CDB941-3C7C-5E38-B5E3-C5644000F8F3}"/>
              </a:ext>
            </a:extLst>
          </p:cNvPr>
          <p:cNvSpPr txBox="1">
            <a:spLocks/>
          </p:cNvSpPr>
          <p:nvPr/>
        </p:nvSpPr>
        <p:spPr bwMode="auto">
          <a:xfrm>
            <a:off x="306258" y="4644595"/>
            <a:ext cx="2717628" cy="4801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64" indent="-230164" algn="l" rtl="0" eaLnBrk="0" fontAlgn="base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00" indent="-27936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296" indent="-230164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458" indent="-173021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558" indent="-222225" algn="l" rtl="0" eaLnBrk="0" fontAlgn="base" hangingPunct="0">
              <a:lnSpc>
                <a:spcPct val="90000"/>
              </a:lnSpc>
              <a:spcBef>
                <a:spcPts val="599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31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09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>
                <a:solidFill>
                  <a:schemeClr val="bg1"/>
                </a:solidFill>
              </a:rPr>
              <a:t>Wider hidden size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419B87-88F5-D573-912F-83987EF901DB}"/>
              </a:ext>
            </a:extLst>
          </p:cNvPr>
          <p:cNvSpPr txBox="1">
            <a:spLocks/>
          </p:cNvSpPr>
          <p:nvPr/>
        </p:nvSpPr>
        <p:spPr bwMode="auto">
          <a:xfrm rot="20316673">
            <a:off x="9136973" y="4404530"/>
            <a:ext cx="3062053" cy="4801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64" indent="-230164" algn="l" rtl="0" eaLnBrk="0" fontAlgn="base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00" indent="-27936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296" indent="-230164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458" indent="-173021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558" indent="-222225" algn="l" rtl="0" eaLnBrk="0" fontAlgn="base" hangingPunct="0">
              <a:lnSpc>
                <a:spcPct val="90000"/>
              </a:lnSpc>
              <a:spcBef>
                <a:spcPts val="599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31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09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>
                <a:solidFill>
                  <a:schemeClr val="bg1"/>
                </a:solidFill>
              </a:rPr>
              <a:t>Larger fanout degree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B4DB4A-8559-91DA-4369-FA4161A90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206" y="1828799"/>
            <a:ext cx="5179793" cy="40661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4F44E5-982F-F04F-4FD4-19E76D68708C}"/>
              </a:ext>
            </a:extLst>
          </p:cNvPr>
          <p:cNvSpPr txBox="1"/>
          <p:nvPr/>
        </p:nvSpPr>
        <p:spPr>
          <a:xfrm>
            <a:off x="3124200" y="5979191"/>
            <a:ext cx="771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The memory consumption of running </a:t>
            </a:r>
            <a:r>
              <a:rPr lang="en-US" b="1" err="1"/>
              <a:t>GraphSAGE</a:t>
            </a:r>
            <a:r>
              <a:rPr lang="en-US" b="1"/>
              <a:t> on </a:t>
            </a:r>
            <a:r>
              <a:rPr lang="en-US" b="1" err="1"/>
              <a:t>ogbn</a:t>
            </a:r>
            <a:r>
              <a:rPr lang="en-US" b="1"/>
              <a:t>-products</a:t>
            </a:r>
          </a:p>
        </p:txBody>
      </p:sp>
      <p:pic>
        <p:nvPicPr>
          <p:cNvPr id="10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58449832-F75E-674C-5BE0-C8C2C130E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4F77E60-FF70-1A9C-DDD3-F0BE83EF1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4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3BBAE4-A460-4E09-0606-E496DA6A3E84}"/>
              </a:ext>
            </a:extLst>
          </p:cNvPr>
          <p:cNvSpPr/>
          <p:nvPr/>
        </p:nvSpPr>
        <p:spPr>
          <a:xfrm>
            <a:off x="6967637" y="1464679"/>
            <a:ext cx="4157563" cy="2821158"/>
          </a:xfrm>
          <a:prstGeom prst="rect">
            <a:avLst/>
          </a:prstGeom>
          <a:solidFill>
            <a:srgbClr val="E2F0D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C0AF1-D2CD-6023-DF95-E52F7E6EA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47C135-D056-4A1D-4C9B-FD63D1DCDE01}"/>
              </a:ext>
            </a:extLst>
          </p:cNvPr>
          <p:cNvSpPr/>
          <p:nvPr/>
        </p:nvSpPr>
        <p:spPr>
          <a:xfrm>
            <a:off x="609600" y="1432482"/>
            <a:ext cx="6026350" cy="2853356"/>
          </a:xfrm>
          <a:prstGeom prst="rect">
            <a:avLst/>
          </a:prstGeom>
          <a:solidFill>
            <a:srgbClr val="FBE5D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8B7CD5-96DF-8919-1B31-CB8CF352C48E}"/>
              </a:ext>
            </a:extLst>
          </p:cNvPr>
          <p:cNvCxnSpPr>
            <a:cxnSpLocks/>
          </p:cNvCxnSpPr>
          <p:nvPr/>
        </p:nvCxnSpPr>
        <p:spPr>
          <a:xfrm>
            <a:off x="600591" y="1933890"/>
            <a:ext cx="6037081" cy="19785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13CF9B-9AF4-9750-8DC6-D78D9F93D006}"/>
              </a:ext>
            </a:extLst>
          </p:cNvPr>
          <p:cNvCxnSpPr>
            <a:cxnSpLocks/>
          </p:cNvCxnSpPr>
          <p:nvPr/>
        </p:nvCxnSpPr>
        <p:spPr>
          <a:xfrm>
            <a:off x="6971179" y="1942944"/>
            <a:ext cx="4172201" cy="1669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99E4F91-2DAB-4FDB-5A90-B4186352E1B7}"/>
              </a:ext>
            </a:extLst>
          </p:cNvPr>
          <p:cNvSpPr txBox="1"/>
          <p:nvPr/>
        </p:nvSpPr>
        <p:spPr>
          <a:xfrm>
            <a:off x="3479648" y="151060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CPU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E161D-44AE-44AA-4968-D87FB6E2A83A}"/>
              </a:ext>
            </a:extLst>
          </p:cNvPr>
          <p:cNvSpPr txBox="1"/>
          <p:nvPr/>
        </p:nvSpPr>
        <p:spPr>
          <a:xfrm>
            <a:off x="7940790" y="151914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GPU</a:t>
            </a: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6CACB1CA-AC9B-C68A-714D-EF1A7FD2011A}"/>
              </a:ext>
            </a:extLst>
          </p:cNvPr>
          <p:cNvGrpSpPr/>
          <p:nvPr/>
        </p:nvGrpSpPr>
        <p:grpSpPr>
          <a:xfrm>
            <a:off x="2657890" y="2699497"/>
            <a:ext cx="575081" cy="338554"/>
            <a:chOff x="2447126" y="1772111"/>
            <a:chExt cx="575081" cy="338554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DA98F72C-D37F-755B-5809-F4996BC0B70A}"/>
                </a:ext>
              </a:extLst>
            </p:cNvPr>
            <p:cNvSpPr/>
            <p:nvPr/>
          </p:nvSpPr>
          <p:spPr>
            <a:xfrm>
              <a:off x="2447126" y="1884481"/>
              <a:ext cx="242251" cy="158546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DFBD8B4-6752-A438-0C68-B82C5D41A487}"/>
                </a:ext>
              </a:extLst>
            </p:cNvPr>
            <p:cNvSpPr txBox="1"/>
            <p:nvPr/>
          </p:nvSpPr>
          <p:spPr>
            <a:xfrm>
              <a:off x="2632357" y="1772111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DC628E80-C3D1-FD20-1025-AA2099482825}"/>
              </a:ext>
            </a:extLst>
          </p:cNvPr>
          <p:cNvSpPr txBox="1"/>
          <p:nvPr/>
        </p:nvSpPr>
        <p:spPr>
          <a:xfrm>
            <a:off x="695871" y="1905710"/>
            <a:ext cx="1409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CPU Memory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B865E7A3-59E2-0477-0278-C6E14B369E05}"/>
              </a:ext>
            </a:extLst>
          </p:cNvPr>
          <p:cNvSpPr txBox="1"/>
          <p:nvPr/>
        </p:nvSpPr>
        <p:spPr>
          <a:xfrm>
            <a:off x="6981395" y="1933890"/>
            <a:ext cx="1422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GPU Memory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D68EFA8-3530-797C-40B0-0D5C0F7424A9}"/>
              </a:ext>
            </a:extLst>
          </p:cNvPr>
          <p:cNvSpPr txBox="1"/>
          <p:nvPr/>
        </p:nvSpPr>
        <p:spPr>
          <a:xfrm>
            <a:off x="2086631" y="2052677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graph </a:t>
            </a:r>
          </a:p>
          <a:p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partition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3AE6A90E-5970-9B45-287D-BA3A2BE4276A}"/>
              </a:ext>
            </a:extLst>
          </p:cNvPr>
          <p:cNvGrpSpPr/>
          <p:nvPr/>
        </p:nvGrpSpPr>
        <p:grpSpPr>
          <a:xfrm>
            <a:off x="771233" y="2338866"/>
            <a:ext cx="1982849" cy="1391684"/>
            <a:chOff x="8978535" y="4934406"/>
            <a:chExt cx="2072825" cy="1450570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DDDACBA-7C5D-1A04-214D-3A00E84175D8}"/>
                </a:ext>
              </a:extLst>
            </p:cNvPr>
            <p:cNvGrpSpPr/>
            <p:nvPr/>
          </p:nvGrpSpPr>
          <p:grpSpPr>
            <a:xfrm>
              <a:off x="8978535" y="4934406"/>
              <a:ext cx="1821012" cy="1450570"/>
              <a:chOff x="2546323" y="1243291"/>
              <a:chExt cx="6008959" cy="4371417"/>
            </a:xfrm>
          </p:grpSpPr>
          <p:sp>
            <p:nvSpPr>
              <p:cNvPr id="133" name="Flowchart: Connector 132">
                <a:extLst>
                  <a:ext uri="{FF2B5EF4-FFF2-40B4-BE49-F238E27FC236}">
                    <a16:creationId xmlns:a16="http://schemas.microsoft.com/office/drawing/2014/main" id="{81D2E797-BF32-D10C-1949-239BB1F1C64B}"/>
                  </a:ext>
                </a:extLst>
              </p:cNvPr>
              <p:cNvSpPr/>
              <p:nvPr/>
            </p:nvSpPr>
            <p:spPr>
              <a:xfrm>
                <a:off x="6327553" y="2466062"/>
                <a:ext cx="432727" cy="42293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/>
                  <a:t>8</a:t>
                </a:r>
              </a:p>
            </p:txBody>
          </p:sp>
          <p:sp>
            <p:nvSpPr>
              <p:cNvPr id="134" name="Flowchart: Connector 133">
                <a:extLst>
                  <a:ext uri="{FF2B5EF4-FFF2-40B4-BE49-F238E27FC236}">
                    <a16:creationId xmlns:a16="http://schemas.microsoft.com/office/drawing/2014/main" id="{5F254DAA-38F4-E48C-D196-36D389F0DD09}"/>
                  </a:ext>
                </a:extLst>
              </p:cNvPr>
              <p:cNvSpPr/>
              <p:nvPr/>
            </p:nvSpPr>
            <p:spPr>
              <a:xfrm>
                <a:off x="6484540" y="1243291"/>
                <a:ext cx="432728" cy="422930"/>
              </a:xfrm>
              <a:prstGeom prst="flowChartConnector">
                <a:avLst/>
              </a:prstGeom>
              <a:solidFill>
                <a:srgbClr val="70AD47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/>
                  <a:t>7</a:t>
                </a:r>
              </a:p>
            </p:txBody>
          </p:sp>
          <p:sp>
            <p:nvSpPr>
              <p:cNvPr id="135" name="Flowchart: Connector 134">
                <a:extLst>
                  <a:ext uri="{FF2B5EF4-FFF2-40B4-BE49-F238E27FC236}">
                    <a16:creationId xmlns:a16="http://schemas.microsoft.com/office/drawing/2014/main" id="{7786B7B9-ED57-9C47-6377-673B2D948576}"/>
                  </a:ext>
                </a:extLst>
              </p:cNvPr>
              <p:cNvSpPr/>
              <p:nvPr/>
            </p:nvSpPr>
            <p:spPr>
              <a:xfrm>
                <a:off x="6543454" y="5223970"/>
                <a:ext cx="462988" cy="390738"/>
              </a:xfrm>
              <a:prstGeom prst="flowChartConnector">
                <a:avLst/>
              </a:prstGeom>
              <a:solidFill>
                <a:srgbClr val="70AD47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/>
                  <a:t>9</a:t>
                </a:r>
              </a:p>
            </p:txBody>
          </p:sp>
          <p:sp>
            <p:nvSpPr>
              <p:cNvPr id="136" name="Flowchart: Connector 135">
                <a:extLst>
                  <a:ext uri="{FF2B5EF4-FFF2-40B4-BE49-F238E27FC236}">
                    <a16:creationId xmlns:a16="http://schemas.microsoft.com/office/drawing/2014/main" id="{78CD3EBD-72C2-51D9-1841-27499B7A6FEE}"/>
                  </a:ext>
                </a:extLst>
              </p:cNvPr>
              <p:cNvSpPr/>
              <p:nvPr/>
            </p:nvSpPr>
            <p:spPr>
              <a:xfrm>
                <a:off x="8130954" y="2823299"/>
                <a:ext cx="424328" cy="434087"/>
              </a:xfrm>
              <a:prstGeom prst="flowChartConnector">
                <a:avLst/>
              </a:prstGeom>
              <a:solidFill>
                <a:srgbClr val="70AD47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b="1"/>
              </a:p>
            </p:txBody>
          </p:sp>
          <p:sp>
            <p:nvSpPr>
              <p:cNvPr id="137" name="Flowchart: Connector 136">
                <a:extLst>
                  <a:ext uri="{FF2B5EF4-FFF2-40B4-BE49-F238E27FC236}">
                    <a16:creationId xmlns:a16="http://schemas.microsoft.com/office/drawing/2014/main" id="{F1CC8E61-2144-E3BF-3F2C-1D075530F345}"/>
                  </a:ext>
                </a:extLst>
              </p:cNvPr>
              <p:cNvSpPr/>
              <p:nvPr/>
            </p:nvSpPr>
            <p:spPr>
              <a:xfrm>
                <a:off x="4819624" y="2135861"/>
                <a:ext cx="400048" cy="403957"/>
              </a:xfrm>
              <a:prstGeom prst="flowChartConnector">
                <a:avLst/>
              </a:prstGeom>
              <a:solidFill>
                <a:srgbClr val="70AD47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/>
                  <a:t>4</a:t>
                </a:r>
              </a:p>
            </p:txBody>
          </p:sp>
          <p:sp>
            <p:nvSpPr>
              <p:cNvPr id="138" name="Flowchart: Connector 137">
                <a:extLst>
                  <a:ext uri="{FF2B5EF4-FFF2-40B4-BE49-F238E27FC236}">
                    <a16:creationId xmlns:a16="http://schemas.microsoft.com/office/drawing/2014/main" id="{8A2741A5-1912-D061-E41F-5EF6ABE94568}"/>
                  </a:ext>
                </a:extLst>
              </p:cNvPr>
              <p:cNvSpPr/>
              <p:nvPr/>
            </p:nvSpPr>
            <p:spPr>
              <a:xfrm>
                <a:off x="2636363" y="4559381"/>
                <a:ext cx="405261" cy="453824"/>
              </a:xfrm>
              <a:prstGeom prst="flowChartConnector">
                <a:avLst/>
              </a:prstGeom>
              <a:solidFill>
                <a:srgbClr val="70AD47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/>
                  <a:t>1</a:t>
                </a:r>
              </a:p>
            </p:txBody>
          </p:sp>
          <p:sp>
            <p:nvSpPr>
              <p:cNvPr id="139" name="Flowchart: Connector 138">
                <a:extLst>
                  <a:ext uri="{FF2B5EF4-FFF2-40B4-BE49-F238E27FC236}">
                    <a16:creationId xmlns:a16="http://schemas.microsoft.com/office/drawing/2014/main" id="{B4463468-29E1-322F-09AB-3F8C285A974C}"/>
                  </a:ext>
                </a:extLst>
              </p:cNvPr>
              <p:cNvSpPr/>
              <p:nvPr/>
            </p:nvSpPr>
            <p:spPr>
              <a:xfrm>
                <a:off x="2546323" y="3434041"/>
                <a:ext cx="405261" cy="431800"/>
              </a:xfrm>
              <a:prstGeom prst="flowChartConnector">
                <a:avLst/>
              </a:prstGeom>
              <a:solidFill>
                <a:srgbClr val="70AD47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/>
                  <a:t>0</a:t>
                </a:r>
              </a:p>
            </p:txBody>
          </p:sp>
          <p:sp>
            <p:nvSpPr>
              <p:cNvPr id="140" name="Flowchart: Connector 139">
                <a:extLst>
                  <a:ext uri="{FF2B5EF4-FFF2-40B4-BE49-F238E27FC236}">
                    <a16:creationId xmlns:a16="http://schemas.microsoft.com/office/drawing/2014/main" id="{D4B59859-7BAD-8C28-9B7F-E688206FC766}"/>
                  </a:ext>
                </a:extLst>
              </p:cNvPr>
              <p:cNvSpPr/>
              <p:nvPr/>
            </p:nvSpPr>
            <p:spPr>
              <a:xfrm>
                <a:off x="3868615" y="4043641"/>
                <a:ext cx="404909" cy="424496"/>
              </a:xfrm>
              <a:prstGeom prst="flowChartConnector">
                <a:avLst/>
              </a:prstGeom>
              <a:solidFill>
                <a:srgbClr val="70AD47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/>
                  <a:t>2</a:t>
                </a:r>
              </a:p>
            </p:txBody>
          </p:sp>
          <p:sp>
            <p:nvSpPr>
              <p:cNvPr id="141" name="Flowchart: Connector 140">
                <a:extLst>
                  <a:ext uri="{FF2B5EF4-FFF2-40B4-BE49-F238E27FC236}">
                    <a16:creationId xmlns:a16="http://schemas.microsoft.com/office/drawing/2014/main" id="{9A8BF0EE-1E6F-1851-8278-F8D5D984BF7D}"/>
                  </a:ext>
                </a:extLst>
              </p:cNvPr>
              <p:cNvSpPr/>
              <p:nvPr/>
            </p:nvSpPr>
            <p:spPr>
              <a:xfrm>
                <a:off x="3695098" y="2751236"/>
                <a:ext cx="404909" cy="424497"/>
              </a:xfrm>
              <a:prstGeom prst="flowChartConnector">
                <a:avLst/>
              </a:prstGeom>
              <a:solidFill>
                <a:srgbClr val="70AD47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/>
                  <a:t>3</a:t>
                </a:r>
              </a:p>
            </p:txBody>
          </p:sp>
          <p:sp>
            <p:nvSpPr>
              <p:cNvPr id="142" name="Flowchart: Connector 141">
                <a:extLst>
                  <a:ext uri="{FF2B5EF4-FFF2-40B4-BE49-F238E27FC236}">
                    <a16:creationId xmlns:a16="http://schemas.microsoft.com/office/drawing/2014/main" id="{AA9273BD-916B-18AE-C9D6-FEAB764BC088}"/>
                  </a:ext>
                </a:extLst>
              </p:cNvPr>
              <p:cNvSpPr/>
              <p:nvPr/>
            </p:nvSpPr>
            <p:spPr>
              <a:xfrm>
                <a:off x="5201604" y="4638360"/>
                <a:ext cx="443519" cy="453824"/>
              </a:xfrm>
              <a:prstGeom prst="flowChartConnector">
                <a:avLst/>
              </a:prstGeom>
              <a:solidFill>
                <a:srgbClr val="70AD47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/>
                  <a:t>6</a:t>
                </a:r>
              </a:p>
            </p:txBody>
          </p:sp>
          <p:sp>
            <p:nvSpPr>
              <p:cNvPr id="143" name="Flowchart: Connector 142">
                <a:extLst>
                  <a:ext uri="{FF2B5EF4-FFF2-40B4-BE49-F238E27FC236}">
                    <a16:creationId xmlns:a16="http://schemas.microsoft.com/office/drawing/2014/main" id="{859F6A81-7945-5DBC-A0B1-82BDA1DEE73D}"/>
                  </a:ext>
                </a:extLst>
              </p:cNvPr>
              <p:cNvSpPr/>
              <p:nvPr/>
            </p:nvSpPr>
            <p:spPr>
              <a:xfrm>
                <a:off x="5371683" y="3497278"/>
                <a:ext cx="435350" cy="427634"/>
              </a:xfrm>
              <a:prstGeom prst="flowChartConnector">
                <a:avLst/>
              </a:prstGeom>
              <a:solidFill>
                <a:srgbClr val="70AD47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/>
                  <a:t>5</a:t>
                </a:r>
              </a:p>
            </p:txBody>
          </p:sp>
          <p:sp>
            <p:nvSpPr>
              <p:cNvPr id="144" name="Flowchart: Connector 143">
                <a:extLst>
                  <a:ext uri="{FF2B5EF4-FFF2-40B4-BE49-F238E27FC236}">
                    <a16:creationId xmlns:a16="http://schemas.microsoft.com/office/drawing/2014/main" id="{3FCAD163-1454-DAC0-033E-2358D482E358}"/>
                  </a:ext>
                </a:extLst>
              </p:cNvPr>
              <p:cNvSpPr/>
              <p:nvPr/>
            </p:nvSpPr>
            <p:spPr>
              <a:xfrm>
                <a:off x="7326841" y="4123598"/>
                <a:ext cx="444783" cy="409178"/>
              </a:xfrm>
              <a:prstGeom prst="flowChartConnector">
                <a:avLst/>
              </a:prstGeom>
              <a:solidFill>
                <a:srgbClr val="70AD47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b="1"/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74BE624A-00BC-86E7-524D-29FF1E0A668F}"/>
                  </a:ext>
                </a:extLst>
              </p:cNvPr>
              <p:cNvSpPr txBox="1"/>
              <p:nvPr/>
            </p:nvSpPr>
            <p:spPr>
              <a:xfrm>
                <a:off x="6842252" y="3987595"/>
                <a:ext cx="1471766" cy="742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b="1"/>
                  <a:t>10</a:t>
                </a:r>
              </a:p>
            </p:txBody>
          </p: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E807219B-4A36-BCC0-FD9D-AFE13BF15552}"/>
                  </a:ext>
                </a:extLst>
              </p:cNvPr>
              <p:cNvCxnSpPr>
                <a:cxnSpLocks/>
                <a:stCxn id="212" idx="4"/>
                <a:endCxn id="211" idx="0"/>
              </p:cNvCxnSpPr>
              <p:nvPr/>
            </p:nvCxnSpPr>
            <p:spPr>
              <a:xfrm>
                <a:off x="2748954" y="3865841"/>
                <a:ext cx="90040" cy="69354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A11208E7-C096-4D48-EE96-B8C961363498}"/>
                  </a:ext>
                </a:extLst>
              </p:cNvPr>
              <p:cNvCxnSpPr>
                <a:cxnSpLocks/>
                <a:stCxn id="212" idx="6"/>
                <a:endCxn id="213" idx="2"/>
              </p:cNvCxnSpPr>
              <p:nvPr/>
            </p:nvCxnSpPr>
            <p:spPr>
              <a:xfrm>
                <a:off x="2951584" y="3649941"/>
                <a:ext cx="917031" cy="60594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9441804A-E933-C92D-3B95-DD66C47FBCE3}"/>
                  </a:ext>
                </a:extLst>
              </p:cNvPr>
              <p:cNvCxnSpPr>
                <a:cxnSpLocks/>
                <a:stCxn id="213" idx="6"/>
                <a:endCxn id="216" idx="2"/>
              </p:cNvCxnSpPr>
              <p:nvPr/>
            </p:nvCxnSpPr>
            <p:spPr>
              <a:xfrm>
                <a:off x="4273525" y="4255891"/>
                <a:ext cx="953652" cy="51099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DFCDBB22-7399-6798-E863-246AFCBBB6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9692" y="3768113"/>
                <a:ext cx="1688990" cy="40170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906034C1-B028-1745-AB7D-8D1F5F71E9BC}"/>
                  </a:ext>
                </a:extLst>
              </p:cNvPr>
              <p:cNvCxnSpPr>
                <a:cxnSpLocks/>
                <a:stCxn id="216" idx="4"/>
                <a:endCxn id="215" idx="0"/>
              </p:cNvCxnSpPr>
              <p:nvPr/>
            </p:nvCxnSpPr>
            <p:spPr>
              <a:xfrm flipH="1">
                <a:off x="5423364" y="3924912"/>
                <a:ext cx="165994" cy="71344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E77C9B0B-0685-6E7B-E714-663894DC08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95455" y="2408241"/>
                <a:ext cx="748347" cy="50232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D837F9F8-0227-5EAE-369A-E6A2021322A3}"/>
                  </a:ext>
                </a:extLst>
              </p:cNvPr>
              <p:cNvCxnSpPr>
                <a:cxnSpLocks/>
                <a:stCxn id="210" idx="4"/>
                <a:endCxn id="216" idx="0"/>
              </p:cNvCxnSpPr>
              <p:nvPr/>
            </p:nvCxnSpPr>
            <p:spPr>
              <a:xfrm>
                <a:off x="5019648" y="2539818"/>
                <a:ext cx="569710" cy="95746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AF8E3FCA-8420-56AC-7F0E-64622D775EAC}"/>
                  </a:ext>
                </a:extLst>
              </p:cNvPr>
              <p:cNvCxnSpPr>
                <a:cxnSpLocks/>
                <a:stCxn id="217" idx="3"/>
                <a:endCxn id="208" idx="7"/>
              </p:cNvCxnSpPr>
              <p:nvPr/>
            </p:nvCxnSpPr>
            <p:spPr>
              <a:xfrm flipH="1">
                <a:off x="6938639" y="4499247"/>
                <a:ext cx="597847" cy="78194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517C8E43-21ED-1920-72A8-7B9EBE4413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60281" y="2707842"/>
                <a:ext cx="1357973" cy="27892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4A629C61-0948-EC3D-A557-0FC75C5B871B}"/>
                  </a:ext>
                </a:extLst>
              </p:cNvPr>
              <p:cNvCxnSpPr>
                <a:cxnSpLocks/>
                <a:endCxn id="210" idx="6"/>
              </p:cNvCxnSpPr>
              <p:nvPr/>
            </p:nvCxnSpPr>
            <p:spPr>
              <a:xfrm flipH="1" flipV="1">
                <a:off x="5219671" y="2337841"/>
                <a:ext cx="1107881" cy="33968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D0D1F9E5-9376-ACC1-D09A-6C1ED6491184}"/>
                  </a:ext>
                </a:extLst>
              </p:cNvPr>
              <p:cNvCxnSpPr>
                <a:cxnSpLocks/>
                <a:endCxn id="207" idx="4"/>
              </p:cNvCxnSpPr>
              <p:nvPr/>
            </p:nvCxnSpPr>
            <p:spPr>
              <a:xfrm flipV="1">
                <a:off x="6543916" y="1666221"/>
                <a:ext cx="156988" cy="79984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96BD7CD5-CCB5-76D6-B497-C0F830FFDA57}"/>
                  </a:ext>
                </a:extLst>
              </p:cNvPr>
              <p:cNvCxnSpPr>
                <a:cxnSpLocks/>
                <a:endCxn id="207" idx="5"/>
              </p:cNvCxnSpPr>
              <p:nvPr/>
            </p:nvCxnSpPr>
            <p:spPr>
              <a:xfrm flipH="1" flipV="1">
                <a:off x="6853896" y="1604284"/>
                <a:ext cx="1332030" cy="12658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A9D1BA06-BBCC-3D15-1434-732B5994C03A}"/>
                      </a:ext>
                    </a:extLst>
                  </p:cNvPr>
                  <p:cNvSpPr txBox="1"/>
                  <p:nvPr/>
                </p:nvSpPr>
                <p:spPr>
                  <a:xfrm>
                    <a:off x="6250161" y="2796458"/>
                    <a:ext cx="960879" cy="79952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b>
                            <m:sup/>
                          </m:sSubSup>
                        </m:oMath>
                      </m:oMathPara>
                    </a14:m>
                    <a:endParaRPr lang="en-US" sz="1200" b="1"/>
                  </a:p>
                </p:txBody>
              </p:sp>
            </mc:Choice>
            <mc:Fallback xmlns=""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A9D1BA06-BBCC-3D15-1434-732B5994C0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0161" y="2796458"/>
                    <a:ext cx="960879" cy="79952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6667" b="-119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E2605F41-488E-B4DC-637D-72D047AE1216}"/>
                  </a:ext>
                </a:extLst>
              </p:cNvPr>
              <p:cNvCxnSpPr>
                <a:cxnSpLocks/>
                <a:endCxn id="216" idx="7"/>
              </p:cNvCxnSpPr>
              <p:nvPr/>
            </p:nvCxnSpPr>
            <p:spPr>
              <a:xfrm flipH="1">
                <a:off x="5743277" y="2869220"/>
                <a:ext cx="667106" cy="69068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8C83A4E6-4C6B-8C49-449A-A958949E5D6A}"/>
                  </a:ext>
                </a:extLst>
              </p:cNvPr>
              <p:cNvCxnSpPr>
                <a:cxnSpLocks/>
                <a:endCxn id="214" idx="4"/>
              </p:cNvCxnSpPr>
              <p:nvPr/>
            </p:nvCxnSpPr>
            <p:spPr>
              <a:xfrm flipH="1" flipV="1">
                <a:off x="3897553" y="3175733"/>
                <a:ext cx="186856" cy="84771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31CEC1E-AF98-1874-2525-2F05E671514F}"/>
                </a:ext>
              </a:extLst>
            </p:cNvPr>
            <p:cNvSpPr txBox="1"/>
            <p:nvPr/>
          </p:nvSpPr>
          <p:spPr>
            <a:xfrm>
              <a:off x="10428921" y="5410553"/>
              <a:ext cx="62243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>
                  <a:solidFill>
                    <a:schemeClr val="dk1"/>
                  </a:solidFill>
                </a:rPr>
                <a:t>11</a:t>
              </a:r>
            </a:p>
          </p:txBody>
        </p:sp>
      </p:grp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457E449E-DA50-F566-EFB8-148701A84CB9}"/>
              </a:ext>
            </a:extLst>
          </p:cNvPr>
          <p:cNvCxnSpPr>
            <a:cxnSpLocks/>
          </p:cNvCxnSpPr>
          <p:nvPr/>
        </p:nvCxnSpPr>
        <p:spPr>
          <a:xfrm>
            <a:off x="6128723" y="1232165"/>
            <a:ext cx="576551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36ED75CC-F4B4-EDF9-364C-15EA614DEE3F}"/>
              </a:ext>
            </a:extLst>
          </p:cNvPr>
          <p:cNvCxnSpPr>
            <a:cxnSpLocks/>
          </p:cNvCxnSpPr>
          <p:nvPr/>
        </p:nvCxnSpPr>
        <p:spPr>
          <a:xfrm>
            <a:off x="8740376" y="1232615"/>
            <a:ext cx="584666" cy="0"/>
          </a:xfrm>
          <a:prstGeom prst="straightConnector1">
            <a:avLst/>
          </a:prstGeom>
          <a:ln w="28575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>
            <a:extLst>
              <a:ext uri="{FF2B5EF4-FFF2-40B4-BE49-F238E27FC236}">
                <a16:creationId xmlns:a16="http://schemas.microsoft.com/office/drawing/2014/main" id="{48FFA269-4F95-2910-F7F0-37D3801E1434}"/>
              </a:ext>
            </a:extLst>
          </p:cNvPr>
          <p:cNvSpPr txBox="1"/>
          <p:nvPr/>
        </p:nvSpPr>
        <p:spPr>
          <a:xfrm>
            <a:off x="6699277" y="1071465"/>
            <a:ext cx="1973107" cy="290530"/>
          </a:xfrm>
          <a:prstGeom prst="rect">
            <a:avLst/>
          </a:prstGeom>
          <a:noFill/>
        </p:spPr>
        <p:txBody>
          <a:bodyPr wrap="square" lIns="74360" tIns="37180" rIns="74360" bIns="37180" rtlCol="0" anchor="t">
            <a:spAutoFit/>
          </a:bodyPr>
          <a:lstStyle/>
          <a:p>
            <a:r>
              <a:rPr lang="en-US" sz="1400" b="1">
                <a:solidFill>
                  <a:srgbClr val="4472C4"/>
                </a:solidFill>
                <a:latin typeface="Times New Roman"/>
                <a:cs typeface="Times New Roman"/>
              </a:rPr>
              <a:t>F</a:t>
            </a:r>
            <a:r>
              <a:rPr lang="en-US" altLang="zh-CN" sz="1400" b="1">
                <a:solidFill>
                  <a:srgbClr val="4472C4"/>
                </a:solidFill>
                <a:latin typeface="Times New Roman"/>
                <a:ea typeface="宋体"/>
                <a:cs typeface="Times New Roman"/>
              </a:rPr>
              <a:t>orward Propagation</a:t>
            </a:r>
            <a:endParaRPr lang="en-US" sz="1400" b="1">
              <a:solidFill>
                <a:srgbClr val="4472C4"/>
              </a:solidFill>
              <a:latin typeface="Times New Roman"/>
              <a:ea typeface="宋体"/>
              <a:cs typeface="Times New Roman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5D357F40-C875-6464-247A-EA8A6A353529}"/>
              </a:ext>
            </a:extLst>
          </p:cNvPr>
          <p:cNvSpPr txBox="1"/>
          <p:nvPr/>
        </p:nvSpPr>
        <p:spPr>
          <a:xfrm>
            <a:off x="9316714" y="1066800"/>
            <a:ext cx="2215209" cy="290530"/>
          </a:xfrm>
          <a:prstGeom prst="rect">
            <a:avLst/>
          </a:prstGeom>
          <a:noFill/>
        </p:spPr>
        <p:txBody>
          <a:bodyPr wrap="square" lIns="74360" tIns="37180" rIns="74360" bIns="37180" rtlCol="0" anchor="t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  <a:latin typeface="Times New Roman"/>
                <a:cs typeface="Times New Roman"/>
              </a:rPr>
              <a:t>B</a:t>
            </a:r>
            <a:r>
              <a:rPr lang="en-US" altLang="zh-CN" sz="1400" b="1">
                <a:solidFill>
                  <a:schemeClr val="accent2"/>
                </a:solidFill>
                <a:latin typeface="Times New Roman"/>
                <a:ea typeface="宋体"/>
                <a:cs typeface="Times New Roman"/>
              </a:rPr>
              <a:t>ackward Propagation</a:t>
            </a:r>
            <a:endParaRPr lang="en-US" sz="1400" b="1">
              <a:solidFill>
                <a:schemeClr val="accent2"/>
              </a:solidFill>
              <a:latin typeface="Times New Roman"/>
              <a:ea typeface="宋体"/>
              <a:cs typeface="Times New Roman"/>
            </a:endParaRPr>
          </a:p>
        </p:txBody>
      </p:sp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1337D8DF-9881-3A10-9E2C-2BA0BCC54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971" y="2275915"/>
            <a:ext cx="2705100" cy="13811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A8A5B8F-A5DF-E4B9-BEBC-3EBCC928142D}"/>
              </a:ext>
            </a:extLst>
          </p:cNvPr>
          <p:cNvGrpSpPr/>
          <p:nvPr/>
        </p:nvGrpSpPr>
        <p:grpSpPr>
          <a:xfrm>
            <a:off x="3339918" y="2273054"/>
            <a:ext cx="6551591" cy="1470920"/>
            <a:chOff x="431440" y="3239999"/>
            <a:chExt cx="6551591" cy="1470920"/>
          </a:xfrm>
        </p:grpSpPr>
        <p:sp>
          <p:nvSpPr>
            <p:cNvPr id="84" name="Arrow: Right 83">
              <a:extLst>
                <a:ext uri="{FF2B5EF4-FFF2-40B4-BE49-F238E27FC236}">
                  <a16:creationId xmlns:a16="http://schemas.microsoft.com/office/drawing/2014/main" id="{341AD473-3382-97FA-EE73-B1C3B5FBA67E}"/>
                </a:ext>
              </a:extLst>
            </p:cNvPr>
            <p:cNvSpPr/>
            <p:nvPr/>
          </p:nvSpPr>
          <p:spPr>
            <a:xfrm>
              <a:off x="3315724" y="3441459"/>
              <a:ext cx="1465787" cy="216203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6CFDF5B8-0AA6-FFEB-2677-890CB3033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4093" y="3252520"/>
              <a:ext cx="1698938" cy="1458399"/>
            </a:xfrm>
            <a:prstGeom prst="rect">
              <a:avLst/>
            </a:prstGeom>
          </p:spPr>
        </p:pic>
        <p:pic>
          <p:nvPicPr>
            <p:cNvPr id="5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094DD98B-DDDF-2C0C-AA12-24848DF69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440" y="3239999"/>
              <a:ext cx="2732468" cy="1386848"/>
            </a:xfrm>
            <a:prstGeom prst="rect">
              <a:avLst/>
            </a:prstGeom>
          </p:spPr>
        </p:pic>
      </p:grp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83A5C20A-B932-8844-7CDB-FCF0F34F9263}"/>
              </a:ext>
            </a:extLst>
          </p:cNvPr>
          <p:cNvCxnSpPr>
            <a:cxnSpLocks/>
          </p:cNvCxnSpPr>
          <p:nvPr/>
        </p:nvCxnSpPr>
        <p:spPr>
          <a:xfrm flipV="1">
            <a:off x="8688334" y="2286941"/>
            <a:ext cx="737124" cy="9507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E4C3346F-D951-7B6A-3860-F0CAFA1EC281}"/>
              </a:ext>
            </a:extLst>
          </p:cNvPr>
          <p:cNvCxnSpPr>
            <a:cxnSpLocks/>
          </p:cNvCxnSpPr>
          <p:nvPr/>
        </p:nvCxnSpPr>
        <p:spPr>
          <a:xfrm flipH="1">
            <a:off x="8617814" y="3661557"/>
            <a:ext cx="751074" cy="0"/>
          </a:xfrm>
          <a:prstGeom prst="straightConnector1">
            <a:avLst/>
          </a:prstGeom>
          <a:ln w="28575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234CC1-1905-EAD3-858B-F69D954C5374}"/>
              </a:ext>
            </a:extLst>
          </p:cNvPr>
          <p:cNvSpPr/>
          <p:nvPr/>
        </p:nvSpPr>
        <p:spPr>
          <a:xfrm rot="16200000">
            <a:off x="6648719" y="3181124"/>
            <a:ext cx="1491798" cy="6332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Accumulated gra</a:t>
            </a:r>
            <a:r>
              <a:rPr lang="en-US">
                <a:solidFill>
                  <a:schemeClr val="tx1"/>
                </a:solidFill>
              </a:rPr>
              <a:t>dients</a:t>
            </a:r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5D9A511-1979-50AA-3C14-A0F40CD7966A}"/>
              </a:ext>
            </a:extLst>
          </p:cNvPr>
          <p:cNvSpPr/>
          <p:nvPr/>
        </p:nvSpPr>
        <p:spPr>
          <a:xfrm rot="10800000">
            <a:off x="7846938" y="3270859"/>
            <a:ext cx="542802" cy="184006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B489669-7FFC-C369-F54E-57A98865C6F8}"/>
              </a:ext>
            </a:extLst>
          </p:cNvPr>
          <p:cNvGrpSpPr/>
          <p:nvPr/>
        </p:nvGrpSpPr>
        <p:grpSpPr>
          <a:xfrm>
            <a:off x="2940313" y="2168860"/>
            <a:ext cx="7044369" cy="1724025"/>
            <a:chOff x="1695356" y="3983664"/>
            <a:chExt cx="7044369" cy="1724025"/>
          </a:xfrm>
        </p:grpSpPr>
        <p:pic>
          <p:nvPicPr>
            <p:cNvPr id="175" name="Picture 175">
              <a:extLst>
                <a:ext uri="{FF2B5EF4-FFF2-40B4-BE49-F238E27FC236}">
                  <a16:creationId xmlns:a16="http://schemas.microsoft.com/office/drawing/2014/main" id="{FED0E1C3-C08B-08CB-6247-FA2AEB3D9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95356" y="4065210"/>
              <a:ext cx="1940766" cy="1498719"/>
            </a:xfrm>
            <a:prstGeom prst="rect">
              <a:avLst/>
            </a:prstGeom>
          </p:spPr>
        </p:pic>
        <p:pic>
          <p:nvPicPr>
            <p:cNvPr id="19" name="Picture 19" descr="Diagram&#10;&#10;Description automatically generated">
              <a:extLst>
                <a:ext uri="{FF2B5EF4-FFF2-40B4-BE49-F238E27FC236}">
                  <a16:creationId xmlns:a16="http://schemas.microsoft.com/office/drawing/2014/main" id="{F7D37D86-A63B-BDF4-EB47-2D3F8D978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56045" y="4062145"/>
              <a:ext cx="1581150" cy="1438275"/>
            </a:xfrm>
            <a:prstGeom prst="rect">
              <a:avLst/>
            </a:prstGeom>
          </p:spPr>
        </p:pic>
        <p:pic>
          <p:nvPicPr>
            <p:cNvPr id="23" name="Picture 23" descr="Diagram&#10;&#10;Description automatically generated">
              <a:extLst>
                <a:ext uri="{FF2B5EF4-FFF2-40B4-BE49-F238E27FC236}">
                  <a16:creationId xmlns:a16="http://schemas.microsoft.com/office/drawing/2014/main" id="{85F18F18-EBD6-3DAB-A8FC-49727CDE6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87150" y="3983664"/>
              <a:ext cx="1552575" cy="1724025"/>
            </a:xfrm>
            <a:prstGeom prst="rect">
              <a:avLst/>
            </a:prstGeom>
          </p:spPr>
        </p:pic>
        <p:pic>
          <p:nvPicPr>
            <p:cNvPr id="25" name="Picture 25">
              <a:extLst>
                <a:ext uri="{FF2B5EF4-FFF2-40B4-BE49-F238E27FC236}">
                  <a16:creationId xmlns:a16="http://schemas.microsoft.com/office/drawing/2014/main" id="{455816A4-C7E2-734F-1BB5-A51C80B1C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87934" y="5080849"/>
              <a:ext cx="686474" cy="237992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5DAD5-A631-0083-FDB8-995D832F30ED}"/>
              </a:ext>
            </a:extLst>
          </p:cNvPr>
          <p:cNvSpPr/>
          <p:nvPr/>
        </p:nvSpPr>
        <p:spPr>
          <a:xfrm>
            <a:off x="8542987" y="3851899"/>
            <a:ext cx="2554306" cy="2575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GNN Model parameters 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188D482-6654-A06C-025F-AE854113BD75}"/>
              </a:ext>
            </a:extLst>
          </p:cNvPr>
          <p:cNvCxnSpPr>
            <a:cxnSpLocks/>
          </p:cNvCxnSpPr>
          <p:nvPr/>
        </p:nvCxnSpPr>
        <p:spPr>
          <a:xfrm flipV="1">
            <a:off x="8830814" y="2209688"/>
            <a:ext cx="714881" cy="9242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CDDAB8-4D27-C5D2-67FC-8F579CEDA01E}"/>
              </a:ext>
            </a:extLst>
          </p:cNvPr>
          <p:cNvCxnSpPr>
            <a:cxnSpLocks/>
          </p:cNvCxnSpPr>
          <p:nvPr/>
        </p:nvCxnSpPr>
        <p:spPr>
          <a:xfrm flipH="1">
            <a:off x="8782672" y="3681758"/>
            <a:ext cx="755151" cy="0"/>
          </a:xfrm>
          <a:prstGeom prst="straightConnector1">
            <a:avLst/>
          </a:prstGeom>
          <a:ln w="28575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9DB084D8-F292-54BC-75E2-FE3410BEE19A}"/>
              </a:ext>
            </a:extLst>
          </p:cNvPr>
          <p:cNvSpPr/>
          <p:nvPr/>
        </p:nvSpPr>
        <p:spPr>
          <a:xfrm rot="10800000">
            <a:off x="7795423" y="3208611"/>
            <a:ext cx="542802" cy="184006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10F2605-9CE6-9801-8FD1-26724553C06C}"/>
              </a:ext>
            </a:extLst>
          </p:cNvPr>
          <p:cNvGrpSpPr/>
          <p:nvPr/>
        </p:nvGrpSpPr>
        <p:grpSpPr>
          <a:xfrm>
            <a:off x="3046190" y="2142566"/>
            <a:ext cx="6898045" cy="1647825"/>
            <a:chOff x="2670556" y="4247145"/>
            <a:chExt cx="6898045" cy="1647825"/>
          </a:xfrm>
        </p:grpSpPr>
        <p:pic>
          <p:nvPicPr>
            <p:cNvPr id="31" name="Picture 31">
              <a:extLst>
                <a:ext uri="{FF2B5EF4-FFF2-40B4-BE49-F238E27FC236}">
                  <a16:creationId xmlns:a16="http://schemas.microsoft.com/office/drawing/2014/main" id="{501CB45D-C8F1-74FB-378D-8353BE226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70556" y="4275451"/>
              <a:ext cx="3277002" cy="1591211"/>
            </a:xfrm>
            <a:prstGeom prst="rect">
              <a:avLst/>
            </a:prstGeom>
          </p:spPr>
        </p:pic>
        <p:pic>
          <p:nvPicPr>
            <p:cNvPr id="32" name="Picture 32" descr="Diagram&#10;&#10;Description automatically generated">
              <a:extLst>
                <a:ext uri="{FF2B5EF4-FFF2-40B4-BE49-F238E27FC236}">
                  <a16:creationId xmlns:a16="http://schemas.microsoft.com/office/drawing/2014/main" id="{A7793C85-FD2F-2B10-1730-6FAE11927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39851" y="4247145"/>
              <a:ext cx="1428750" cy="1647825"/>
            </a:xfrm>
            <a:prstGeom prst="rect">
              <a:avLst/>
            </a:prstGeom>
          </p:spPr>
        </p:pic>
        <p:pic>
          <p:nvPicPr>
            <p:cNvPr id="33" name="Picture 33">
              <a:extLst>
                <a:ext uri="{FF2B5EF4-FFF2-40B4-BE49-F238E27FC236}">
                  <a16:creationId xmlns:a16="http://schemas.microsoft.com/office/drawing/2014/main" id="{1C9CC58F-4E37-57DD-A2C3-5BE49AA7E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80936" y="5231103"/>
              <a:ext cx="746438" cy="377512"/>
            </a:xfrm>
            <a:prstGeom prst="rect">
              <a:avLst/>
            </a:prstGeom>
          </p:spPr>
        </p:pic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442FF37-CFF0-7485-8A92-B00B39201246}"/>
              </a:ext>
            </a:extLst>
          </p:cNvPr>
          <p:cNvCxnSpPr>
            <a:cxnSpLocks/>
          </p:cNvCxnSpPr>
          <p:nvPr/>
        </p:nvCxnSpPr>
        <p:spPr>
          <a:xfrm flipV="1">
            <a:off x="8830813" y="2241885"/>
            <a:ext cx="714881" cy="9242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C056F2C-560A-2C55-B8ED-22C14482BDAE}"/>
              </a:ext>
            </a:extLst>
          </p:cNvPr>
          <p:cNvCxnSpPr>
            <a:cxnSpLocks/>
          </p:cNvCxnSpPr>
          <p:nvPr/>
        </p:nvCxnSpPr>
        <p:spPr>
          <a:xfrm flipH="1">
            <a:off x="8825601" y="3649560"/>
            <a:ext cx="755151" cy="0"/>
          </a:xfrm>
          <a:prstGeom prst="straightConnector1">
            <a:avLst/>
          </a:prstGeom>
          <a:ln w="28575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91D78291-F01D-F154-9213-A06C5DC098F5}"/>
              </a:ext>
            </a:extLst>
          </p:cNvPr>
          <p:cNvSpPr/>
          <p:nvPr/>
        </p:nvSpPr>
        <p:spPr>
          <a:xfrm rot="10800000">
            <a:off x="7872696" y="3242954"/>
            <a:ext cx="542802" cy="184006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F6520C1-344C-E800-703F-40C324940923}"/>
              </a:ext>
            </a:extLst>
          </p:cNvPr>
          <p:cNvGrpSpPr/>
          <p:nvPr/>
        </p:nvGrpSpPr>
        <p:grpSpPr>
          <a:xfrm>
            <a:off x="6042808" y="2225337"/>
            <a:ext cx="3922288" cy="1482278"/>
            <a:chOff x="4186103" y="3567917"/>
            <a:chExt cx="3922288" cy="1482278"/>
          </a:xfrm>
        </p:grpSpPr>
        <p:pic>
          <p:nvPicPr>
            <p:cNvPr id="39" name="Picture 39" descr="Shape, square&#10;&#10;Description automatically generated">
              <a:extLst>
                <a:ext uri="{FF2B5EF4-FFF2-40B4-BE49-F238E27FC236}">
                  <a16:creationId xmlns:a16="http://schemas.microsoft.com/office/drawing/2014/main" id="{5B7B2A36-D69F-16B3-AAFF-01FFDF0B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04709" y="3567917"/>
              <a:ext cx="2103682" cy="1482278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1C9C6F7-FB20-FA6F-548D-10FD4499DCBD}"/>
                </a:ext>
              </a:extLst>
            </p:cNvPr>
            <p:cNvGrpSpPr/>
            <p:nvPr/>
          </p:nvGrpSpPr>
          <p:grpSpPr>
            <a:xfrm>
              <a:off x="4186103" y="3697577"/>
              <a:ext cx="1738043" cy="452574"/>
              <a:chOff x="5012498" y="4481042"/>
              <a:chExt cx="1738043" cy="452574"/>
            </a:xfrm>
          </p:grpSpPr>
          <p:pic>
            <p:nvPicPr>
              <p:cNvPr id="48" name="Picture 43">
                <a:extLst>
                  <a:ext uri="{FF2B5EF4-FFF2-40B4-BE49-F238E27FC236}">
                    <a16:creationId xmlns:a16="http://schemas.microsoft.com/office/drawing/2014/main" id="{E48CE031-8CC5-2C8C-B6A5-3F2623F33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05060" y="4575288"/>
                <a:ext cx="337937" cy="358328"/>
              </a:xfrm>
              <a:prstGeom prst="rect">
                <a:avLst/>
              </a:prstGeom>
            </p:spPr>
          </p:pic>
          <p:pic>
            <p:nvPicPr>
              <p:cNvPr id="49" name="Picture 44">
                <a:extLst>
                  <a:ext uri="{FF2B5EF4-FFF2-40B4-BE49-F238E27FC236}">
                    <a16:creationId xmlns:a16="http://schemas.microsoft.com/office/drawing/2014/main" id="{F9822C16-89EB-09AA-132E-388B007FE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12498" y="4489428"/>
                <a:ext cx="600075" cy="390525"/>
              </a:xfrm>
              <a:prstGeom prst="rect">
                <a:avLst/>
              </a:prstGeom>
            </p:spPr>
          </p:pic>
          <p:pic>
            <p:nvPicPr>
              <p:cNvPr id="50" name="Picture 45">
                <a:extLst>
                  <a:ext uri="{FF2B5EF4-FFF2-40B4-BE49-F238E27FC236}">
                    <a16:creationId xmlns:a16="http://schemas.microsoft.com/office/drawing/2014/main" id="{43B5A8B5-1B52-4BD1-C610-DE6A83CE47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45880" y="4481042"/>
                <a:ext cx="804661" cy="396561"/>
              </a:xfrm>
              <a:prstGeom prst="rect">
                <a:avLst/>
              </a:prstGeom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5CAE341-4D8D-C2FE-22F4-3054C6F713BC}"/>
              </a:ext>
            </a:extLst>
          </p:cNvPr>
          <p:cNvGrpSpPr/>
          <p:nvPr/>
        </p:nvGrpSpPr>
        <p:grpSpPr>
          <a:xfrm>
            <a:off x="7684391" y="3884097"/>
            <a:ext cx="858592" cy="435144"/>
            <a:chOff x="7501942" y="3616817"/>
            <a:chExt cx="1010106" cy="435144"/>
          </a:xfrm>
        </p:grpSpPr>
        <p:sp>
          <p:nvSpPr>
            <p:cNvPr id="52" name="Arrow: Right 51">
              <a:extLst>
                <a:ext uri="{FF2B5EF4-FFF2-40B4-BE49-F238E27FC236}">
                  <a16:creationId xmlns:a16="http://schemas.microsoft.com/office/drawing/2014/main" id="{A81AEC8B-21C5-95CB-32B6-F9F0010E1ABB}"/>
                </a:ext>
              </a:extLst>
            </p:cNvPr>
            <p:cNvSpPr/>
            <p:nvPr/>
          </p:nvSpPr>
          <p:spPr>
            <a:xfrm>
              <a:off x="7620000" y="3616817"/>
              <a:ext cx="654676" cy="139521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535769-A71A-6EB3-D539-76C94A5AD75F}"/>
                </a:ext>
              </a:extLst>
            </p:cNvPr>
            <p:cNvSpPr txBox="1"/>
            <p:nvPr/>
          </p:nvSpPr>
          <p:spPr>
            <a:xfrm>
              <a:off x="7501942" y="3713407"/>
              <a:ext cx="101010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cs typeface="Calibri"/>
                </a:rPr>
                <a:t>update</a:t>
              </a:r>
              <a:endParaRPr lang="en-US" sz="160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88A2232E-A2FF-5495-3C5D-EDFF400902F4}"/>
              </a:ext>
            </a:extLst>
          </p:cNvPr>
          <p:cNvSpPr txBox="1">
            <a:spLocks/>
          </p:cNvSpPr>
          <p:nvPr/>
        </p:nvSpPr>
        <p:spPr bwMode="auto">
          <a:xfrm>
            <a:off x="401256" y="361574"/>
            <a:ext cx="10972800" cy="55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01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 Black" pitchFamily="34" charset="0"/>
              </a:defRPr>
            </a:lvl5pPr>
            <a:lvl6pPr marL="457149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296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44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592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/>
              <a:t>Our solution: batch-level partition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00CE61-3FDB-9FB0-6FA2-6CFC720A9534}"/>
              </a:ext>
            </a:extLst>
          </p:cNvPr>
          <p:cNvSpPr txBox="1"/>
          <p:nvPr/>
        </p:nvSpPr>
        <p:spPr>
          <a:xfrm>
            <a:off x="797335" y="4708724"/>
            <a:ext cx="1089740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highlight>
                  <a:srgbClr val="FFFF00"/>
                </a:highlight>
              </a:rPr>
              <a:t>Basic idea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Partitions a batch into micro-batches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Calculates the loss and gradients after each micro-batch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Accumulates the gradients over consecutive micro-batches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Updates the parameters based on the accumulated gradients from the entire batch. </a:t>
            </a:r>
          </a:p>
        </p:txBody>
      </p:sp>
      <p:pic>
        <p:nvPicPr>
          <p:cNvPr id="21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C2D63988-F349-9BF5-5838-880F37B1E7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D7D8647F-8D03-5157-8E4F-957B9D9430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6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30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7F73E-1661-E24E-35F6-3FDCDE0D2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2" y="177809"/>
            <a:ext cx="11616267" cy="554126"/>
          </a:xfrm>
        </p:spPr>
        <p:txBody>
          <a:bodyPr/>
          <a:lstStyle/>
          <a:p>
            <a:r>
              <a:rPr lang="en-US"/>
              <a:t>Why is the batch-level partition effective?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38107-7C53-2CFB-8CB8-A9B62F77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067110"/>
            <a:ext cx="10820400" cy="867930"/>
          </a:xfrm>
        </p:spPr>
        <p:txBody>
          <a:bodyPr/>
          <a:lstStyle/>
          <a:p>
            <a:r>
              <a:rPr lang="en-US"/>
              <a:t>In GNN, the input node features usually take the largest portion of the total memory consumption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1A4201-E48D-12FA-187A-8E8CE0DDA824}"/>
              </a:ext>
            </a:extLst>
          </p:cNvPr>
          <p:cNvGrpSpPr/>
          <p:nvPr/>
        </p:nvGrpSpPr>
        <p:grpSpPr>
          <a:xfrm>
            <a:off x="1905000" y="685800"/>
            <a:ext cx="7848600" cy="4170437"/>
            <a:chOff x="792104" y="2158962"/>
            <a:chExt cx="5151495" cy="2513947"/>
          </a:xfrm>
        </p:grpSpPr>
        <p:pic>
          <p:nvPicPr>
            <p:cNvPr id="5" name="Picture 5" descr="Chart, pie chart&#10;&#10;Description automatically generated">
              <a:extLst>
                <a:ext uri="{FF2B5EF4-FFF2-40B4-BE49-F238E27FC236}">
                  <a16:creationId xmlns:a16="http://schemas.microsoft.com/office/drawing/2014/main" id="{1DCC70B6-203C-27AB-5256-F08E49FCD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3311" y="2158962"/>
              <a:ext cx="4832291" cy="21630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73E88-A3EE-7D6D-D28B-2209AA7B4D44}"/>
                </a:ext>
              </a:extLst>
            </p:cNvPr>
            <p:cNvSpPr txBox="1"/>
            <p:nvPr/>
          </p:nvSpPr>
          <p:spPr>
            <a:xfrm>
              <a:off x="792104" y="4357511"/>
              <a:ext cx="5151495" cy="3153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>
                  <a:latin typeface="Arial"/>
                  <a:cs typeface="Arial"/>
                </a:rPr>
                <a:t>The GPU memory consumption of 1-layer </a:t>
              </a:r>
              <a:r>
                <a:rPr lang="en-US" sz="1400" b="1" err="1">
                  <a:latin typeface="Arial"/>
                  <a:cs typeface="Arial"/>
                </a:rPr>
                <a:t>GraphSAGE</a:t>
              </a:r>
              <a:r>
                <a:rPr lang="en-US" sz="1400" b="1">
                  <a:latin typeface="Arial"/>
                  <a:cs typeface="Arial"/>
                </a:rPr>
                <a:t> model with Mean aggregator using the dataset </a:t>
              </a:r>
              <a:r>
                <a:rPr lang="en-US" sz="1400" b="1" err="1">
                  <a:latin typeface="Arial"/>
                  <a:cs typeface="Arial"/>
                </a:rPr>
                <a:t>ogbn</a:t>
              </a:r>
              <a:r>
                <a:rPr lang="en-US" sz="1400" b="1">
                  <a:latin typeface="Arial"/>
                  <a:cs typeface="Arial"/>
                </a:rPr>
                <a:t>-products. </a:t>
              </a:r>
              <a:endParaRPr lang="en-US" sz="1400" b="1">
                <a:cs typeface="Calibri"/>
              </a:endParaRPr>
            </a:p>
          </p:txBody>
        </p:sp>
      </p:grpSp>
      <p:sp>
        <p:nvSpPr>
          <p:cNvPr id="7" name="Arrow: Right 6">
            <a:extLst>
              <a:ext uri="{FF2B5EF4-FFF2-40B4-BE49-F238E27FC236}">
                <a16:creationId xmlns:a16="http://schemas.microsoft.com/office/drawing/2014/main" id="{F9BCE4BE-C3FB-BD74-B1C7-12F60C165234}"/>
              </a:ext>
            </a:extLst>
          </p:cNvPr>
          <p:cNvSpPr/>
          <p:nvPr/>
        </p:nvSpPr>
        <p:spPr>
          <a:xfrm rot="859082">
            <a:off x="2206660" y="1769936"/>
            <a:ext cx="10668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498C6BE-C8D1-A3E5-757F-D70918A31393}"/>
              </a:ext>
            </a:extLst>
          </p:cNvPr>
          <p:cNvSpPr/>
          <p:nvPr/>
        </p:nvSpPr>
        <p:spPr>
          <a:xfrm>
            <a:off x="1728339" y="6083173"/>
            <a:ext cx="914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78D7C4-461F-15CF-2A6C-C3066CB0E100}"/>
              </a:ext>
            </a:extLst>
          </p:cNvPr>
          <p:cNvSpPr txBox="1"/>
          <p:nvPr/>
        </p:nvSpPr>
        <p:spPr>
          <a:xfrm>
            <a:off x="2971800" y="5987534"/>
            <a:ext cx="7225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Batch-level partition reduces the input node features in a micro-batch</a:t>
            </a:r>
          </a:p>
        </p:txBody>
      </p:sp>
      <p:pic>
        <p:nvPicPr>
          <p:cNvPr id="11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C2EDC5DA-FF12-F3E6-DA10-FB4B0E52A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F3F89263-AE4A-D199-11FE-E1A14782E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7F73E-1661-E24E-35F6-3FDCDE0D2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2" y="304800"/>
            <a:ext cx="11692467" cy="554126"/>
          </a:xfrm>
        </p:spPr>
        <p:txBody>
          <a:bodyPr/>
          <a:lstStyle/>
          <a:p>
            <a:r>
              <a:rPr lang="en-US"/>
              <a:t>Why is the batch-level partition effective?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38107-7C53-2CFB-8CB8-A9B62F77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167" y="5647247"/>
            <a:ext cx="11306634" cy="646331"/>
          </a:xfrm>
        </p:spPr>
        <p:txBody>
          <a:bodyPr/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Batch-level partition achieves the same convergence as full-batch training without any changes on hyperparameters or optimizers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93CB40-12BA-B760-4E1B-6F36F5C5571B}"/>
              </a:ext>
            </a:extLst>
          </p:cNvPr>
          <p:cNvSpPr txBox="1"/>
          <p:nvPr/>
        </p:nvSpPr>
        <p:spPr>
          <a:xfrm>
            <a:off x="2322430" y="1122929"/>
            <a:ext cx="73668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highlight>
                  <a:srgbClr val="FFFF00"/>
                </a:highlight>
              </a:rPr>
              <a:t>Traditional Mini-batch training vs. our micro-batch training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680879-1EEA-629C-49BF-F74A91FA4B36}"/>
              </a:ext>
            </a:extLst>
          </p:cNvPr>
          <p:cNvSpPr txBox="1"/>
          <p:nvPr/>
        </p:nvSpPr>
        <p:spPr>
          <a:xfrm>
            <a:off x="76200" y="6488668"/>
            <a:ext cx="13463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4B4C2-0A23-E9E2-E600-1AFE73EB07E3}"/>
              </a:ext>
            </a:extLst>
          </p:cNvPr>
          <p:cNvSpPr txBox="1"/>
          <p:nvPr/>
        </p:nvSpPr>
        <p:spPr>
          <a:xfrm>
            <a:off x="5689501" y="6488668"/>
            <a:ext cx="13463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91F7A7-904B-FD29-39D2-C9C68E77F346}"/>
              </a:ext>
            </a:extLst>
          </p:cNvPr>
          <p:cNvSpPr/>
          <p:nvPr/>
        </p:nvSpPr>
        <p:spPr>
          <a:xfrm>
            <a:off x="460031" y="2277394"/>
            <a:ext cx="5274743" cy="31318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4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DC7E29-5483-8F7A-156B-B7A7BD81E2BC}"/>
              </a:ext>
            </a:extLst>
          </p:cNvPr>
          <p:cNvSpPr/>
          <p:nvPr/>
        </p:nvSpPr>
        <p:spPr>
          <a:xfrm>
            <a:off x="5856859" y="2278003"/>
            <a:ext cx="5578524" cy="3131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4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47C5C5-CF96-CAB3-FFA6-C2D09A5F2876}"/>
              </a:ext>
            </a:extLst>
          </p:cNvPr>
          <p:cNvSpPr/>
          <p:nvPr/>
        </p:nvSpPr>
        <p:spPr>
          <a:xfrm>
            <a:off x="4573376" y="2717403"/>
            <a:ext cx="1057063" cy="24829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4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FFF221-775B-22FD-F8FD-BA5839E681BC}"/>
              </a:ext>
            </a:extLst>
          </p:cNvPr>
          <p:cNvSpPr/>
          <p:nvPr/>
        </p:nvSpPr>
        <p:spPr>
          <a:xfrm>
            <a:off x="1210348" y="2731585"/>
            <a:ext cx="3233557" cy="24958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4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D90061-F9BF-4629-23ED-800ED2A0E6C5}"/>
              </a:ext>
            </a:extLst>
          </p:cNvPr>
          <p:cNvCxnSpPr>
            <a:cxnSpLocks/>
          </p:cNvCxnSpPr>
          <p:nvPr/>
        </p:nvCxnSpPr>
        <p:spPr>
          <a:xfrm flipV="1">
            <a:off x="1997437" y="3546843"/>
            <a:ext cx="527824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6B1DFF-609D-30EE-70E5-AE62F1B9FEC3}"/>
              </a:ext>
            </a:extLst>
          </p:cNvPr>
          <p:cNvCxnSpPr>
            <a:cxnSpLocks/>
          </p:cNvCxnSpPr>
          <p:nvPr/>
        </p:nvCxnSpPr>
        <p:spPr>
          <a:xfrm>
            <a:off x="3071297" y="3535635"/>
            <a:ext cx="360732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4E43544-887F-F595-A85E-EBEA117A8CF8}"/>
              </a:ext>
            </a:extLst>
          </p:cNvPr>
          <p:cNvCxnSpPr>
            <a:cxnSpLocks/>
          </p:cNvCxnSpPr>
          <p:nvPr/>
        </p:nvCxnSpPr>
        <p:spPr>
          <a:xfrm flipV="1">
            <a:off x="4004801" y="3522989"/>
            <a:ext cx="698011" cy="10464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052E82D-2A24-87CB-AAD8-F6E70837C645}"/>
              </a:ext>
            </a:extLst>
          </p:cNvPr>
          <p:cNvSpPr/>
          <p:nvPr/>
        </p:nvSpPr>
        <p:spPr>
          <a:xfrm>
            <a:off x="1396167" y="4679284"/>
            <a:ext cx="2895901" cy="404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360" tIns="37180" rIns="74360" bIns="37180" rtlCol="0" anchor="ctr"/>
          <a:lstStyle/>
          <a:p>
            <a:pPr algn="ctr"/>
            <a:r>
              <a:rPr lang="en-US" sz="1626">
                <a:solidFill>
                  <a:schemeClr val="tx1"/>
                </a:solidFill>
                <a:latin typeface="Times New Roman"/>
                <a:cs typeface="Times New Roman"/>
              </a:rPr>
              <a:t>GNN Model Parameters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8FFEB9-9654-1F57-EB6C-6945A8E9527C}"/>
              </a:ext>
            </a:extLst>
          </p:cNvPr>
          <p:cNvGrpSpPr/>
          <p:nvPr/>
        </p:nvGrpSpPr>
        <p:grpSpPr>
          <a:xfrm>
            <a:off x="1480062" y="3624181"/>
            <a:ext cx="805928" cy="1081129"/>
            <a:chOff x="1993012" y="3341993"/>
            <a:chExt cx="750942" cy="670992"/>
          </a:xfrm>
        </p:grpSpPr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E6E0EC8D-CCF4-13C8-607B-32B965B39BFB}"/>
                </a:ext>
              </a:extLst>
            </p:cNvPr>
            <p:cNvSpPr/>
            <p:nvPr/>
          </p:nvSpPr>
          <p:spPr>
            <a:xfrm>
              <a:off x="2635722" y="3341993"/>
              <a:ext cx="108232" cy="64240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4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87581E-2DA2-0D65-5504-DE19FA2C7A4F}"/>
                </a:ext>
              </a:extLst>
            </p:cNvPr>
            <p:cNvSpPr txBox="1"/>
            <p:nvPr/>
          </p:nvSpPr>
          <p:spPr>
            <a:xfrm>
              <a:off x="1993012" y="3726792"/>
              <a:ext cx="728988" cy="28619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>
                  <a:latin typeface="Times New Roman"/>
                  <a:cs typeface="Times New Roman"/>
                </a:rPr>
                <a:t>U</a:t>
              </a:r>
              <a:r>
                <a:rPr lang="en-US" altLang="zh-CN" sz="1200" b="1">
                  <a:latin typeface="Times New Roman"/>
                  <a:ea typeface="等线"/>
                  <a:cs typeface="Times New Roman"/>
                </a:rPr>
                <a:t>pdate</a:t>
              </a:r>
              <a:endParaRPr lang="en-US" sz="1200" b="1">
                <a:latin typeface="Times New Roman"/>
                <a:ea typeface="等线"/>
                <a:cs typeface="Times New Roman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643BD4-7766-17B6-7DB4-BC7A9C56DDB2}"/>
              </a:ext>
            </a:extLst>
          </p:cNvPr>
          <p:cNvGrpSpPr/>
          <p:nvPr/>
        </p:nvGrpSpPr>
        <p:grpSpPr>
          <a:xfrm>
            <a:off x="3448340" y="3575050"/>
            <a:ext cx="840352" cy="1157156"/>
            <a:chOff x="3680183" y="3335152"/>
            <a:chExt cx="728535" cy="695104"/>
          </a:xfrm>
        </p:grpSpPr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59B591DB-9F79-E722-45E8-C30C46560547}"/>
                </a:ext>
              </a:extLst>
            </p:cNvPr>
            <p:cNvSpPr/>
            <p:nvPr/>
          </p:nvSpPr>
          <p:spPr>
            <a:xfrm>
              <a:off x="4296902" y="3335152"/>
              <a:ext cx="95391" cy="648716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4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89AEE1-82FF-F9A3-834B-882498C208B8}"/>
                </a:ext>
              </a:extLst>
            </p:cNvPr>
            <p:cNvSpPr txBox="1"/>
            <p:nvPr/>
          </p:nvSpPr>
          <p:spPr>
            <a:xfrm>
              <a:off x="3680183" y="3753257"/>
              <a:ext cx="728535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>
                  <a:latin typeface="Times New Roman"/>
                  <a:cs typeface="Times New Roman"/>
                </a:rPr>
                <a:t>U</a:t>
              </a:r>
              <a:r>
                <a:rPr lang="en-US" altLang="zh-CN" sz="1200" b="1">
                  <a:latin typeface="Times New Roman"/>
                  <a:ea typeface="等线"/>
                  <a:cs typeface="Times New Roman"/>
                </a:rPr>
                <a:t>pdate</a:t>
              </a:r>
              <a:endParaRPr lang="en-US" sz="1200" b="1">
                <a:latin typeface="Times New Roman"/>
                <a:ea typeface="等线"/>
                <a:cs typeface="Times New Roman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EB519A5-6E39-B74E-2854-155EBDC9F10B}"/>
              </a:ext>
            </a:extLst>
          </p:cNvPr>
          <p:cNvSpPr txBox="1"/>
          <p:nvPr/>
        </p:nvSpPr>
        <p:spPr>
          <a:xfrm>
            <a:off x="1060641" y="2279969"/>
            <a:ext cx="840848" cy="500089"/>
          </a:xfrm>
          <a:prstGeom prst="rect">
            <a:avLst/>
          </a:prstGeom>
          <a:noFill/>
        </p:spPr>
        <p:txBody>
          <a:bodyPr wrap="square" lIns="74360" tIns="37180" rIns="74360" bIns="37180" rtlCol="0" anchor="t">
            <a:spAutoFit/>
          </a:bodyPr>
          <a:lstStyle/>
          <a:p>
            <a:r>
              <a:rPr lang="en-US" sz="1464" i="1">
                <a:latin typeface="Times New Roman"/>
                <a:cs typeface="Times New Roman"/>
              </a:rPr>
              <a:t>Epoch </a:t>
            </a:r>
            <a:r>
              <a:rPr lang="en-US" altLang="zh-CN" sz="1464" i="1">
                <a:latin typeface="Times New Roman"/>
                <a:ea typeface="宋体"/>
                <a:cs typeface="Times New Roman"/>
              </a:rPr>
              <a:t>t</a:t>
            </a:r>
            <a:endParaRPr lang="en-US" sz="1464" i="1">
              <a:latin typeface="Times New Roman"/>
              <a:ea typeface="宋体"/>
              <a:cs typeface="Times New Roman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CB8FC3-9816-2BED-5984-72D08E77900A}"/>
              </a:ext>
            </a:extLst>
          </p:cNvPr>
          <p:cNvSpPr txBox="1"/>
          <p:nvPr/>
        </p:nvSpPr>
        <p:spPr>
          <a:xfrm>
            <a:off x="4487814" y="2253808"/>
            <a:ext cx="1322477" cy="500089"/>
          </a:xfrm>
          <a:prstGeom prst="rect">
            <a:avLst/>
          </a:prstGeom>
          <a:noFill/>
        </p:spPr>
        <p:txBody>
          <a:bodyPr wrap="square" lIns="74360" tIns="37180" rIns="74360" bIns="37180" rtlCol="0" anchor="t">
            <a:spAutoFit/>
          </a:bodyPr>
          <a:lstStyle>
            <a:defPPr>
              <a:defRPr lang="en-US"/>
            </a:defPPr>
            <a:lvl1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1464" i="1">
                <a:latin typeface="Times New Roman"/>
                <a:cs typeface="Times New Roman"/>
              </a:rPr>
              <a:t>Epoch (</a:t>
            </a:r>
            <a:r>
              <a:rPr lang="en-US" altLang="zh-CN" sz="1464" i="1">
                <a:latin typeface="Times New Roman"/>
                <a:ea typeface="宋体"/>
                <a:cs typeface="Times New Roman"/>
              </a:rPr>
              <a:t>t</a:t>
            </a:r>
            <a:r>
              <a:rPr lang="en-US" sz="1464" i="1">
                <a:latin typeface="Times New Roman"/>
                <a:cs typeface="Times New Roman"/>
              </a:rPr>
              <a:t>+1)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86E0DB-70E7-BC8F-C12B-C98A8E92A4D8}"/>
              </a:ext>
            </a:extLst>
          </p:cNvPr>
          <p:cNvCxnSpPr>
            <a:cxnSpLocks/>
          </p:cNvCxnSpPr>
          <p:nvPr/>
        </p:nvCxnSpPr>
        <p:spPr>
          <a:xfrm>
            <a:off x="5313710" y="3551128"/>
            <a:ext cx="230774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row: Down 24">
            <a:extLst>
              <a:ext uri="{FF2B5EF4-FFF2-40B4-BE49-F238E27FC236}">
                <a16:creationId xmlns:a16="http://schemas.microsoft.com/office/drawing/2014/main" id="{934248E3-235D-7AC3-8E1B-372496B93B28}"/>
              </a:ext>
            </a:extLst>
          </p:cNvPr>
          <p:cNvSpPr/>
          <p:nvPr/>
        </p:nvSpPr>
        <p:spPr>
          <a:xfrm>
            <a:off x="5330186" y="3559279"/>
            <a:ext cx="119314" cy="1068288"/>
          </a:xfrm>
          <a:prstGeom prst="downArrow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4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711CFD8-61E2-68A4-0855-E5429C3F38AC}"/>
              </a:ext>
            </a:extLst>
          </p:cNvPr>
          <p:cNvSpPr/>
          <p:nvPr/>
        </p:nvSpPr>
        <p:spPr>
          <a:xfrm>
            <a:off x="5199206" y="4628067"/>
            <a:ext cx="444673" cy="404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4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EB5E74-7126-58B0-2BD3-1D4F8E74175E}"/>
              </a:ext>
            </a:extLst>
          </p:cNvPr>
          <p:cNvSpPr/>
          <p:nvPr/>
        </p:nvSpPr>
        <p:spPr>
          <a:xfrm>
            <a:off x="589527" y="2746606"/>
            <a:ext cx="484005" cy="24829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4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FC0B913-180C-C958-4A12-44FD1062CBB5}"/>
              </a:ext>
            </a:extLst>
          </p:cNvPr>
          <p:cNvCxnSpPr>
            <a:cxnSpLocks/>
          </p:cNvCxnSpPr>
          <p:nvPr/>
        </p:nvCxnSpPr>
        <p:spPr>
          <a:xfrm>
            <a:off x="964485" y="3545238"/>
            <a:ext cx="582249" cy="2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DD65365-A28B-A02B-4381-73F50B54B928}"/>
              </a:ext>
            </a:extLst>
          </p:cNvPr>
          <p:cNvSpPr txBox="1"/>
          <p:nvPr/>
        </p:nvSpPr>
        <p:spPr>
          <a:xfrm>
            <a:off x="1860644" y="2270082"/>
            <a:ext cx="2059898" cy="500089"/>
          </a:xfrm>
          <a:prstGeom prst="rect">
            <a:avLst/>
          </a:prstGeom>
          <a:noFill/>
        </p:spPr>
        <p:txBody>
          <a:bodyPr wrap="square" lIns="74360" tIns="37180" rIns="74360" bIns="37180" rtlCol="0" anchor="t">
            <a:spAutoFit/>
          </a:bodyPr>
          <a:lstStyle/>
          <a:p>
            <a:r>
              <a:rPr lang="en-US" sz="1464" b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lang="en-US" altLang="zh-CN" sz="1464" b="1">
                <a:solidFill>
                  <a:schemeClr val="accent2">
                    <a:lumMod val="75000"/>
                  </a:schemeClr>
                </a:solidFill>
                <a:latin typeface="Times New Roman"/>
                <a:ea typeface="宋体"/>
                <a:cs typeface="Times New Roman"/>
              </a:rPr>
              <a:t>ini</a:t>
            </a:r>
            <a:r>
              <a:rPr lang="en-US" altLang="zh-CN" sz="1464" b="1">
                <a:latin typeface="Times New Roman"/>
                <a:ea typeface="宋体"/>
                <a:cs typeface="Times New Roman"/>
              </a:rPr>
              <a:t>-batch Training</a:t>
            </a:r>
            <a:endParaRPr lang="en-US" sz="1464" b="1">
              <a:latin typeface="Times New Roman"/>
              <a:ea typeface="宋体"/>
              <a:cs typeface="Times New Roman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5B48C3-E68D-CCF0-3B28-C948FFF170E7}"/>
              </a:ext>
            </a:extLst>
          </p:cNvPr>
          <p:cNvSpPr/>
          <p:nvPr/>
        </p:nvSpPr>
        <p:spPr>
          <a:xfrm>
            <a:off x="10291854" y="2718013"/>
            <a:ext cx="1057063" cy="24829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4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F8B944-3007-2D0A-F304-C039780C3323}"/>
              </a:ext>
            </a:extLst>
          </p:cNvPr>
          <p:cNvSpPr/>
          <p:nvPr/>
        </p:nvSpPr>
        <p:spPr>
          <a:xfrm>
            <a:off x="6669720" y="2719299"/>
            <a:ext cx="3465861" cy="24958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4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73B367F-F5BF-BD58-5148-54C971A02A24}"/>
              </a:ext>
            </a:extLst>
          </p:cNvPr>
          <p:cNvCxnSpPr>
            <a:cxnSpLocks/>
          </p:cNvCxnSpPr>
          <p:nvPr/>
        </p:nvCxnSpPr>
        <p:spPr>
          <a:xfrm>
            <a:off x="7552548" y="3534055"/>
            <a:ext cx="230774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23DED6E-3040-6FA1-7C0E-E994056E948B}"/>
              </a:ext>
            </a:extLst>
          </p:cNvPr>
          <p:cNvCxnSpPr>
            <a:cxnSpLocks/>
          </p:cNvCxnSpPr>
          <p:nvPr/>
        </p:nvCxnSpPr>
        <p:spPr>
          <a:xfrm>
            <a:off x="8506646" y="3522262"/>
            <a:ext cx="230774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C540CC0-EE34-F4C7-A5C5-826F04DFF383}"/>
              </a:ext>
            </a:extLst>
          </p:cNvPr>
          <p:cNvCxnSpPr>
            <a:cxnSpLocks/>
          </p:cNvCxnSpPr>
          <p:nvPr/>
        </p:nvCxnSpPr>
        <p:spPr>
          <a:xfrm flipV="1">
            <a:off x="9449433" y="3545853"/>
            <a:ext cx="929853" cy="1606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32BB0F8-4425-1759-44BB-2F9229723161}"/>
              </a:ext>
            </a:extLst>
          </p:cNvPr>
          <p:cNvGrpSpPr/>
          <p:nvPr/>
        </p:nvGrpSpPr>
        <p:grpSpPr>
          <a:xfrm>
            <a:off x="9504332" y="3590459"/>
            <a:ext cx="701938" cy="1264482"/>
            <a:chOff x="8952576" y="3308114"/>
            <a:chExt cx="699677" cy="819846"/>
          </a:xfrm>
        </p:grpSpPr>
        <p:sp>
          <p:nvSpPr>
            <p:cNvPr id="36" name="Arrow: Down 35">
              <a:extLst>
                <a:ext uri="{FF2B5EF4-FFF2-40B4-BE49-F238E27FC236}">
                  <a16:creationId xmlns:a16="http://schemas.microsoft.com/office/drawing/2014/main" id="{FF1576D1-299B-506F-C3C6-378EC82ED5E0}"/>
                </a:ext>
              </a:extLst>
            </p:cNvPr>
            <p:cNvSpPr/>
            <p:nvPr/>
          </p:nvSpPr>
          <p:spPr>
            <a:xfrm>
              <a:off x="8952576" y="3308114"/>
              <a:ext cx="114379" cy="668704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4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E796F1D-D7AA-54D4-7A1C-FAFF4D7BDBDE}"/>
                </a:ext>
              </a:extLst>
            </p:cNvPr>
            <p:cNvSpPr txBox="1"/>
            <p:nvPr/>
          </p:nvSpPr>
          <p:spPr>
            <a:xfrm>
              <a:off x="8977777" y="3668902"/>
              <a:ext cx="674476" cy="459058"/>
            </a:xfrm>
            <a:prstGeom prst="rect">
              <a:avLst/>
            </a:prstGeom>
            <a:noFill/>
          </p:spPr>
          <p:txBody>
            <a:bodyPr wrap="square" lIns="74360" tIns="37180" rIns="74360" bIns="37180" rtlCol="0" anchor="t">
              <a:spAutoFit/>
            </a:bodyPr>
            <a:lstStyle/>
            <a:p>
              <a:r>
                <a:rPr lang="en-US" sz="1138" b="1">
                  <a:latin typeface="Times New Roman"/>
                  <a:cs typeface="Times New Roman"/>
                </a:rPr>
                <a:t>U</a:t>
              </a:r>
              <a:r>
                <a:rPr lang="en-US" altLang="zh-CN" sz="1138" b="1">
                  <a:latin typeface="Times New Roman"/>
                  <a:ea typeface="宋体"/>
                  <a:cs typeface="Times New Roman"/>
                </a:rPr>
                <a:t>pdate</a:t>
              </a:r>
              <a:endParaRPr lang="en-US" sz="1138" b="1">
                <a:latin typeface="Times New Roman"/>
                <a:ea typeface="宋体"/>
                <a:cs typeface="Times New Roman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62D0BA8-E023-2B8E-F4D7-023A94334218}"/>
              </a:ext>
            </a:extLst>
          </p:cNvPr>
          <p:cNvSpPr txBox="1"/>
          <p:nvPr/>
        </p:nvSpPr>
        <p:spPr>
          <a:xfrm>
            <a:off x="6440183" y="2254788"/>
            <a:ext cx="840848" cy="500089"/>
          </a:xfrm>
          <a:prstGeom prst="rect">
            <a:avLst/>
          </a:prstGeom>
          <a:noFill/>
        </p:spPr>
        <p:txBody>
          <a:bodyPr wrap="square" lIns="74360" tIns="37180" rIns="74360" bIns="37180" rtlCol="0" anchor="t">
            <a:spAutoFit/>
          </a:bodyPr>
          <a:lstStyle/>
          <a:p>
            <a:r>
              <a:rPr lang="en-US" sz="1464" i="1">
                <a:latin typeface="Times New Roman"/>
                <a:cs typeface="Times New Roman"/>
              </a:rPr>
              <a:t>Epoch </a:t>
            </a:r>
            <a:r>
              <a:rPr lang="en-US" altLang="zh-CN" sz="1464" i="1">
                <a:latin typeface="Times New Roman"/>
                <a:ea typeface="宋体"/>
                <a:cs typeface="Times New Roman"/>
              </a:rPr>
              <a:t>t</a:t>
            </a:r>
            <a:endParaRPr lang="en-US" sz="1464" i="1">
              <a:latin typeface="Times New Roman"/>
              <a:ea typeface="宋体"/>
              <a:cs typeface="Times New Roman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DE04F5E-EFDE-84E5-36C5-53D074E6D6F1}"/>
              </a:ext>
            </a:extLst>
          </p:cNvPr>
          <p:cNvSpPr txBox="1"/>
          <p:nvPr/>
        </p:nvSpPr>
        <p:spPr>
          <a:xfrm>
            <a:off x="10206292" y="2280207"/>
            <a:ext cx="1322477" cy="500089"/>
          </a:xfrm>
          <a:prstGeom prst="rect">
            <a:avLst/>
          </a:prstGeom>
          <a:noFill/>
        </p:spPr>
        <p:txBody>
          <a:bodyPr wrap="square" lIns="74360" tIns="37180" rIns="74360" bIns="37180" rtlCol="0" anchor="t">
            <a:spAutoFit/>
          </a:bodyPr>
          <a:lstStyle>
            <a:defPPr>
              <a:defRPr lang="en-US"/>
            </a:defPPr>
            <a:lvl1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1464" i="1">
                <a:latin typeface="Times New Roman"/>
                <a:cs typeface="Times New Roman"/>
              </a:rPr>
              <a:t>Epoch (</a:t>
            </a:r>
            <a:r>
              <a:rPr lang="en-US" altLang="zh-CN" sz="1464" i="1">
                <a:latin typeface="Times New Roman"/>
                <a:ea typeface="宋体"/>
                <a:cs typeface="Times New Roman"/>
              </a:rPr>
              <a:t>t</a:t>
            </a:r>
            <a:r>
              <a:rPr lang="en-US" sz="1464" i="1">
                <a:latin typeface="Times New Roman"/>
                <a:cs typeface="Times New Roman"/>
              </a:rPr>
              <a:t>+1)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67B552E-749C-4AEB-482D-C9AC8624099A}"/>
              </a:ext>
            </a:extLst>
          </p:cNvPr>
          <p:cNvCxnSpPr>
            <a:cxnSpLocks/>
          </p:cNvCxnSpPr>
          <p:nvPr/>
        </p:nvCxnSpPr>
        <p:spPr>
          <a:xfrm>
            <a:off x="11023949" y="3551736"/>
            <a:ext cx="230774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4661E53-6775-7023-F441-835E84B19ABD}"/>
              </a:ext>
            </a:extLst>
          </p:cNvPr>
          <p:cNvSpPr/>
          <p:nvPr/>
        </p:nvSpPr>
        <p:spPr>
          <a:xfrm>
            <a:off x="10908747" y="4654467"/>
            <a:ext cx="426804" cy="3783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4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5F7C8E8-B266-099C-6051-96250D9ACD4E}"/>
              </a:ext>
            </a:extLst>
          </p:cNvPr>
          <p:cNvSpPr/>
          <p:nvPr/>
        </p:nvSpPr>
        <p:spPr>
          <a:xfrm>
            <a:off x="5994358" y="2720764"/>
            <a:ext cx="481605" cy="24829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4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1A29DA7-0344-BCA9-2BC1-039E89ECFF74}"/>
              </a:ext>
            </a:extLst>
          </p:cNvPr>
          <p:cNvCxnSpPr>
            <a:cxnSpLocks/>
          </p:cNvCxnSpPr>
          <p:nvPr/>
        </p:nvCxnSpPr>
        <p:spPr>
          <a:xfrm>
            <a:off x="6274400" y="3545846"/>
            <a:ext cx="613228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3ADEFAA-5C4C-6F6C-1A87-A03A2E8A582E}"/>
              </a:ext>
            </a:extLst>
          </p:cNvPr>
          <p:cNvSpPr txBox="1"/>
          <p:nvPr/>
        </p:nvSpPr>
        <p:spPr>
          <a:xfrm>
            <a:off x="7326632" y="2269947"/>
            <a:ext cx="2176282" cy="500089"/>
          </a:xfrm>
          <a:prstGeom prst="rect">
            <a:avLst/>
          </a:prstGeom>
          <a:noFill/>
        </p:spPr>
        <p:txBody>
          <a:bodyPr wrap="square" lIns="74360" tIns="37180" rIns="74360" bIns="37180" rtlCol="0" anchor="t">
            <a:spAutoFit/>
          </a:bodyPr>
          <a:lstStyle/>
          <a:p>
            <a:r>
              <a:rPr lang="en-US" sz="1464" b="1">
                <a:solidFill>
                  <a:srgbClr val="127845"/>
                </a:solidFill>
                <a:latin typeface="Times New Roman"/>
                <a:cs typeface="Times New Roman"/>
              </a:rPr>
              <a:t>Micro</a:t>
            </a:r>
            <a:r>
              <a:rPr lang="en-US" altLang="zh-CN" sz="1464" b="1">
                <a:latin typeface="Times New Roman"/>
                <a:ea typeface="宋体"/>
                <a:cs typeface="Times New Roman"/>
              </a:rPr>
              <a:t>-batch Training</a:t>
            </a:r>
            <a:endParaRPr lang="en-US" sz="1464" b="1">
              <a:latin typeface="Times New Roman"/>
              <a:ea typeface="宋体"/>
              <a:cs typeface="Times New Roman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197FDEB-6D60-A5D4-8977-A936BBA4721B}"/>
              </a:ext>
            </a:extLst>
          </p:cNvPr>
          <p:cNvCxnSpPr/>
          <p:nvPr/>
        </p:nvCxnSpPr>
        <p:spPr>
          <a:xfrm>
            <a:off x="6005875" y="2718013"/>
            <a:ext cx="0" cy="2482966"/>
          </a:xfrm>
          <a:prstGeom prst="line">
            <a:avLst/>
          </a:prstGeom>
          <a:ln w="28575">
            <a:solidFill>
              <a:srgbClr val="E2F0D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864324A-DB15-823A-FBA9-26A460230767}"/>
              </a:ext>
            </a:extLst>
          </p:cNvPr>
          <p:cNvCxnSpPr>
            <a:cxnSpLocks/>
          </p:cNvCxnSpPr>
          <p:nvPr/>
        </p:nvCxnSpPr>
        <p:spPr>
          <a:xfrm>
            <a:off x="11303950" y="2699852"/>
            <a:ext cx="20109" cy="2635003"/>
          </a:xfrm>
          <a:prstGeom prst="line">
            <a:avLst/>
          </a:prstGeom>
          <a:ln w="231775">
            <a:solidFill>
              <a:srgbClr val="E2F0D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819A938-3AFD-086A-6541-3D709972B00D}"/>
              </a:ext>
            </a:extLst>
          </p:cNvPr>
          <p:cNvCxnSpPr>
            <a:cxnSpLocks/>
          </p:cNvCxnSpPr>
          <p:nvPr/>
        </p:nvCxnSpPr>
        <p:spPr>
          <a:xfrm>
            <a:off x="5615539" y="2641387"/>
            <a:ext cx="20109" cy="2635003"/>
          </a:xfrm>
          <a:prstGeom prst="line">
            <a:avLst/>
          </a:prstGeom>
          <a:ln w="2317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4EE1E9C-48BB-EE20-9A98-FF6553297C5C}"/>
              </a:ext>
            </a:extLst>
          </p:cNvPr>
          <p:cNvSpPr txBox="1"/>
          <p:nvPr/>
        </p:nvSpPr>
        <p:spPr>
          <a:xfrm>
            <a:off x="6869145" y="4286193"/>
            <a:ext cx="570189" cy="500089"/>
          </a:xfrm>
          <a:prstGeom prst="rect">
            <a:avLst/>
          </a:prstGeom>
          <a:noFill/>
        </p:spPr>
        <p:txBody>
          <a:bodyPr wrap="square" lIns="74360" tIns="37180" rIns="74360" bIns="37180" rtlCol="0" anchor="t">
            <a:spAutoFit/>
          </a:bodyPr>
          <a:lstStyle/>
          <a:p>
            <a:r>
              <a:rPr lang="en-US" sz="1464">
                <a:latin typeface="Times New Roman"/>
                <a:cs typeface="Times New Roman"/>
              </a:rPr>
              <a:t>iter1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F951F73-3DAD-904A-42A7-EC133725D927}"/>
              </a:ext>
            </a:extLst>
          </p:cNvPr>
          <p:cNvSpPr txBox="1"/>
          <p:nvPr/>
        </p:nvSpPr>
        <p:spPr>
          <a:xfrm>
            <a:off x="7949688" y="4187186"/>
            <a:ext cx="365691" cy="486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1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AD8243-98B5-8A08-FEF6-5990983C5D7F}"/>
              </a:ext>
            </a:extLst>
          </p:cNvPr>
          <p:cNvSpPr txBox="1"/>
          <p:nvPr/>
        </p:nvSpPr>
        <p:spPr>
          <a:xfrm>
            <a:off x="8804729" y="4288071"/>
            <a:ext cx="672439" cy="500089"/>
          </a:xfrm>
          <a:prstGeom prst="rect">
            <a:avLst/>
          </a:prstGeom>
          <a:noFill/>
        </p:spPr>
        <p:txBody>
          <a:bodyPr wrap="square" lIns="74360" tIns="37180" rIns="74360" bIns="37180" rtlCol="0" anchor="t">
            <a:spAutoFit/>
          </a:bodyPr>
          <a:lstStyle/>
          <a:p>
            <a:r>
              <a:rPr lang="en-US" sz="1464" err="1">
                <a:latin typeface="Times New Roman"/>
                <a:cs typeface="Times New Roman"/>
              </a:rPr>
              <a:t>iter</a:t>
            </a:r>
            <a:r>
              <a:rPr lang="en-US" sz="1464">
                <a:latin typeface="Times New Roman"/>
                <a:cs typeface="Times New Roman"/>
              </a:rPr>
              <a:t> N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BEBFBDC-E44F-17C2-A921-9E239054562E}"/>
              </a:ext>
            </a:extLst>
          </p:cNvPr>
          <p:cNvGrpSpPr/>
          <p:nvPr/>
        </p:nvGrpSpPr>
        <p:grpSpPr>
          <a:xfrm>
            <a:off x="8776899" y="2892770"/>
            <a:ext cx="848967" cy="1389581"/>
            <a:chOff x="8313750" y="2929980"/>
            <a:chExt cx="736004" cy="834722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B195150-3654-858A-858A-E624C514C03C}"/>
                </a:ext>
              </a:extLst>
            </p:cNvPr>
            <p:cNvCxnSpPr>
              <a:cxnSpLocks/>
            </p:cNvCxnSpPr>
            <p:nvPr/>
          </p:nvCxnSpPr>
          <p:spPr>
            <a:xfrm>
              <a:off x="8374337" y="2969854"/>
              <a:ext cx="541124" cy="0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5424FB06-E1AE-E68C-C180-D2CA6AB3FA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9580" y="3725035"/>
              <a:ext cx="549171" cy="8048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A38B254-2C43-E160-43F3-1F01FA6B722A}"/>
                </a:ext>
              </a:extLst>
            </p:cNvPr>
            <p:cNvSpPr/>
            <p:nvPr/>
          </p:nvSpPr>
          <p:spPr>
            <a:xfrm>
              <a:off x="8313750" y="2929980"/>
              <a:ext cx="601523" cy="834722"/>
            </a:xfrm>
            <a:prstGeom prst="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4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F03B85D4-47E1-F9E5-37AB-7965A2276AD7}"/>
                </a:ext>
              </a:extLst>
            </p:cNvPr>
            <p:cNvSpPr/>
            <p:nvPr/>
          </p:nvSpPr>
          <p:spPr>
            <a:xfrm>
              <a:off x="8368990" y="3034502"/>
              <a:ext cx="460647" cy="65797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4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AD35909-FE05-FEF4-D6FB-E28992CE2160}"/>
                </a:ext>
              </a:extLst>
            </p:cNvPr>
            <p:cNvSpPr txBox="1"/>
            <p:nvPr/>
          </p:nvSpPr>
          <p:spPr>
            <a:xfrm rot="10800000">
              <a:off x="8399188" y="3023010"/>
              <a:ext cx="650566" cy="696444"/>
            </a:xfrm>
            <a:prstGeom prst="rect">
              <a:avLst/>
            </a:prstGeom>
            <a:noFill/>
          </p:spPr>
          <p:txBody>
            <a:bodyPr vert="eaVert" wrap="square" lIns="74360" tIns="37180" rIns="74360" bIns="37180" rtlCol="0" anchor="t">
              <a:spAutoFit/>
            </a:bodyPr>
            <a:lstStyle/>
            <a:p>
              <a:pPr algn="ctr"/>
              <a:r>
                <a:rPr lang="en-US" sz="1626">
                  <a:latin typeface="Times New Roman"/>
                  <a:cs typeface="Times New Roman"/>
                </a:rPr>
                <a:t>Micro batch</a:t>
              </a:r>
              <a:endParaRPr lang="en-US" sz="1626">
                <a:cs typeface="Calibri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C5CF946-7DD2-2D6C-ACBA-3FAE6BCAD48B}"/>
              </a:ext>
            </a:extLst>
          </p:cNvPr>
          <p:cNvGrpSpPr/>
          <p:nvPr/>
        </p:nvGrpSpPr>
        <p:grpSpPr>
          <a:xfrm>
            <a:off x="10354990" y="2892770"/>
            <a:ext cx="694062" cy="1389581"/>
            <a:chOff x="9681851" y="2929980"/>
            <a:chExt cx="601710" cy="834722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46A37C2-ED3A-AB63-B974-7F540271F294}"/>
                </a:ext>
              </a:extLst>
            </p:cNvPr>
            <p:cNvSpPr/>
            <p:nvPr/>
          </p:nvSpPr>
          <p:spPr>
            <a:xfrm>
              <a:off x="9681851" y="2929980"/>
              <a:ext cx="601523" cy="834722"/>
            </a:xfrm>
            <a:prstGeom prst="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4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1F77430-0DD1-F05A-A46A-8787DC96520A}"/>
                </a:ext>
              </a:extLst>
            </p:cNvPr>
            <p:cNvCxnSpPr>
              <a:cxnSpLocks/>
            </p:cNvCxnSpPr>
            <p:nvPr/>
          </p:nvCxnSpPr>
          <p:spPr>
            <a:xfrm>
              <a:off x="9742437" y="2969854"/>
              <a:ext cx="541124" cy="0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9F9DB7E-F4A7-B296-3B04-39AB4F1147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07682" y="3725035"/>
              <a:ext cx="549171" cy="8048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D927571C-0F65-C287-36FD-E63252A4ABA5}"/>
                </a:ext>
              </a:extLst>
            </p:cNvPr>
            <p:cNvSpPr/>
            <p:nvPr/>
          </p:nvSpPr>
          <p:spPr>
            <a:xfrm>
              <a:off x="9737091" y="3034502"/>
              <a:ext cx="460647" cy="65797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4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ED9659-B25B-83EF-CC78-9075835E6432}"/>
                </a:ext>
              </a:extLst>
            </p:cNvPr>
            <p:cNvSpPr txBox="1"/>
            <p:nvPr/>
          </p:nvSpPr>
          <p:spPr>
            <a:xfrm rot="10800000">
              <a:off x="9770155" y="3042352"/>
              <a:ext cx="347096" cy="670656"/>
            </a:xfrm>
            <a:prstGeom prst="rect">
              <a:avLst/>
            </a:prstGeom>
            <a:noFill/>
          </p:spPr>
          <p:txBody>
            <a:bodyPr vert="eaVert" wrap="square" lIns="74360" tIns="37180" rIns="74360" bIns="37180" rtlCol="0" anchor="t">
              <a:spAutoFit/>
            </a:bodyPr>
            <a:lstStyle/>
            <a:p>
              <a:pPr algn="ctr"/>
              <a:r>
                <a:rPr lang="en-US" sz="1626">
                  <a:latin typeface="Times New Roman"/>
                  <a:cs typeface="Times New Roman"/>
                </a:rPr>
                <a:t>Micro batch</a:t>
              </a:r>
              <a:endParaRPr lang="en-US" sz="1626">
                <a:cs typeface="Calibri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EC99D45-99BE-AFFA-08C9-A17801BB138A}"/>
              </a:ext>
            </a:extLst>
          </p:cNvPr>
          <p:cNvGrpSpPr/>
          <p:nvPr/>
        </p:nvGrpSpPr>
        <p:grpSpPr>
          <a:xfrm>
            <a:off x="7820765" y="2892769"/>
            <a:ext cx="870432" cy="1389581"/>
            <a:chOff x="7484840" y="2929979"/>
            <a:chExt cx="754613" cy="834722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5246BD4-96E9-4B88-7A53-29AFDA3F111F}"/>
                </a:ext>
              </a:extLst>
            </p:cNvPr>
            <p:cNvCxnSpPr>
              <a:cxnSpLocks/>
            </p:cNvCxnSpPr>
            <p:nvPr/>
          </p:nvCxnSpPr>
          <p:spPr>
            <a:xfrm>
              <a:off x="7545428" y="2969853"/>
              <a:ext cx="541124" cy="0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F6161FC-E1BB-D2FD-E3BB-4D7E99312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0670" y="3725034"/>
              <a:ext cx="549171" cy="8048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9059782-84C9-836D-C134-A657F56D1BE9}"/>
                </a:ext>
              </a:extLst>
            </p:cNvPr>
            <p:cNvSpPr/>
            <p:nvPr/>
          </p:nvSpPr>
          <p:spPr>
            <a:xfrm>
              <a:off x="7484840" y="2929979"/>
              <a:ext cx="601523" cy="834722"/>
            </a:xfrm>
            <a:prstGeom prst="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4"/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4AE6B3A7-5596-0274-0D5B-270B3DEF3AD2}"/>
                </a:ext>
              </a:extLst>
            </p:cNvPr>
            <p:cNvSpPr/>
            <p:nvPr/>
          </p:nvSpPr>
          <p:spPr>
            <a:xfrm>
              <a:off x="7540080" y="3034502"/>
              <a:ext cx="460647" cy="65797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4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12AD9E6-4CE7-00F2-1CFE-414F44028F9F}"/>
                </a:ext>
              </a:extLst>
            </p:cNvPr>
            <p:cNvSpPr txBox="1"/>
            <p:nvPr/>
          </p:nvSpPr>
          <p:spPr>
            <a:xfrm rot="10800000">
              <a:off x="7588887" y="3016563"/>
              <a:ext cx="650566" cy="696444"/>
            </a:xfrm>
            <a:prstGeom prst="rect">
              <a:avLst/>
            </a:prstGeom>
            <a:noFill/>
          </p:spPr>
          <p:txBody>
            <a:bodyPr vert="eaVert" wrap="square" lIns="74360" tIns="37180" rIns="74360" bIns="37180" rtlCol="0" anchor="t">
              <a:spAutoFit/>
            </a:bodyPr>
            <a:lstStyle/>
            <a:p>
              <a:pPr algn="ctr"/>
              <a:r>
                <a:rPr lang="en-US" sz="1626">
                  <a:latin typeface="Times New Roman"/>
                  <a:cs typeface="Times New Roman"/>
                </a:rPr>
                <a:t>Micro batch</a:t>
              </a:r>
              <a:endParaRPr lang="en-US" sz="1626">
                <a:cs typeface="Calibri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D8F0D64-7AB6-B32E-91A6-75264D381219}"/>
              </a:ext>
            </a:extLst>
          </p:cNvPr>
          <p:cNvGrpSpPr/>
          <p:nvPr/>
        </p:nvGrpSpPr>
        <p:grpSpPr>
          <a:xfrm>
            <a:off x="6864632" y="2892769"/>
            <a:ext cx="694061" cy="1389581"/>
            <a:chOff x="6655932" y="2929979"/>
            <a:chExt cx="601710" cy="834722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16090F0-FF61-C29C-9FA6-87890100430B}"/>
                </a:ext>
              </a:extLst>
            </p:cNvPr>
            <p:cNvCxnSpPr>
              <a:cxnSpLocks/>
            </p:cNvCxnSpPr>
            <p:nvPr/>
          </p:nvCxnSpPr>
          <p:spPr>
            <a:xfrm>
              <a:off x="6716518" y="2969853"/>
              <a:ext cx="541124" cy="0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01E06FC-918C-1E5D-EB1A-2730BC2946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1761" y="3725034"/>
              <a:ext cx="549171" cy="8048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B26BD84-9099-2BA6-11EA-B4023363554B}"/>
                </a:ext>
              </a:extLst>
            </p:cNvPr>
            <p:cNvSpPr/>
            <p:nvPr/>
          </p:nvSpPr>
          <p:spPr>
            <a:xfrm>
              <a:off x="6655932" y="2929979"/>
              <a:ext cx="601523" cy="834722"/>
            </a:xfrm>
            <a:prstGeom prst="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4"/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165CCC1-4590-0E0C-9CA1-0FF3AC32D23B}"/>
                </a:ext>
              </a:extLst>
            </p:cNvPr>
            <p:cNvSpPr/>
            <p:nvPr/>
          </p:nvSpPr>
          <p:spPr>
            <a:xfrm>
              <a:off x="6711170" y="3034502"/>
              <a:ext cx="460647" cy="65797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4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389D55F-1152-3E05-C001-3432A9D71960}"/>
                </a:ext>
              </a:extLst>
            </p:cNvPr>
            <p:cNvSpPr txBox="1"/>
            <p:nvPr/>
          </p:nvSpPr>
          <p:spPr>
            <a:xfrm rot="10800000">
              <a:off x="6762842" y="3023009"/>
              <a:ext cx="347096" cy="702890"/>
            </a:xfrm>
            <a:prstGeom prst="rect">
              <a:avLst/>
            </a:prstGeom>
            <a:noFill/>
          </p:spPr>
          <p:txBody>
            <a:bodyPr vert="eaVert" wrap="square" lIns="74360" tIns="37180" rIns="74360" bIns="37180" rtlCol="0" anchor="t">
              <a:spAutoFit/>
            </a:bodyPr>
            <a:lstStyle/>
            <a:p>
              <a:pPr algn="ctr"/>
              <a:r>
                <a:rPr lang="en-US" sz="1626">
                  <a:latin typeface="Times New Roman"/>
                  <a:cs typeface="Times New Roman"/>
                </a:rPr>
                <a:t>Micro batch</a:t>
              </a:r>
              <a:endParaRPr lang="en-US" sz="1626">
                <a:cs typeface="Calibri"/>
              </a:endParaRPr>
            </a:p>
          </p:txBody>
        </p:sp>
      </p:grp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ED88EC5-5CD8-F650-5C89-4C074384787A}"/>
              </a:ext>
            </a:extLst>
          </p:cNvPr>
          <p:cNvCxnSpPr>
            <a:cxnSpLocks/>
          </p:cNvCxnSpPr>
          <p:nvPr/>
        </p:nvCxnSpPr>
        <p:spPr>
          <a:xfrm>
            <a:off x="4742478" y="2892447"/>
            <a:ext cx="624177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852B3A1-ECC2-11D5-C1E0-99EC554D99F0}"/>
              </a:ext>
            </a:extLst>
          </p:cNvPr>
          <p:cNvCxnSpPr>
            <a:cxnSpLocks/>
          </p:cNvCxnSpPr>
          <p:nvPr/>
        </p:nvCxnSpPr>
        <p:spPr>
          <a:xfrm>
            <a:off x="1579931" y="2905843"/>
            <a:ext cx="624177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E5FACB5-7D17-34AE-B7FF-12B8ABB0C674}"/>
              </a:ext>
            </a:extLst>
          </p:cNvPr>
          <p:cNvGrpSpPr/>
          <p:nvPr/>
        </p:nvGrpSpPr>
        <p:grpSpPr>
          <a:xfrm>
            <a:off x="1581724" y="3002438"/>
            <a:ext cx="526988" cy="1111648"/>
            <a:chOff x="2067534" y="2995918"/>
            <a:chExt cx="470223" cy="679944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78779ABC-6DCC-5603-038F-B8497A35A2DF}"/>
                </a:ext>
              </a:extLst>
            </p:cNvPr>
            <p:cNvSpPr/>
            <p:nvPr/>
          </p:nvSpPr>
          <p:spPr>
            <a:xfrm>
              <a:off x="2067534" y="2995918"/>
              <a:ext cx="470223" cy="66454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4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90B7915-C37A-2267-B904-28F031517039}"/>
                </a:ext>
              </a:extLst>
            </p:cNvPr>
            <p:cNvSpPr txBox="1"/>
            <p:nvPr/>
          </p:nvSpPr>
          <p:spPr>
            <a:xfrm rot="10800000">
              <a:off x="2091450" y="2999111"/>
              <a:ext cx="357243" cy="676751"/>
            </a:xfrm>
            <a:prstGeom prst="rect">
              <a:avLst/>
            </a:prstGeom>
            <a:noFill/>
          </p:spPr>
          <p:txBody>
            <a:bodyPr vert="eaVert" wrap="square" lIns="74360" tIns="37180" rIns="74360" bIns="37180" rtlCol="0" anchor="t">
              <a:spAutoFit/>
            </a:bodyPr>
            <a:lstStyle/>
            <a:p>
              <a:pPr algn="ctr"/>
              <a:r>
                <a:rPr lang="en-US" sz="1626">
                  <a:latin typeface="Times New Roman"/>
                  <a:cs typeface="Times New Roman"/>
                </a:rPr>
                <a:t>Mini batch</a:t>
              </a:r>
              <a:endParaRPr lang="en-US" sz="1626">
                <a:cs typeface="Calibri"/>
              </a:endParaRPr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EC76F4F-82C4-A406-F446-88B34F9689BF}"/>
              </a:ext>
            </a:extLst>
          </p:cNvPr>
          <p:cNvCxnSpPr>
            <a:cxnSpLocks/>
          </p:cNvCxnSpPr>
          <p:nvPr/>
        </p:nvCxnSpPr>
        <p:spPr>
          <a:xfrm>
            <a:off x="2548132" y="2919241"/>
            <a:ext cx="624177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1150118-4E41-15C8-7512-B65E5C886155}"/>
              </a:ext>
            </a:extLst>
          </p:cNvPr>
          <p:cNvGrpSpPr/>
          <p:nvPr/>
        </p:nvGrpSpPr>
        <p:grpSpPr>
          <a:xfrm>
            <a:off x="2495392" y="3000221"/>
            <a:ext cx="664620" cy="1274102"/>
            <a:chOff x="2879023" y="2908429"/>
            <a:chExt cx="566030" cy="816776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B9437EE-184F-CED2-6DC3-FF5CB31BA86E}"/>
                </a:ext>
              </a:extLst>
            </p:cNvPr>
            <p:cNvCxnSpPr>
              <a:cxnSpLocks/>
            </p:cNvCxnSpPr>
            <p:nvPr/>
          </p:nvCxnSpPr>
          <p:spPr>
            <a:xfrm>
              <a:off x="3445053" y="2908429"/>
              <a:ext cx="0" cy="370919"/>
            </a:xfrm>
            <a:prstGeom prst="line">
              <a:avLst/>
            </a:prstGeom>
            <a:ln w="2857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C051D246-F053-E378-9E82-845CFE67A3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79023" y="3717157"/>
              <a:ext cx="549171" cy="8048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1F46ECB-5218-7892-D61D-95A37F90FAA3}"/>
              </a:ext>
            </a:extLst>
          </p:cNvPr>
          <p:cNvGrpSpPr/>
          <p:nvPr/>
        </p:nvGrpSpPr>
        <p:grpSpPr>
          <a:xfrm>
            <a:off x="2461336" y="3587939"/>
            <a:ext cx="822697" cy="1117767"/>
            <a:chOff x="2746332" y="3408190"/>
            <a:chExt cx="794413" cy="708685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E8FCD42-ECB7-80EF-04BC-616C40A619FF}"/>
                </a:ext>
              </a:extLst>
            </p:cNvPr>
            <p:cNvSpPr txBox="1"/>
            <p:nvPr/>
          </p:nvSpPr>
          <p:spPr>
            <a:xfrm>
              <a:off x="2746332" y="3824512"/>
              <a:ext cx="738891" cy="2923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>
                  <a:latin typeface="Times New Roman"/>
                  <a:cs typeface="Times New Roman"/>
                </a:rPr>
                <a:t>U</a:t>
              </a:r>
              <a:r>
                <a:rPr lang="en-US" altLang="zh-CN" sz="1200" b="1">
                  <a:latin typeface="Times New Roman"/>
                  <a:ea typeface="等线"/>
                  <a:cs typeface="Times New Roman"/>
                </a:rPr>
                <a:t>pdate</a:t>
              </a:r>
              <a:endParaRPr lang="en-US" sz="1200" b="1">
                <a:latin typeface="Times New Roman"/>
                <a:ea typeface="等线"/>
                <a:cs typeface="Times New Roman"/>
              </a:endParaRPr>
            </a:p>
          </p:txBody>
        </p:sp>
        <p:sp>
          <p:nvSpPr>
            <p:cNvPr id="86" name="Arrow: Down 85">
              <a:extLst>
                <a:ext uri="{FF2B5EF4-FFF2-40B4-BE49-F238E27FC236}">
                  <a16:creationId xmlns:a16="http://schemas.microsoft.com/office/drawing/2014/main" id="{37BFC899-CCAB-E7C4-F763-5A2F299CF125}"/>
                </a:ext>
              </a:extLst>
            </p:cNvPr>
            <p:cNvSpPr/>
            <p:nvPr/>
          </p:nvSpPr>
          <p:spPr>
            <a:xfrm>
              <a:off x="3433570" y="3408190"/>
              <a:ext cx="107175" cy="659374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4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983E095-2263-E80B-FAC8-4B4ACE4A2E59}"/>
              </a:ext>
            </a:extLst>
          </p:cNvPr>
          <p:cNvGrpSpPr/>
          <p:nvPr/>
        </p:nvGrpSpPr>
        <p:grpSpPr>
          <a:xfrm>
            <a:off x="2551287" y="3033586"/>
            <a:ext cx="516412" cy="1096124"/>
            <a:chOff x="2480898" y="2995337"/>
            <a:chExt cx="1163847" cy="912406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A678E429-5DAE-A3CB-D686-E93539EB5202}"/>
                </a:ext>
              </a:extLst>
            </p:cNvPr>
            <p:cNvSpPr/>
            <p:nvPr/>
          </p:nvSpPr>
          <p:spPr>
            <a:xfrm>
              <a:off x="2480898" y="2995337"/>
              <a:ext cx="1163847" cy="91240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4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0D9C40E-3A03-D809-D184-7F5542F037A9}"/>
                </a:ext>
              </a:extLst>
            </p:cNvPr>
            <p:cNvSpPr txBox="1"/>
            <p:nvPr/>
          </p:nvSpPr>
          <p:spPr>
            <a:xfrm rot="10800000">
              <a:off x="2644968" y="3023632"/>
              <a:ext cx="872013" cy="883250"/>
            </a:xfrm>
            <a:prstGeom prst="rect">
              <a:avLst/>
            </a:prstGeom>
            <a:noFill/>
          </p:spPr>
          <p:txBody>
            <a:bodyPr vert="eaVert" wrap="square" lIns="74360" tIns="37180" rIns="74360" bIns="37180" rtlCol="0" anchor="t">
              <a:spAutoFit/>
            </a:bodyPr>
            <a:lstStyle/>
            <a:p>
              <a:pPr algn="ctr"/>
              <a:r>
                <a:rPr lang="en-US" sz="1626">
                  <a:latin typeface="Times New Roman"/>
                  <a:cs typeface="Times New Roman"/>
                </a:rPr>
                <a:t>Mini batch</a:t>
              </a:r>
              <a:endParaRPr lang="en-US" sz="1626">
                <a:cs typeface="Calibri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3AF48BF-AAC2-BFC2-590D-042DFE718693}"/>
              </a:ext>
            </a:extLst>
          </p:cNvPr>
          <p:cNvGrpSpPr/>
          <p:nvPr/>
        </p:nvGrpSpPr>
        <p:grpSpPr>
          <a:xfrm>
            <a:off x="1485522" y="2882832"/>
            <a:ext cx="736449" cy="1399618"/>
            <a:chOff x="2039652" y="2932572"/>
            <a:chExt cx="638457" cy="840751"/>
          </a:xfrm>
        </p:grpSpPr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A5EB37AA-0DB2-3786-28A1-9071A063D8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39652" y="3772809"/>
              <a:ext cx="557732" cy="514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526D507-A989-F346-87CA-91DE56E32C46}"/>
                </a:ext>
              </a:extLst>
            </p:cNvPr>
            <p:cNvCxnSpPr>
              <a:cxnSpLocks/>
            </p:cNvCxnSpPr>
            <p:nvPr/>
          </p:nvCxnSpPr>
          <p:spPr>
            <a:xfrm>
              <a:off x="2678109" y="2932572"/>
              <a:ext cx="0" cy="370919"/>
            </a:xfrm>
            <a:prstGeom prst="line">
              <a:avLst/>
            </a:prstGeom>
            <a:ln w="2857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E8D01271-371F-DBF4-C214-7005BD1E19BD}"/>
              </a:ext>
            </a:extLst>
          </p:cNvPr>
          <p:cNvCxnSpPr>
            <a:cxnSpLocks/>
          </p:cNvCxnSpPr>
          <p:nvPr/>
        </p:nvCxnSpPr>
        <p:spPr>
          <a:xfrm>
            <a:off x="3429999" y="2905843"/>
            <a:ext cx="624177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38F4275-742F-A2FB-6D54-9BDBD962272E}"/>
              </a:ext>
            </a:extLst>
          </p:cNvPr>
          <p:cNvGrpSpPr/>
          <p:nvPr/>
        </p:nvGrpSpPr>
        <p:grpSpPr>
          <a:xfrm>
            <a:off x="4736308" y="2983531"/>
            <a:ext cx="795983" cy="1159386"/>
            <a:chOff x="4810799" y="2984500"/>
            <a:chExt cx="690070" cy="696444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BC059F2E-F792-9004-C53F-39757117ACD0}"/>
                </a:ext>
              </a:extLst>
            </p:cNvPr>
            <p:cNvSpPr/>
            <p:nvPr/>
          </p:nvSpPr>
          <p:spPr>
            <a:xfrm>
              <a:off x="4810799" y="2994434"/>
              <a:ext cx="460647" cy="65797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4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DD1F3C4-1D87-EC18-D52E-7B1F6AF16F27}"/>
                </a:ext>
              </a:extLst>
            </p:cNvPr>
            <p:cNvSpPr txBox="1"/>
            <p:nvPr/>
          </p:nvSpPr>
          <p:spPr>
            <a:xfrm rot="10800000">
              <a:off x="4850303" y="2984500"/>
              <a:ext cx="650566" cy="696444"/>
            </a:xfrm>
            <a:prstGeom prst="rect">
              <a:avLst/>
            </a:prstGeom>
            <a:noFill/>
          </p:spPr>
          <p:txBody>
            <a:bodyPr vert="eaVert" wrap="square" lIns="74360" tIns="37180" rIns="74360" bIns="37180" rtlCol="0" anchor="t">
              <a:spAutoFit/>
            </a:bodyPr>
            <a:lstStyle/>
            <a:p>
              <a:pPr algn="ctr"/>
              <a:r>
                <a:rPr lang="en-US" sz="1626">
                  <a:latin typeface="Times New Roman"/>
                  <a:cs typeface="Times New Roman"/>
                </a:rPr>
                <a:t>Mini batch</a:t>
              </a:r>
              <a:endParaRPr lang="en-US" sz="1626">
                <a:cs typeface="Calibri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92101EA-8CD7-4853-B563-249B38406021}"/>
              </a:ext>
            </a:extLst>
          </p:cNvPr>
          <p:cNvGrpSpPr/>
          <p:nvPr/>
        </p:nvGrpSpPr>
        <p:grpSpPr>
          <a:xfrm>
            <a:off x="3516193" y="3040628"/>
            <a:ext cx="563430" cy="1054236"/>
            <a:chOff x="3613330" y="3008081"/>
            <a:chExt cx="792084" cy="646872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0721B4C9-48FB-DC25-5CF0-587CE9038F36}"/>
                </a:ext>
              </a:extLst>
            </p:cNvPr>
            <p:cNvSpPr/>
            <p:nvPr/>
          </p:nvSpPr>
          <p:spPr>
            <a:xfrm>
              <a:off x="3613330" y="3008081"/>
              <a:ext cx="792084" cy="646872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4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938954A-20F4-C554-6AD3-94CA690FAE55}"/>
                </a:ext>
              </a:extLst>
            </p:cNvPr>
            <p:cNvSpPr txBox="1"/>
            <p:nvPr/>
          </p:nvSpPr>
          <p:spPr>
            <a:xfrm rot="10800000">
              <a:off x="3692425" y="3018096"/>
              <a:ext cx="562849" cy="618560"/>
            </a:xfrm>
            <a:prstGeom prst="rect">
              <a:avLst/>
            </a:prstGeom>
            <a:noFill/>
          </p:spPr>
          <p:txBody>
            <a:bodyPr vert="eaVert" wrap="square" lIns="74360" tIns="37180" rIns="74360" bIns="37180" rtlCol="0" anchor="t">
              <a:spAutoFit/>
            </a:bodyPr>
            <a:lstStyle/>
            <a:p>
              <a:pPr algn="ctr"/>
              <a:r>
                <a:rPr lang="en-US" sz="1626">
                  <a:latin typeface="Times New Roman"/>
                  <a:cs typeface="Times New Roman"/>
                </a:rPr>
                <a:t>Mini batch</a:t>
              </a:r>
              <a:endParaRPr lang="en-US" sz="1626">
                <a:cs typeface="Calibri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5B96A68-F6EA-3D62-C1F5-62C650724196}"/>
              </a:ext>
            </a:extLst>
          </p:cNvPr>
          <p:cNvGrpSpPr/>
          <p:nvPr/>
        </p:nvGrpSpPr>
        <p:grpSpPr>
          <a:xfrm>
            <a:off x="3427655" y="2993959"/>
            <a:ext cx="744229" cy="1292439"/>
            <a:chOff x="3643550" y="2973511"/>
            <a:chExt cx="654553" cy="743646"/>
          </a:xfrm>
        </p:grpSpPr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12FA1730-CBEB-ABE4-446C-F1BA1F9FD3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3550" y="3709109"/>
              <a:ext cx="549171" cy="8048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AD518C5-79AA-10CD-EC2A-FB0F6BC3C7C1}"/>
                </a:ext>
              </a:extLst>
            </p:cNvPr>
            <p:cNvCxnSpPr>
              <a:cxnSpLocks/>
            </p:cNvCxnSpPr>
            <p:nvPr/>
          </p:nvCxnSpPr>
          <p:spPr>
            <a:xfrm>
              <a:off x="4298103" y="2973511"/>
              <a:ext cx="0" cy="370919"/>
            </a:xfrm>
            <a:prstGeom prst="line">
              <a:avLst/>
            </a:prstGeom>
            <a:ln w="2857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1ED034B-7DF9-DD43-CAC9-E11B46FC5FFF}"/>
              </a:ext>
            </a:extLst>
          </p:cNvPr>
          <p:cNvGrpSpPr/>
          <p:nvPr/>
        </p:nvGrpSpPr>
        <p:grpSpPr>
          <a:xfrm>
            <a:off x="4696994" y="2709521"/>
            <a:ext cx="686142" cy="1563724"/>
            <a:chOff x="4776715" y="2819902"/>
            <a:chExt cx="594844" cy="939330"/>
          </a:xfrm>
        </p:grpSpPr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DCA49646-51C5-5229-4EDC-0EC845A5C9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76715" y="3751184"/>
              <a:ext cx="549171" cy="8048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E2B4622-E200-0295-0072-D5739591762A}"/>
                </a:ext>
              </a:extLst>
            </p:cNvPr>
            <p:cNvCxnSpPr>
              <a:cxnSpLocks/>
            </p:cNvCxnSpPr>
            <p:nvPr/>
          </p:nvCxnSpPr>
          <p:spPr>
            <a:xfrm>
              <a:off x="5355464" y="2819902"/>
              <a:ext cx="16095" cy="491634"/>
            </a:xfrm>
            <a:prstGeom prst="line">
              <a:avLst/>
            </a:prstGeom>
            <a:ln w="2857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7061AFA6-3D0F-56B0-110E-2C82ADDD6C29}"/>
              </a:ext>
            </a:extLst>
          </p:cNvPr>
          <p:cNvSpPr/>
          <p:nvPr/>
        </p:nvSpPr>
        <p:spPr>
          <a:xfrm>
            <a:off x="7310020" y="4678051"/>
            <a:ext cx="2583577" cy="39447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360" tIns="37180" rIns="74360" bIns="37180" rtlCol="0" anchor="ctr"/>
          <a:lstStyle/>
          <a:p>
            <a:pPr algn="ctr"/>
            <a:r>
              <a:rPr lang="en-US" sz="1626">
                <a:solidFill>
                  <a:schemeClr val="tx1"/>
                </a:solidFill>
                <a:latin typeface="Times New Roman"/>
                <a:cs typeface="Times New Roman"/>
              </a:rPr>
              <a:t>GNN Model Parameters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9554E4AE-5294-B17A-9B9B-D7F4A052E07F}"/>
              </a:ext>
            </a:extLst>
          </p:cNvPr>
          <p:cNvCxnSpPr>
            <a:cxnSpLocks/>
          </p:cNvCxnSpPr>
          <p:nvPr/>
        </p:nvCxnSpPr>
        <p:spPr>
          <a:xfrm>
            <a:off x="1959579" y="2057400"/>
            <a:ext cx="665041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B2490AD-A7C7-D584-9FEF-969B913EE77C}"/>
              </a:ext>
            </a:extLst>
          </p:cNvPr>
          <p:cNvCxnSpPr>
            <a:cxnSpLocks/>
          </p:cNvCxnSpPr>
          <p:nvPr/>
        </p:nvCxnSpPr>
        <p:spPr>
          <a:xfrm flipH="1">
            <a:off x="6744113" y="1981200"/>
            <a:ext cx="670619" cy="0"/>
          </a:xfrm>
          <a:prstGeom prst="straightConnector1">
            <a:avLst/>
          </a:prstGeom>
          <a:ln w="190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1742FAE5-9252-9C8B-7799-F18337C9E61C}"/>
              </a:ext>
            </a:extLst>
          </p:cNvPr>
          <p:cNvSpPr txBox="1"/>
          <p:nvPr/>
        </p:nvSpPr>
        <p:spPr>
          <a:xfrm>
            <a:off x="2746705" y="1828456"/>
            <a:ext cx="2275944" cy="541506"/>
          </a:xfrm>
          <a:prstGeom prst="rect">
            <a:avLst/>
          </a:prstGeom>
          <a:noFill/>
        </p:spPr>
        <p:txBody>
          <a:bodyPr wrap="square" lIns="74360" tIns="37180" rIns="74360" bIns="37180" rtlCol="0" anchor="t">
            <a:spAutoFit/>
          </a:bodyPr>
          <a:lstStyle/>
          <a:p>
            <a:r>
              <a:rPr lang="en-US" sz="1626" b="1">
                <a:solidFill>
                  <a:srgbClr val="4472C4"/>
                </a:solidFill>
                <a:latin typeface="Times New Roman"/>
                <a:cs typeface="Times New Roman"/>
              </a:rPr>
              <a:t>F</a:t>
            </a:r>
            <a:r>
              <a:rPr lang="en-US" altLang="zh-CN" sz="1626" b="1">
                <a:solidFill>
                  <a:srgbClr val="4472C4"/>
                </a:solidFill>
                <a:latin typeface="Times New Roman"/>
                <a:ea typeface="宋体"/>
                <a:cs typeface="Times New Roman"/>
              </a:rPr>
              <a:t>orward</a:t>
            </a:r>
            <a:r>
              <a:rPr lang="en-US" altLang="zh-CN" sz="1464" b="1">
                <a:solidFill>
                  <a:srgbClr val="4472C4"/>
                </a:solidFill>
                <a:latin typeface="Times New Roman"/>
                <a:ea typeface="宋体"/>
                <a:cs typeface="Times New Roman"/>
              </a:rPr>
              <a:t> Propagation</a:t>
            </a:r>
            <a:endParaRPr lang="en-US" sz="1464" b="1">
              <a:solidFill>
                <a:srgbClr val="4472C4"/>
              </a:solidFill>
              <a:latin typeface="Times New Roman"/>
              <a:ea typeface="宋体"/>
              <a:cs typeface="Times New Roman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EE31217-CBCE-7B4A-D4D4-58ED43F8F6B1}"/>
              </a:ext>
            </a:extLst>
          </p:cNvPr>
          <p:cNvSpPr txBox="1"/>
          <p:nvPr/>
        </p:nvSpPr>
        <p:spPr>
          <a:xfrm>
            <a:off x="7520463" y="1782577"/>
            <a:ext cx="2555205" cy="541506"/>
          </a:xfrm>
          <a:prstGeom prst="rect">
            <a:avLst/>
          </a:prstGeom>
          <a:noFill/>
        </p:spPr>
        <p:txBody>
          <a:bodyPr wrap="square" lIns="74360" tIns="37180" rIns="74360" bIns="37180" rtlCol="0" anchor="t">
            <a:spAutoFit/>
          </a:bodyPr>
          <a:lstStyle/>
          <a:p>
            <a:r>
              <a:rPr lang="en-US" sz="1626" b="1">
                <a:solidFill>
                  <a:schemeClr val="accent2"/>
                </a:solidFill>
                <a:latin typeface="Times New Roman"/>
                <a:cs typeface="Times New Roman"/>
              </a:rPr>
              <a:t>B</a:t>
            </a:r>
            <a:r>
              <a:rPr lang="en-US" altLang="zh-CN" sz="1626" b="1">
                <a:solidFill>
                  <a:schemeClr val="accent2"/>
                </a:solidFill>
                <a:latin typeface="Times New Roman"/>
                <a:ea typeface="宋体"/>
                <a:cs typeface="Times New Roman"/>
              </a:rPr>
              <a:t>ackward Propagation</a:t>
            </a:r>
            <a:endParaRPr lang="en-US" sz="1626" b="1">
              <a:solidFill>
                <a:schemeClr val="accent2"/>
              </a:solidFill>
              <a:latin typeface="Times New Roman"/>
              <a:ea typeface="宋体"/>
              <a:cs typeface="Times New Roman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C635887-F882-4B9F-F975-2206B677925B}"/>
              </a:ext>
            </a:extLst>
          </p:cNvPr>
          <p:cNvCxnSpPr>
            <a:cxnSpLocks/>
          </p:cNvCxnSpPr>
          <p:nvPr/>
        </p:nvCxnSpPr>
        <p:spPr>
          <a:xfrm>
            <a:off x="590898" y="2726831"/>
            <a:ext cx="0" cy="2482966"/>
          </a:xfrm>
          <a:prstGeom prst="line">
            <a:avLst/>
          </a:prstGeom>
          <a:ln w="28575">
            <a:solidFill>
              <a:srgbClr val="F0E5D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2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301D49C7-459D-E45E-8430-2EE6E1FF3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114" name="Picture 7">
            <a:extLst>
              <a:ext uri="{FF2B5EF4-FFF2-40B4-BE49-F238E27FC236}">
                <a16:creationId xmlns:a16="http://schemas.microsoft.com/office/drawing/2014/main" id="{478012A7-07E5-F7ED-8143-E0BC54C4A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45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1E3DE-4FC4-248F-84DF-9C65FD92F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 of using batch-level partition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D7ADB-F5DF-989C-5687-DF0C8A05A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3" y="964102"/>
            <a:ext cx="10972800" cy="480131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highlight>
                  <a:srgbClr val="FFFF00"/>
                </a:highlight>
              </a:rPr>
              <a:t>Bipartite structure in GNN causes challenges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E2A3E-4D41-8044-95D1-3042757F94A2}"/>
              </a:ext>
            </a:extLst>
          </p:cNvPr>
          <p:cNvSpPr txBox="1"/>
          <p:nvPr/>
        </p:nvSpPr>
        <p:spPr>
          <a:xfrm>
            <a:off x="9763760" y="2606334"/>
            <a:ext cx="2275840" cy="147732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/>
              <a:t>The output and input features in GNN have </a:t>
            </a:r>
            <a:r>
              <a:rPr lang="en-US">
                <a:highlight>
                  <a:srgbClr val="FFFF00"/>
                </a:highlight>
              </a:rPr>
              <a:t>N:M mapping </a:t>
            </a:r>
            <a:r>
              <a:rPr lang="en-US"/>
              <a:t>relationship (not 1:1 in traditional DL)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01F159-741F-4726-6C91-679639D34439}"/>
              </a:ext>
            </a:extLst>
          </p:cNvPr>
          <p:cNvGrpSpPr/>
          <p:nvPr/>
        </p:nvGrpSpPr>
        <p:grpSpPr>
          <a:xfrm>
            <a:off x="975510" y="1582620"/>
            <a:ext cx="9063567" cy="4638741"/>
            <a:chOff x="975510" y="1582620"/>
            <a:chExt cx="9063567" cy="463874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C563E41-93D8-B318-0F2A-8335DF94B057}"/>
                </a:ext>
              </a:extLst>
            </p:cNvPr>
            <p:cNvGrpSpPr/>
            <p:nvPr/>
          </p:nvGrpSpPr>
          <p:grpSpPr>
            <a:xfrm>
              <a:off x="975510" y="1582620"/>
              <a:ext cx="9063567" cy="4638741"/>
              <a:chOff x="1452033" y="1600200"/>
              <a:chExt cx="9063567" cy="463874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7DF6856-4FCE-DA27-BEFA-AD5AD5036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52033" y="1600200"/>
                <a:ext cx="8610600" cy="443721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392805-3DF3-09B2-3FD3-81119DB73E8C}"/>
                  </a:ext>
                </a:extLst>
              </p:cNvPr>
              <p:cNvSpPr txBox="1"/>
              <p:nvPr/>
            </p:nvSpPr>
            <p:spPr>
              <a:xfrm>
                <a:off x="1981201" y="5073134"/>
                <a:ext cx="24384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(a) Input graph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F7727B-B5E0-CBF3-7E34-91EA3BCF6FB6}"/>
                  </a:ext>
                </a:extLst>
              </p:cNvPr>
              <p:cNvSpPr txBox="1"/>
              <p:nvPr/>
            </p:nvSpPr>
            <p:spPr>
              <a:xfrm>
                <a:off x="5486400" y="5592610"/>
                <a:ext cx="502920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(b) Two-level bipartite structure</a:t>
                </a:r>
              </a:p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D6701D-6F02-F2A2-0946-3B77FBF2C7F3}"/>
                </a:ext>
              </a:extLst>
            </p:cNvPr>
            <p:cNvSpPr txBox="1"/>
            <p:nvPr/>
          </p:nvSpPr>
          <p:spPr>
            <a:xfrm>
              <a:off x="2573594" y="5847774"/>
              <a:ext cx="62357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/>
                <a:t>An example of the bipartite structure in GNN</a:t>
              </a:r>
            </a:p>
          </p:txBody>
        </p:sp>
      </p:grpSp>
      <p:pic>
        <p:nvPicPr>
          <p:cNvPr id="11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81E34A4F-9BBA-4BE0-9D9C-5D05C25B2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33B9A59C-DD8B-B7E0-4AC1-4FA6431BA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4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1E3DE-4FC4-248F-84DF-9C65FD92F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 of using batch-level partition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5FA9FA9-8F51-FD78-5C48-0C0B5CA38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723279"/>
            <a:ext cx="10972800" cy="480131"/>
          </a:xfrm>
        </p:spPr>
        <p:txBody>
          <a:bodyPr/>
          <a:lstStyle/>
          <a:p>
            <a:r>
              <a:rPr lang="en-US"/>
              <a:t>The bipartite structure causes high redundancy after the partition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2A6A597-607E-759A-294A-215D4586D19C}"/>
              </a:ext>
            </a:extLst>
          </p:cNvPr>
          <p:cNvGrpSpPr/>
          <p:nvPr/>
        </p:nvGrpSpPr>
        <p:grpSpPr>
          <a:xfrm>
            <a:off x="432940" y="1455259"/>
            <a:ext cx="5281038" cy="3871629"/>
            <a:chOff x="432940" y="2077833"/>
            <a:chExt cx="5281038" cy="3871629"/>
          </a:xfrm>
        </p:grpSpPr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05E7F807-0D5F-444A-E37B-A0F797A84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781" y="2742428"/>
              <a:ext cx="5090432" cy="3013252"/>
            </a:xfrm>
            <a:prstGeom prst="rect">
              <a:avLst/>
            </a:prstGeom>
          </p:spPr>
        </p:pic>
        <p:grpSp>
          <p:nvGrpSpPr>
            <p:cNvPr id="29" name="组合 1">
              <a:extLst>
                <a:ext uri="{FF2B5EF4-FFF2-40B4-BE49-F238E27FC236}">
                  <a16:creationId xmlns:a16="http://schemas.microsoft.com/office/drawing/2014/main" id="{F5A754C6-4F8C-9ADC-010D-7C18AA72386D}"/>
                </a:ext>
              </a:extLst>
            </p:cNvPr>
            <p:cNvGrpSpPr/>
            <p:nvPr/>
          </p:nvGrpSpPr>
          <p:grpSpPr>
            <a:xfrm>
              <a:off x="432940" y="2077833"/>
              <a:ext cx="5281038" cy="3871629"/>
              <a:chOff x="1372926" y="1964999"/>
              <a:chExt cx="4303239" cy="1682215"/>
            </a:xfrm>
          </p:grpSpPr>
          <p:grpSp>
            <p:nvGrpSpPr>
              <p:cNvPr id="30" name="组合 2">
                <a:extLst>
                  <a:ext uri="{FF2B5EF4-FFF2-40B4-BE49-F238E27FC236}">
                    <a16:creationId xmlns:a16="http://schemas.microsoft.com/office/drawing/2014/main" id="{EA8AAC38-4D6F-DC86-0294-400609201328}"/>
                  </a:ext>
                </a:extLst>
              </p:cNvPr>
              <p:cNvGrpSpPr/>
              <p:nvPr/>
            </p:nvGrpSpPr>
            <p:grpSpPr>
              <a:xfrm>
                <a:off x="1372926" y="1964999"/>
                <a:ext cx="4303239" cy="1682215"/>
                <a:chOff x="1372926" y="1964999"/>
                <a:chExt cx="4303239" cy="1682215"/>
              </a:xfrm>
            </p:grpSpPr>
            <p:sp>
              <p:nvSpPr>
                <p:cNvPr id="33" name="圆角矩形 5">
                  <a:extLst>
                    <a:ext uri="{FF2B5EF4-FFF2-40B4-BE49-F238E27FC236}">
                      <a16:creationId xmlns:a16="http://schemas.microsoft.com/office/drawing/2014/main" id="{DEE6A7C7-7E22-4306-1F60-2E0FB9A9C6ED}"/>
                    </a:ext>
                  </a:extLst>
                </p:cNvPr>
                <p:cNvSpPr/>
                <p:nvPr/>
              </p:nvSpPr>
              <p:spPr>
                <a:xfrm>
                  <a:off x="1372926" y="2144526"/>
                  <a:ext cx="4303239" cy="1502688"/>
                </a:xfrm>
                <a:prstGeom prst="roundRect">
                  <a:avLst>
                    <a:gd name="adj" fmla="val 11847"/>
                  </a:avLst>
                </a:prstGeom>
                <a:noFill/>
                <a:ln w="9525" cap="flat">
                  <a:solidFill>
                    <a:srgbClr val="F9C5B8"/>
                  </a:solidFill>
                  <a:custDash>
                    <a:ds d="380000" sp="120000"/>
                  </a:custDash>
                  <a:bevel/>
                </a:ln>
              </p:spPr>
              <p:txBody>
                <a:bodyPr wrap="square" lIns="0" tIns="0" rIns="0" bIns="0"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0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10" b="0" i="0" u="none" strike="noStrike" kern="1200" cap="none" spc="0" normalizeH="0" baseline="0" noProof="0">
                    <a:ln>
                      <a:noFill/>
                    </a:ln>
                    <a:solidFill>
                      <a:srgbClr val="3E3938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任意多边形 6">
                  <a:extLst>
                    <a:ext uri="{FF2B5EF4-FFF2-40B4-BE49-F238E27FC236}">
                      <a16:creationId xmlns:a16="http://schemas.microsoft.com/office/drawing/2014/main" id="{650998F0-2795-F690-D176-EF0B23C25E11}"/>
                    </a:ext>
                  </a:extLst>
                </p:cNvPr>
                <p:cNvSpPr/>
                <p:nvPr/>
              </p:nvSpPr>
              <p:spPr>
                <a:xfrm>
                  <a:off x="1567222" y="1964999"/>
                  <a:ext cx="2769681" cy="308305"/>
                </a:xfrm>
                <a:custGeom>
                  <a:avLst/>
                  <a:gdLst>
                    <a:gd name="rtl" fmla="*/ 30400 w 2432000"/>
                    <a:gd name="rtt" fmla="*/ 30400 h 359055"/>
                    <a:gd name="rtr" fmla="*/ 2401600 w 2432000"/>
                    <a:gd name="rtb" fmla="*/ 328655 h 359055"/>
                  </a:gdLst>
                  <a:ahLst/>
                  <a:cxnLst/>
                  <a:rect l="rtl" t="rtt" r="rtr" b="rtb"/>
                  <a:pathLst>
                    <a:path w="2432000" h="359055">
                      <a:moveTo>
                        <a:pt x="179527" y="359055"/>
                      </a:moveTo>
                      <a:lnTo>
                        <a:pt x="2252473" y="359055"/>
                      </a:lnTo>
                      <a:cubicBezTo>
                        <a:pt x="2351622" y="359055"/>
                        <a:pt x="2432000" y="278681"/>
                        <a:pt x="2432000" y="179527"/>
                      </a:cubicBezTo>
                      <a:cubicBezTo>
                        <a:pt x="2432000" y="80375"/>
                        <a:pt x="2351622" y="0"/>
                        <a:pt x="2252473" y="0"/>
                      </a:cubicBezTo>
                      <a:lnTo>
                        <a:pt x="179527" y="0"/>
                      </a:lnTo>
                      <a:cubicBezTo>
                        <a:pt x="80375" y="0"/>
                        <a:pt x="0" y="80375"/>
                        <a:pt x="0" y="179527"/>
                      </a:cubicBezTo>
                      <a:cubicBezTo>
                        <a:pt x="0" y="278681"/>
                        <a:pt x="80375" y="359055"/>
                        <a:pt x="179527" y="359055"/>
                      </a:cubicBezTo>
                      <a:close/>
                    </a:path>
                  </a:pathLst>
                </a:custGeom>
                <a:solidFill>
                  <a:srgbClr val="F9C5B8"/>
                </a:solidFill>
                <a:ln w="15200" cap="flat">
                  <a:solidFill>
                    <a:srgbClr val="E8C4BA"/>
                  </a:solidFill>
                  <a:bevel/>
                </a:ln>
              </p:spPr>
              <p:txBody>
                <a:bodyPr wrap="square" lIns="35991" tIns="0" rIns="35991" bIns="0"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0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6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1" name="文本框 3">
                <a:extLst>
                  <a:ext uri="{FF2B5EF4-FFF2-40B4-BE49-F238E27FC236}">
                    <a16:creationId xmlns:a16="http://schemas.microsoft.com/office/drawing/2014/main" id="{2BC5C8E3-5439-39D0-EBE0-26A597E4FBED}"/>
                  </a:ext>
                </a:extLst>
              </p:cNvPr>
              <p:cNvSpPr txBox="1"/>
              <p:nvPr/>
            </p:nvSpPr>
            <p:spPr>
              <a:xfrm>
                <a:off x="1700941" y="1978276"/>
                <a:ext cx="2476253" cy="274143"/>
              </a:xfrm>
              <a:prstGeom prst="rect">
                <a:avLst/>
              </a:prstGeom>
              <a:solidFill>
                <a:srgbClr val="F9C5B8"/>
              </a:solidFill>
            </p:spPr>
            <p:txBody>
              <a:bodyPr wrap="square" lIns="91440" tIns="45720" rIns="91440" bIns="45720" rtlCol="0" anchor="t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063">
                  <a:defRPr/>
                </a:pPr>
                <a:r>
                  <a:rPr lang="en-US" altLang="zh-CN" sz="1750">
                    <a:latin typeface="Arial"/>
                    <a:ea typeface="+mn-lt"/>
                    <a:cs typeface="Arial"/>
                  </a:rPr>
                  <a:t>An example of 2-level bipartite structure in GNN.</a:t>
                </a:r>
                <a:endParaRPr lang="zh-CN" sz="1750">
                  <a:ea typeface="+mn-lt"/>
                  <a:cs typeface="+mn-lt"/>
                </a:endParaRPr>
              </a:p>
            </p:txBody>
          </p:sp>
          <p:sp>
            <p:nvSpPr>
              <p:cNvPr id="32" name="文本框 4">
                <a:extLst>
                  <a:ext uri="{FF2B5EF4-FFF2-40B4-BE49-F238E27FC236}">
                    <a16:creationId xmlns:a16="http://schemas.microsoft.com/office/drawing/2014/main" id="{26CDF8BB-0643-2FB0-0409-D935540C72D7}"/>
                  </a:ext>
                </a:extLst>
              </p:cNvPr>
              <p:cNvSpPr txBox="1"/>
              <p:nvPr/>
            </p:nvSpPr>
            <p:spPr>
              <a:xfrm>
                <a:off x="1720821" y="2629875"/>
                <a:ext cx="3607451" cy="17384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altLang="zh-CN" sz="2000">
                  <a:latin typeface="Arial"/>
                  <a:ea typeface="+mn-lt"/>
                  <a:cs typeface="Arial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9C2BF9-AC43-C67A-2CBD-8C596AA81FFB}"/>
              </a:ext>
            </a:extLst>
          </p:cNvPr>
          <p:cNvGrpSpPr/>
          <p:nvPr/>
        </p:nvGrpSpPr>
        <p:grpSpPr>
          <a:xfrm>
            <a:off x="6280176" y="1455215"/>
            <a:ext cx="5308849" cy="3878785"/>
            <a:chOff x="6280176" y="1455215"/>
            <a:chExt cx="5308849" cy="38787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3E074D-C16D-1209-4EB6-C8896101784C}"/>
                </a:ext>
              </a:extLst>
            </p:cNvPr>
            <p:cNvGrpSpPr/>
            <p:nvPr/>
          </p:nvGrpSpPr>
          <p:grpSpPr>
            <a:xfrm>
              <a:off x="6280176" y="1455215"/>
              <a:ext cx="5308849" cy="3878785"/>
              <a:chOff x="6280176" y="1455215"/>
              <a:chExt cx="5308849" cy="3878785"/>
            </a:xfrm>
          </p:grpSpPr>
          <p:pic>
            <p:nvPicPr>
              <p:cNvPr id="26" name="Picture 4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399DC349-547A-2D0C-B4EF-1628EB4FB3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6388482" y="2220028"/>
                <a:ext cx="4965955" cy="28068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6" name="组合 20">
                <a:extLst>
                  <a:ext uri="{FF2B5EF4-FFF2-40B4-BE49-F238E27FC236}">
                    <a16:creationId xmlns:a16="http://schemas.microsoft.com/office/drawing/2014/main" id="{B8CF23B3-7C4C-06BD-C720-299CD9B2BDEE}"/>
                  </a:ext>
                </a:extLst>
              </p:cNvPr>
              <p:cNvGrpSpPr/>
              <p:nvPr/>
            </p:nvGrpSpPr>
            <p:grpSpPr>
              <a:xfrm>
                <a:off x="6280176" y="1455215"/>
                <a:ext cx="5308849" cy="3878785"/>
                <a:chOff x="6513782" y="4046754"/>
                <a:chExt cx="4303239" cy="1682215"/>
              </a:xfrm>
            </p:grpSpPr>
            <p:sp>
              <p:nvSpPr>
                <p:cNvPr id="38" name="圆角矩形 23">
                  <a:extLst>
                    <a:ext uri="{FF2B5EF4-FFF2-40B4-BE49-F238E27FC236}">
                      <a16:creationId xmlns:a16="http://schemas.microsoft.com/office/drawing/2014/main" id="{3B083CE5-906B-CB0C-6BAD-905FA95BACC8}"/>
                    </a:ext>
                  </a:extLst>
                </p:cNvPr>
                <p:cNvSpPr/>
                <p:nvPr/>
              </p:nvSpPr>
              <p:spPr>
                <a:xfrm>
                  <a:off x="6513782" y="4226281"/>
                  <a:ext cx="4303239" cy="1502688"/>
                </a:xfrm>
                <a:prstGeom prst="roundRect">
                  <a:avLst>
                    <a:gd name="adj" fmla="val 11847"/>
                  </a:avLst>
                </a:prstGeom>
                <a:noFill/>
                <a:ln w="9525" cap="flat">
                  <a:solidFill>
                    <a:srgbClr val="C3E2D2"/>
                  </a:solidFill>
                  <a:custDash>
                    <a:ds d="380000" sp="120000"/>
                  </a:custDash>
                  <a:bevel/>
                </a:ln>
              </p:spPr>
              <p:txBody>
                <a:bodyPr wrap="square" lIns="0" tIns="0" rIns="0" bIns="0"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0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10" b="0" i="0" u="none" strike="noStrike" kern="1200" cap="none" spc="0" normalizeH="0" baseline="0" noProof="0">
                    <a:ln>
                      <a:noFill/>
                    </a:ln>
                    <a:solidFill>
                      <a:srgbClr val="3E3938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任意多边形 24">
                  <a:extLst>
                    <a:ext uri="{FF2B5EF4-FFF2-40B4-BE49-F238E27FC236}">
                      <a16:creationId xmlns:a16="http://schemas.microsoft.com/office/drawing/2014/main" id="{FDAAB737-E4E1-368A-4618-2AEC8D75C9CF}"/>
                    </a:ext>
                  </a:extLst>
                </p:cNvPr>
                <p:cNvSpPr/>
                <p:nvPr/>
              </p:nvSpPr>
              <p:spPr>
                <a:xfrm>
                  <a:off x="6708078" y="4046754"/>
                  <a:ext cx="3091744" cy="308398"/>
                </a:xfrm>
                <a:custGeom>
                  <a:avLst/>
                  <a:gdLst>
                    <a:gd name="rtl" fmla="*/ 30400 w 2432000"/>
                    <a:gd name="rtt" fmla="*/ 30400 h 359055"/>
                    <a:gd name="rtr" fmla="*/ 2401600 w 2432000"/>
                    <a:gd name="rtb" fmla="*/ 328655 h 359055"/>
                  </a:gdLst>
                  <a:ahLst/>
                  <a:cxnLst/>
                  <a:rect l="rtl" t="rtt" r="rtr" b="rtb"/>
                  <a:pathLst>
                    <a:path w="2432000" h="359055">
                      <a:moveTo>
                        <a:pt x="179527" y="359055"/>
                      </a:moveTo>
                      <a:lnTo>
                        <a:pt x="2252473" y="359055"/>
                      </a:lnTo>
                      <a:cubicBezTo>
                        <a:pt x="2351622" y="359055"/>
                        <a:pt x="2432000" y="278681"/>
                        <a:pt x="2432000" y="179527"/>
                      </a:cubicBezTo>
                      <a:cubicBezTo>
                        <a:pt x="2432000" y="80375"/>
                        <a:pt x="2351622" y="0"/>
                        <a:pt x="2252473" y="0"/>
                      </a:cubicBezTo>
                      <a:lnTo>
                        <a:pt x="179527" y="0"/>
                      </a:lnTo>
                      <a:cubicBezTo>
                        <a:pt x="80375" y="0"/>
                        <a:pt x="0" y="80375"/>
                        <a:pt x="0" y="179527"/>
                      </a:cubicBezTo>
                      <a:cubicBezTo>
                        <a:pt x="0" y="278681"/>
                        <a:pt x="80375" y="359055"/>
                        <a:pt x="179527" y="359055"/>
                      </a:cubicBezTo>
                      <a:close/>
                    </a:path>
                  </a:pathLst>
                </a:custGeom>
                <a:solidFill>
                  <a:srgbClr val="C3E2D2"/>
                </a:solidFill>
                <a:ln w="15200" cap="flat">
                  <a:solidFill>
                    <a:srgbClr val="C3E2D2"/>
                  </a:solidFill>
                  <a:bevel/>
                </a:ln>
              </p:spPr>
              <p:txBody>
                <a:bodyPr wrap="square" lIns="35991" tIns="0" rIns="35991" bIns="0"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0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6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7" name="文本框 21">
                <a:extLst>
                  <a:ext uri="{FF2B5EF4-FFF2-40B4-BE49-F238E27FC236}">
                    <a16:creationId xmlns:a16="http://schemas.microsoft.com/office/drawing/2014/main" id="{79EA1A0C-8D60-EFDF-FB27-6B66622EE7C1}"/>
                  </a:ext>
                </a:extLst>
              </p:cNvPr>
              <p:cNvSpPr txBox="1"/>
              <p:nvPr/>
            </p:nvSpPr>
            <p:spPr>
              <a:xfrm>
                <a:off x="6789612" y="1498494"/>
                <a:ext cx="3309825" cy="63094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063">
                  <a:defRPr/>
                </a:pPr>
                <a:r>
                  <a:rPr lang="en-US" altLang="zh-CN" sz="1750">
                    <a:latin typeface="Arial"/>
                    <a:ea typeface="+mn-lt"/>
                    <a:cs typeface="Arial"/>
                    <a:sym typeface="+mn-lt"/>
                  </a:rPr>
                  <a:t>An example to depict the node redundancy problem.</a:t>
                </a:r>
                <a:endParaRPr lang="zh-CN" sz="1750">
                  <a:ea typeface="+mn-lt"/>
                  <a:cs typeface="+mn-lt"/>
                  <a:sym typeface="+mn-lt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4357B3-8BC4-38AD-A79C-32280CE66995}"/>
                </a:ext>
              </a:extLst>
            </p:cNvPr>
            <p:cNvSpPr txBox="1"/>
            <p:nvPr/>
          </p:nvSpPr>
          <p:spPr>
            <a:xfrm>
              <a:off x="7924800" y="5029200"/>
              <a:ext cx="22060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+mn-lt"/>
                </a:rPr>
                <a:t>Nodes 1 and 8 are the output nodes</a:t>
              </a:r>
            </a:p>
          </p:txBody>
        </p:sp>
      </p:grpSp>
      <p:pic>
        <p:nvPicPr>
          <p:cNvPr id="6" name="Picture 2" descr="A picture containing text, clipart, night sky&#10;&#10;Description automatically generated">
            <a:extLst>
              <a:ext uri="{FF2B5EF4-FFF2-40B4-BE49-F238E27FC236}">
                <a16:creationId xmlns:a16="http://schemas.microsoft.com/office/drawing/2014/main" id="{9BAAEF6B-525A-D6FB-1640-3F8E21915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7374" y="6028386"/>
            <a:ext cx="1026016" cy="1036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0086C2-41B4-E1DF-4183-B682651C5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9738" y="6432490"/>
            <a:ext cx="1530928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7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Betty: Enabling Large-Scale GNN Training with Batch-Level Graph Partitioning and Tiered Memory</vt:lpstr>
      <vt:lpstr>Background: Graph neural network (GNN) becomes prominent  </vt:lpstr>
      <vt:lpstr>Background: operations in GNN</vt:lpstr>
      <vt:lpstr>GNN suffers from the memory capacity problem</vt:lpstr>
      <vt:lpstr>PowerPoint Presentation</vt:lpstr>
      <vt:lpstr>Why is the batch-level partition effective?</vt:lpstr>
      <vt:lpstr>Why is the batch-level partition effective?</vt:lpstr>
      <vt:lpstr>Challenges of using batch-level partition</vt:lpstr>
      <vt:lpstr>Challenges of using batch-level partition</vt:lpstr>
      <vt:lpstr>Challenges of using batch-level partition</vt:lpstr>
      <vt:lpstr>Our solution: Betty</vt:lpstr>
      <vt:lpstr>Minimize redundancy</vt:lpstr>
      <vt:lpstr>Build redundancy embedded graph</vt:lpstr>
      <vt:lpstr>Memory-aware partitioning to meet memory capacity constraint</vt:lpstr>
      <vt:lpstr>Modeling of memory usage</vt:lpstr>
      <vt:lpstr>Evaluation</vt:lpstr>
      <vt:lpstr>Experimental Results</vt:lpstr>
      <vt:lpstr>Experimental Results</vt:lpstr>
      <vt:lpstr>Experimental Results</vt:lpstr>
      <vt:lpstr>Conclusions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Betty: Enabling Large-Scale GNN Training with Batch-Level Graph Partitioning</dc:title>
  <dc:creator>Dong Li</dc:creator>
  <cp:revision>13</cp:revision>
  <dcterms:created xsi:type="dcterms:W3CDTF">2023-02-02T18:17:47Z</dcterms:created>
  <dcterms:modified xsi:type="dcterms:W3CDTF">2024-03-03T20:25:02Z</dcterms:modified>
</cp:coreProperties>
</file>