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embeddedFontLst>
    <p:embeddedFont>
      <p:font typeface="Consolas" panose="020B0609020204030204" pitchFamily="49" charset="0"/>
      <p:regular r:id="rId47"/>
      <p:bold r:id="rId48"/>
      <p:italic r:id="rId49"/>
      <p:boldItalic r:id="rId50"/>
    </p:embeddedFont>
    <p:embeddedFont>
      <p:font typeface="Georgia" panose="02040502050405020303" pitchFamily="18" charset="0"/>
      <p:regular r:id="rId51"/>
      <p:bold r:id="rId52"/>
      <p:italic r:id="rId53"/>
      <p:boldItalic r:id="rId54"/>
    </p:embeddedFont>
    <p:embeddedFont>
      <p:font typeface="Roboto" panose="02000000000000000000"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475070-E75D-4931-B075-EFF421D3A9FB}" v="314" dt="2022-05-02T04:03:13.401"/>
  </p1510:revLst>
</p1510:revInfo>
</file>

<file path=ppt/tableStyles.xml><?xml version="1.0" encoding="utf-8"?>
<a:tblStyleLst xmlns:a="http://schemas.openxmlformats.org/drawingml/2006/main" def="{C870A33C-1E4C-4FC3-B5F5-77985D1E6E9F}">
  <a:tblStyle styleId="{C870A33C-1E4C-4FC3-B5F5-77985D1E6E9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0cd38735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0cd38735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Hi everyone, my name is Hamed Gorjiara from UC Irvine. Today, I’m gonna talk about our system, Yashme, which is designed to automatically detect persistency races in the programs. </a:t>
            </a:r>
            <a:endParaRPr/>
          </a:p>
          <a:p>
            <a:pPr marL="457200" lvl="0" indent="-298450" algn="l" rtl="0">
              <a:spcBef>
                <a:spcPts val="0"/>
              </a:spcBef>
              <a:spcAft>
                <a:spcPts val="0"/>
              </a:spcAft>
              <a:buSzPts val="1100"/>
              <a:buChar char="●"/>
            </a:pPr>
            <a:r>
              <a:rPr lang="en"/>
              <a:t>This is a joint work with my advisor and co-advisor, Brian Demsky from UC Irvine and Harry Xu from UCLA.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bf11a76671d27a5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bf11a76671d27a5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 is updated. If there is not enough space on the cache, the cache writes back dirty cache lines to the memory. Consequently, … </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5bf11a76671d27a5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5bf11a76671d27a5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 X</a:t>
            </a:r>
            <a:r>
              <a:rPr lang="en" sz="1200" baseline="-25000">
                <a:solidFill>
                  <a:schemeClr val="dk1"/>
                </a:solidFill>
              </a:rPr>
              <a:t>1</a:t>
            </a:r>
            <a:r>
              <a:rPr lang="en" sz="1200">
                <a:solidFill>
                  <a:schemeClr val="dk1"/>
                </a:solidFill>
              </a:rPr>
              <a:t> possibly can become persistent. In this state, if the system crashes,</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5bf11a76671d27a5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5bf11a76671d27a5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t>… X</a:t>
            </a:r>
            <a:r>
              <a:rPr lang="en" sz="1200" baseline="-25000"/>
              <a:t>2</a:t>
            </a:r>
            <a:r>
              <a:rPr lang="en" sz="1200"/>
              <a:t> store is lost since CPU registers and the content of cache are volatile.</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5bf11a76671d27a5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5bf11a76671d27a5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In the post-crash execution, when the program reads from the variable x, it observes an invalid partially persisted value of FFAA. </a:t>
            </a:r>
            <a:endParaRPr sz="1200"/>
          </a:p>
          <a:p>
            <a:pPr marL="457200" lvl="0" indent="-304800" algn="l" rtl="0">
              <a:spcBef>
                <a:spcPts val="0"/>
              </a:spcBef>
              <a:spcAft>
                <a:spcPts val="0"/>
              </a:spcAft>
              <a:buSzPts val="1200"/>
              <a:buChar char="●"/>
            </a:pPr>
            <a:r>
              <a:rPr lang="en" sz="1200"/>
              <a:t>Variable X can be a pointer, where this invalid value may lead to a program crash due to illegal memory access. </a:t>
            </a:r>
            <a:endParaRPr sz="1200"/>
          </a:p>
          <a:p>
            <a:pPr marL="457200" lvl="0" indent="-304800" algn="l" rtl="0">
              <a:spcBef>
                <a:spcPts val="0"/>
              </a:spcBef>
              <a:spcAft>
                <a:spcPts val="0"/>
              </a:spcAft>
              <a:buSzPts val="1200"/>
              <a:buChar char="●"/>
            </a:pPr>
            <a:r>
              <a:rPr lang="en" sz="1200"/>
              <a:t>We refer to this bug as persistency race since a pre-crash execution thread races with the crash, and a post-crash thread observes the effects of the race. </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cd95af9883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cd95af9883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In general, standard compiler optimizations can potentially lead to persistency races.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For example, in the piece of code on the left, X is a 64 bit integer that the pre-crash execution writes </a:t>
            </a:r>
            <a:r>
              <a:rPr lang="en" sz="1200" b="1">
                <a:solidFill>
                  <a:schemeClr val="dk1"/>
                </a:solidFill>
              </a:rPr>
              <a:t>a value</a:t>
            </a:r>
            <a:r>
              <a:rPr lang="en" sz="1200">
                <a:solidFill>
                  <a:schemeClr val="dk1"/>
                </a:solidFill>
              </a:rPr>
              <a:t> to it and then flushes x. The post-crash execution simply reads from variable X.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If we compile this program with GCC compiler with O1 optimization level under ARM64 architecture, a single write is split into 6 assembly instructions and consequently, ..</a:t>
            </a:r>
            <a:endParaRPr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14675e3495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114675e3495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A poorly-timed crash can cause to read a partially persisted value for X.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Although, it is rare that compilers introduce these optimizations, it is enough of a concern that both Intel’s PMDK developers and linux kernel developers take care to avoid it.</a:t>
            </a:r>
            <a:endParaRPr sz="12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de438ef290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de438ef290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Another case of persistency race is a common optimization by both LLVM and C++ for both ARM and X86 platforms where …</a:t>
            </a:r>
            <a:endParaRPr sz="12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de438ef290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de438ef290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The compilers replace a sequence of assignment to contiguous fields, with LIBC memory functions such as memset, memcpy and memmove. These functions do not guarantee 64-bit atomicity and consequently…</a:t>
            </a:r>
            <a:endParaRPr sz="12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0c52cd8fc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0c52cd8fc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This set of optimization may result in store tearing leading to persistency races.</a:t>
            </a:r>
            <a:endParaRPr sz="12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5bf11a76671d27a5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5bf11a76671d27a5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We investigated the source code and the generated binary for CCEH and Fast Fair and 4 benchmarks of RECIPE and we realized there are 27, 2, and 22 cases where a normal write in the source code is replaced by memory operation in the binary.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This study shows this optimization is actually very common in practice.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Although, the store tearing could be prevented at low cost by changing the specification of these operations. However, …</a:t>
            </a:r>
            <a:endParaRPr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d46820a0d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d46820a0d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t>During this talk, I present a new class of persistency bugs that we call it Persistency Race…</a:t>
            </a: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0dc4923e96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10dc4923e9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202124"/>
                </a:solidFill>
                <a:latin typeface="Roboto"/>
                <a:ea typeface="Roboto"/>
                <a:cs typeface="Roboto"/>
                <a:sym typeface="Roboto"/>
              </a:rPr>
              <a:t>… These operations are part of the c++ standards and it’s not trivial to change the standard specifications. It’s a time consuming task and at the end, it is possible that the standard writers decide </a:t>
            </a:r>
            <a:r>
              <a:rPr lang="en" sz="1200" b="1">
                <a:solidFill>
                  <a:srgbClr val="202124"/>
                </a:solidFill>
                <a:latin typeface="Roboto"/>
                <a:ea typeface="Roboto"/>
                <a:cs typeface="Roboto"/>
                <a:sym typeface="Roboto"/>
              </a:rPr>
              <a:t>not</a:t>
            </a:r>
            <a:r>
              <a:rPr lang="en" sz="1200">
                <a:solidFill>
                  <a:srgbClr val="202124"/>
                </a:solidFill>
                <a:latin typeface="Roboto"/>
                <a:ea typeface="Roboto"/>
                <a:cs typeface="Roboto"/>
                <a:sym typeface="Roboto"/>
              </a:rPr>
              <a:t> to change it since the language already provides a correct way of avoiding it, which would be using atomics.</a:t>
            </a:r>
            <a:endParaRPr sz="1200">
              <a:solidFill>
                <a:srgbClr val="202124"/>
              </a:solidFill>
              <a:latin typeface="Roboto"/>
              <a:ea typeface="Roboto"/>
              <a:cs typeface="Roboto"/>
              <a:sym typeface="Robo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10db382ef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10db382ef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We designed and implemented a new tool called Yashme to detect persistency races in the program.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Yashme is implemented on top of Jaaru which is a model checking engine to run programs and simulate crashes in them.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To use Yashme, the program has to be compiled with the LLVM frontend which instruments all memory accesses, cache and fence instructions in the program. Then, after executing the binary file, …</a:t>
            </a:r>
            <a:endParaRPr sz="12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0e459bb682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10e459bb68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Yashme controls Jaaru’s scheduler and picks an interleaving and a target crash point.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Then, the runtime system runs the program, and simulates the target crash, and reruns the program to recover from it.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Yashme monitors both pre-crash and post-crash executions to determine which stores may be partially persisted.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This process repeats until there are no more new executions in model-checking mode, or reach the maximum execution limit in random mode.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At the end, Yashme reports all persistency races found the program.</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bf11a76671d27a5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bf11a76671d27a5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Yashme’s basic approach is to rely on cache coherency and clflush to ensure that non-atomic stores are fully persistent.  Let’s look at the following example to present these approaches in Yashme.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On the left, the pre-crash execution writes to X and flushes that variable. Then, it writes to an atomic variable Z and the program crashes before flushing this variable. X and Z are initialized to 0 at the beginning, and they are located on different cache lines. The post-crash execution first loads value of 2 for Z and then reads from variable X.</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de438ef290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de438ef290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For this example, since the pre-crash execution </a:t>
            </a:r>
            <a:r>
              <a:rPr lang="en" sz="1200" b="1">
                <a:solidFill>
                  <a:schemeClr val="dk1"/>
                </a:solidFill>
              </a:rPr>
              <a:t>explicitly flushes</a:t>
            </a:r>
            <a:r>
              <a:rPr lang="en" sz="1200">
                <a:solidFill>
                  <a:schemeClr val="dk1"/>
                </a:solidFill>
              </a:rPr>
              <a:t> the cache line after the store, and the flush happens-before the crash event, the store is fully persisted and the post-crash execution will read the value of quadruple AAAA for x.</a:t>
            </a:r>
            <a:endParaRPr sz="120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de438ef290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de438ef290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In addition to flush operations, Yashme relies on cache coherency to ensure a total order in the persistence of stores to the same cache line.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To illustrate the idea, let’s look at another example. On the left, the pre-crash execution stores value of quadruple FFFF to x and writes 20 in variable Y and then, the program crashes. In this example, we assume X and Y are located in the same cache line where y is atomic, and x is a non-atomic variable initialized to quadruple AAAA. The post-crash execution, …</a:t>
            </a:r>
            <a:endParaRPr sz="120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10e459bb68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10e459bb68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 Reads value 20 for Y. Since X and Y are on the same cache line, cache coherency guarantees the store to X, the first instruction, is completely written to the cache line before the store to y, even if store to X is torn into multiple stores. Since the post-crash execution observes the store to y, the cache line is flushed sometime after instruction 2.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So, since the post-crash execution reads from a later atomic store to the same cache line, …</a:t>
            </a:r>
            <a:endParaRPr sz="120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10e459bb68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10e459bb68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 the store to x is fully persistent and the post-crash reads FFFF for x.</a:t>
            </a:r>
            <a:endParaRPr sz="120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de5a2208e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de5a2208e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The main challenge with these basic approaches is that detecting persistency races requires </a:t>
            </a:r>
            <a:r>
              <a:rPr lang="en" sz="1200" b="1">
                <a:solidFill>
                  <a:schemeClr val="dk1"/>
                </a:solidFill>
              </a:rPr>
              <a:t>the crash</a:t>
            </a:r>
            <a:r>
              <a:rPr lang="en" sz="1200">
                <a:solidFill>
                  <a:schemeClr val="dk1"/>
                </a:solidFill>
              </a:rPr>
              <a:t> to fall into a small window of execution after the store, and before the cache line flush.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In this example, since the crash is simulated outside of the detection window, no partially persisted value is observed by the post-crash execution with basic approaches. However, </a:t>
            </a:r>
            <a:endParaRPr sz="1200">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10e459bb682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10e459bb682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If the crash was simulated inside of the detection window, the post-crash execution could observe partially persisted value of FFAA in variable X and report a persistency race for this variable. </a:t>
            </a:r>
            <a:endParaRPr sz="12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adb2d0b04_2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0adb2d0b04_2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…which arises because of the interaction between compiler optimizations and persistent memory.</a:t>
            </a:r>
            <a:endParaRPr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10e459bb682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10e459bb682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This requirement dictates aggressively injecting crash events in a great number of executions and exhaustively exploring thread schedules.</a:t>
            </a:r>
            <a:endParaRPr sz="120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de438ef290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de438ef290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The key idea in Yashme is to expand the existing detection window to make more races observable.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In other words, Yashme does not rely on perfectly timed crash events to trigger races; instead, given a target crash event, it derives executions that share a prefix with the pre-crash execution, up to and including all stores that the post-crash execution read from.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This expansion technique enables Yashme to detect races in derived executions without the need to actually execute them.</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The idea is that when the pre-crash execution has flushed a store instruction, but the post-crash execution has not read from any stores after the flush, we can ignore the flush operation to find persistency races in the execution that we are not currently exploring.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To demonstrate the idea,</a:t>
            </a:r>
            <a:endParaRPr sz="1200">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10e459bb682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10e459bb682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…let’s take a look at an example. On the left, the pre-crash execution writes to X and flushes the variable and do an atomic write to Y and then, the program crashes. On the right, the post-crash execution reads from variable x and y. In the middle you can see the timeline for pre-crash operations.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red arrow shows the constraint of crash interval that is consistent with the stores read by the post-crash execution.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constraint shows the range of places that crash could have happened in the pre-crash execution.</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0e2f64cd5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0e2f64cd5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Initially, the post-crash execution did not read from any stores. So, the crash interval includes all operations in the pre-crash execution, which means Yashme derives 4 executions from the pre-crash execution where the crash could have happened before instruction 1, after instruction 1, after instruction 2, and after instruction 3.</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10e2f64cd5e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10e2f64cd5e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By executing the post-crash code, after reading the value of quadruple AAAA for X, Yashme updates the crash interval where crash has happened after execution of instruction 1.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Yashme infers that one of the the derived executions does not execute the flush. Therefore,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0e459bb682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10e459bb682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 Yashme reports persistency race on reading from variable X without actually exploring this derived execution.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10e459bb682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10e459bb682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As the post-crash execution progresses and reads from more writes, Yashme updates the constraint for crash interval, to be consistent with the post-crash execution, and looks for more persistency races with the updated constraint.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de438ef290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de438ef290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Fixing persistency races is very simple. The developers only need to replace problematic non-atomic stores with atomic stores, so compiler avoids performing any optimizations on them leading to </a:t>
            </a:r>
            <a:r>
              <a:rPr lang="en" sz="1200" b="1">
                <a:solidFill>
                  <a:schemeClr val="dk1"/>
                </a:solidFill>
              </a:rPr>
              <a:t>values</a:t>
            </a:r>
            <a:r>
              <a:rPr lang="en" sz="1200">
                <a:solidFill>
                  <a:schemeClr val="dk1"/>
                </a:solidFill>
              </a:rPr>
              <a:t> becoming partially persisted.</a:t>
            </a:r>
            <a:endParaRPr sz="1200">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de5a2208ee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de5a2208ee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We evaluated Yashme on Fast Fair, CCEH, and four RECIPE benchmarks. These benchmarks are a collection of data structure such as B+Tree and different DRAM Indexes for persistent memory. In total, Yashme found 19 persistency races in these benchmarks.</a:t>
            </a:r>
            <a:endParaRPr sz="1200">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10e459bb682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10e459bb682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Here you can see one example of persistency races that Yashme found in CCEH.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On the left in insert function, if the pre-crash execution could write SENTINEL value to the key of the given slot, then it updates its corresponding value and key with proper values.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On the right in get function, the post-crash execution looks up for a key and if it matches with the key of any slots it returns the corresponding value.</a:t>
            </a:r>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125eff78c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125eff78c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Most programming languages specifications including C and C++ memory models provide compilers with the freedom to assume the programs are race free, and other threads will not read from a non-atomic store until a release operation such as unlock is executed.</a:t>
            </a:r>
            <a:endParaRPr sz="1200">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10917fd7b0c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4" name="Google Shape;1014;g10917fd7b0c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This code suffers from persistency races since key and value aren’t atomic, and key can be partially persisted due to a poorly-timed crash.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This can lead to data inconsistency in the data structure, and the post-crash can accidentally read from a key that never be inserted to the data structure and return wrong value.</a:t>
            </a:r>
            <a:endParaRPr sz="1200">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gde5a2208ee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0" name="Google Shape;1030;gde5a2208ee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In addition, we evaluated Yashme on a set of real-world frameworks such as PMDK which is a popular library for accessing persistent memory, Redis which is a well-known in-memory database and memory cache, and Memcached which is a high-performance distributed memory caching system ported to use persistent memory.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We found 5 persistency races in these frameworks.</a:t>
            </a:r>
            <a:endParaRPr sz="1200">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10917fd7b0c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10917fd7b0c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We reported persistency races found by Yashme to the developers of these tools.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Most of these persistency races are confirmed by the developers, and the corresponding fixes are publicly available in the github repository of these frameworks.</a:t>
            </a:r>
            <a:endParaRPr sz="1200">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10adb2d0b04_2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10adb2d0b04_2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For each of these benchmarks, we compared the execution time of Yashme with Jaaru, the underlying infrastructure.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In this figure, the Y axis represents time in seconds and X axis shows the names of the benchmarks. The blue and red bars represent the execution time of Jaaru and Yashme.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As it can be seen, Jaaru and Yashme have comparable running times because the race checks introduce minimal overheads.</a:t>
            </a:r>
            <a:endParaRPr sz="1200">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de5a2208ee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de5a2208ee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To conclude my talk, testing a persistent memory program is difficult and compiler optimizations make it even more complicated. </a:t>
            </a:r>
            <a:endParaRPr sz="1200"/>
          </a:p>
          <a:p>
            <a:pPr marL="457200" lvl="0" indent="-304800" algn="l" rtl="0">
              <a:spcBef>
                <a:spcPts val="0"/>
              </a:spcBef>
              <a:spcAft>
                <a:spcPts val="0"/>
              </a:spcAft>
              <a:buSzPts val="1200"/>
              <a:buChar char="●"/>
            </a:pPr>
            <a:r>
              <a:rPr lang="en" sz="1200"/>
              <a:t>As a solution, we presented Yashme, the first tool to detect a new class of persistency bugs, which we call it persistency race. </a:t>
            </a:r>
            <a:endParaRPr sz="1200"/>
          </a:p>
          <a:p>
            <a:pPr marL="457200" lvl="0" indent="-304800" algn="l" rtl="0">
              <a:spcBef>
                <a:spcPts val="0"/>
              </a:spcBef>
              <a:spcAft>
                <a:spcPts val="0"/>
              </a:spcAft>
              <a:buSzPts val="1200"/>
              <a:buChar char="●"/>
            </a:pPr>
            <a:r>
              <a:rPr lang="en" sz="1200"/>
              <a:t>Yashme uses a novel approach to find persistency races in executions without actually exploring them. </a:t>
            </a:r>
            <a:endParaRPr sz="1200"/>
          </a:p>
          <a:p>
            <a:pPr marL="457200" lvl="0" indent="-304800" algn="l" rtl="0">
              <a:spcBef>
                <a:spcPts val="0"/>
              </a:spcBef>
              <a:spcAft>
                <a:spcPts val="0"/>
              </a:spcAft>
              <a:buSzPts val="1200"/>
              <a:buChar char="●"/>
            </a:pPr>
            <a:r>
              <a:rPr lang="en" sz="1200"/>
              <a:t>We evaluated Yashme on real-world frameworks and a collection of data structures, and it found 24 persistency races in these frameworks with negligible overhead.</a:t>
            </a:r>
            <a:endParaRPr sz="1200"/>
          </a:p>
          <a:p>
            <a:pPr marL="457200" lvl="0" indent="-304800" algn="l" rtl="0">
              <a:spcBef>
                <a:spcPts val="0"/>
              </a:spcBef>
              <a:spcAft>
                <a:spcPts val="0"/>
              </a:spcAft>
              <a:buSzPts val="1200"/>
              <a:buChar char="●"/>
            </a:pPr>
            <a:r>
              <a:rPr lang="en" sz="1200"/>
              <a:t>Yashme is open-source and it is publicly available at the link provided in this slide. </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e2f64cd5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e2f64cd5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This race freedom assumption allows compilers to perform different optimizations on non-atomic variables leading to splitting them into multiple store instructions (which also known as store tearing), or generate new store instructions to temporarily stash intermediate results in the memory location, if the compiler runs out of registers (which this is referred to as store inventing). So, …</a:t>
            </a:r>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5663122f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5663122f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en" sz="1200">
                <a:solidFill>
                  <a:schemeClr val="dk1"/>
                </a:solidFill>
              </a:rPr>
              <a:t>… the compilers only need to guarantee that the optimized code does not store to any memory locations that the original code </a:t>
            </a:r>
            <a:r>
              <a:rPr lang="en" sz="1200" b="1">
                <a:solidFill>
                  <a:schemeClr val="dk1"/>
                </a:solidFill>
              </a:rPr>
              <a:t>did not</a:t>
            </a:r>
            <a:r>
              <a:rPr lang="en" sz="1200">
                <a:solidFill>
                  <a:schemeClr val="dk1"/>
                </a:solidFill>
              </a:rPr>
              <a:t>, and a store takes full effect before the next release operation such as unlock or store release. </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However, with persistent memory, system crashes can result in such temporarily values become persistent. To illustrate the idea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c6e693fae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dc6e693fa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en" sz="1200">
                <a:solidFill>
                  <a:schemeClr val="dk1"/>
                </a:solidFill>
              </a:rPr>
              <a:t>…let’s look at this piece of code where, the program writes the value of quadruple FFFF to variable x and then flushes this variable. As you can see on the slide, X initially contains the value of quadruple AAAA in the memory.  </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Variable x is </a:t>
            </a:r>
            <a:r>
              <a:rPr lang="en" sz="1200" b="1">
                <a:solidFill>
                  <a:schemeClr val="dk1"/>
                </a:solidFill>
              </a:rPr>
              <a:t>Non-atomic</a:t>
            </a:r>
            <a:r>
              <a:rPr lang="en" sz="1200">
                <a:solidFill>
                  <a:schemeClr val="dk1"/>
                </a:solidFill>
              </a:rPr>
              <a:t>. Therefore,</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bf11a76671d27a5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bf11a76671d27a5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 the compiler can freely decide to split this store into multiple store instructions X</a:t>
            </a:r>
            <a:r>
              <a:rPr lang="en" sz="1200" baseline="-25000">
                <a:solidFill>
                  <a:schemeClr val="dk1"/>
                </a:solidFill>
              </a:rPr>
              <a:t>1</a:t>
            </a:r>
            <a:r>
              <a:rPr lang="en" sz="1200">
                <a:solidFill>
                  <a:schemeClr val="dk1"/>
                </a:solidFill>
              </a:rPr>
              <a:t> and X</a:t>
            </a:r>
            <a:r>
              <a:rPr lang="en" sz="1200" baseline="-25000">
                <a:solidFill>
                  <a:schemeClr val="dk1"/>
                </a:solidFill>
              </a:rPr>
              <a:t>2</a:t>
            </a:r>
            <a:r>
              <a:rPr lang="en" sz="1200">
                <a:solidFill>
                  <a:schemeClr val="dk1"/>
                </a:solidFill>
              </a:rPr>
              <a:t>. </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bf11a76671d27a5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bf11a76671d27a5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When the program is running, CPU executes store X</a:t>
            </a:r>
            <a:r>
              <a:rPr lang="en" sz="1200" baseline="-25000"/>
              <a:t>1</a:t>
            </a:r>
            <a:r>
              <a:rPr lang="en" sz="1200"/>
              <a:t> first, and the cache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3.pn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6.jp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6.jp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plrg.ics.uci.edu/yashme/"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570000" y="823525"/>
            <a:ext cx="8004000" cy="143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100"/>
              <a:t>Yashme: Detecting Persistency Races</a:t>
            </a:r>
            <a:endParaRPr sz="4100"/>
          </a:p>
        </p:txBody>
      </p:sp>
      <p:sp>
        <p:nvSpPr>
          <p:cNvPr id="61" name="Google Shape;61;p14"/>
          <p:cNvSpPr txBox="1"/>
          <p:nvPr/>
        </p:nvSpPr>
        <p:spPr>
          <a:xfrm>
            <a:off x="506875" y="3779906"/>
            <a:ext cx="2790600" cy="48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Hamed Gorjiara</a:t>
            </a:r>
            <a:endParaRPr b="1"/>
          </a:p>
          <a:p>
            <a:pPr marL="0" lvl="0" indent="0" algn="ctr" rtl="0">
              <a:spcBef>
                <a:spcPts val="0"/>
              </a:spcBef>
              <a:spcAft>
                <a:spcPts val="0"/>
              </a:spcAft>
              <a:buNone/>
            </a:pPr>
            <a:r>
              <a:rPr lang="en" sz="1200"/>
              <a:t>University of California, Irvine</a:t>
            </a:r>
            <a:endParaRPr sz="1200"/>
          </a:p>
        </p:txBody>
      </p:sp>
      <p:pic>
        <p:nvPicPr>
          <p:cNvPr id="62" name="Google Shape;62;p14"/>
          <p:cNvPicPr preferRelativeResize="0"/>
          <p:nvPr/>
        </p:nvPicPr>
        <p:blipFill>
          <a:blip r:embed="rId3">
            <a:alphaModFix/>
          </a:blip>
          <a:stretch>
            <a:fillRect/>
          </a:stretch>
        </p:blipFill>
        <p:spPr>
          <a:xfrm>
            <a:off x="4034382" y="2406631"/>
            <a:ext cx="1075235" cy="1354050"/>
          </a:xfrm>
          <a:prstGeom prst="rect">
            <a:avLst/>
          </a:prstGeom>
          <a:noFill/>
          <a:ln>
            <a:noFill/>
          </a:ln>
        </p:spPr>
      </p:pic>
      <p:sp>
        <p:nvSpPr>
          <p:cNvPr id="63" name="Google Shape;63;p14"/>
          <p:cNvSpPr txBox="1"/>
          <p:nvPr/>
        </p:nvSpPr>
        <p:spPr>
          <a:xfrm>
            <a:off x="3176700" y="3793706"/>
            <a:ext cx="2790600" cy="48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Harry Xu</a:t>
            </a:r>
            <a:endParaRPr b="1"/>
          </a:p>
          <a:p>
            <a:pPr marL="0" lvl="0" indent="0" algn="ctr" rtl="0">
              <a:spcBef>
                <a:spcPts val="0"/>
              </a:spcBef>
              <a:spcAft>
                <a:spcPts val="0"/>
              </a:spcAft>
              <a:buNone/>
            </a:pPr>
            <a:r>
              <a:rPr lang="en" sz="1200"/>
              <a:t>University of California, Los Angeles</a:t>
            </a:r>
            <a:endParaRPr sz="1200"/>
          </a:p>
        </p:txBody>
      </p:sp>
      <p:pic>
        <p:nvPicPr>
          <p:cNvPr id="64" name="Google Shape;64;p14"/>
          <p:cNvPicPr preferRelativeResize="0"/>
          <p:nvPr/>
        </p:nvPicPr>
        <p:blipFill>
          <a:blip r:embed="rId4">
            <a:alphaModFix/>
          </a:blip>
          <a:stretch>
            <a:fillRect/>
          </a:stretch>
        </p:blipFill>
        <p:spPr>
          <a:xfrm>
            <a:off x="6538200" y="2406631"/>
            <a:ext cx="1354050" cy="1354050"/>
          </a:xfrm>
          <a:prstGeom prst="rect">
            <a:avLst/>
          </a:prstGeom>
          <a:noFill/>
          <a:ln>
            <a:noFill/>
          </a:ln>
        </p:spPr>
      </p:pic>
      <p:sp>
        <p:nvSpPr>
          <p:cNvPr id="65" name="Google Shape;65;p14"/>
          <p:cNvSpPr txBox="1"/>
          <p:nvPr/>
        </p:nvSpPr>
        <p:spPr>
          <a:xfrm>
            <a:off x="5819925" y="3793706"/>
            <a:ext cx="2790600" cy="48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Brian Demsky</a:t>
            </a:r>
            <a:endParaRPr b="1"/>
          </a:p>
          <a:p>
            <a:pPr marL="0" lvl="0" indent="0" algn="ctr" rtl="0">
              <a:spcBef>
                <a:spcPts val="0"/>
              </a:spcBef>
              <a:spcAft>
                <a:spcPts val="0"/>
              </a:spcAft>
              <a:buNone/>
            </a:pPr>
            <a:r>
              <a:rPr lang="en" sz="1200"/>
              <a:t>University of California, Irvine</a:t>
            </a:r>
            <a:endParaRPr sz="1200"/>
          </a:p>
        </p:txBody>
      </p:sp>
      <p:pic>
        <p:nvPicPr>
          <p:cNvPr id="66" name="Google Shape;66;p14"/>
          <p:cNvPicPr preferRelativeResize="0"/>
          <p:nvPr/>
        </p:nvPicPr>
        <p:blipFill rotWithShape="1">
          <a:blip r:embed="rId5">
            <a:alphaModFix/>
          </a:blip>
          <a:srcRect l="12065" r="23758"/>
          <a:stretch/>
        </p:blipFill>
        <p:spPr>
          <a:xfrm>
            <a:off x="1250737" y="2406637"/>
            <a:ext cx="1302877" cy="1326425"/>
          </a:xfrm>
          <a:prstGeom prst="rect">
            <a:avLst/>
          </a:prstGeom>
          <a:noFill/>
          <a:ln>
            <a:noFill/>
          </a:ln>
        </p:spPr>
      </p:pic>
      <p:pic>
        <p:nvPicPr>
          <p:cNvPr id="67" name="Google Shape;67;p14"/>
          <p:cNvPicPr preferRelativeResize="0"/>
          <p:nvPr/>
        </p:nvPicPr>
        <p:blipFill>
          <a:blip r:embed="rId6">
            <a:alphaModFix/>
          </a:blip>
          <a:stretch>
            <a:fillRect/>
          </a:stretch>
        </p:blipFill>
        <p:spPr>
          <a:xfrm>
            <a:off x="8162675" y="4162175"/>
            <a:ext cx="981325" cy="981325"/>
          </a:xfrm>
          <a:prstGeom prst="rect">
            <a:avLst/>
          </a:prstGeom>
          <a:noFill/>
          <a:ln>
            <a:noFill/>
          </a:ln>
        </p:spPr>
      </p:pic>
      <p:pic>
        <p:nvPicPr>
          <p:cNvPr id="68" name="Google Shape;68;p14"/>
          <p:cNvPicPr preferRelativeResize="0"/>
          <p:nvPr/>
        </p:nvPicPr>
        <p:blipFill>
          <a:blip r:embed="rId7">
            <a:alphaModFix/>
          </a:blip>
          <a:stretch>
            <a:fillRect/>
          </a:stretch>
        </p:blipFill>
        <p:spPr>
          <a:xfrm>
            <a:off x="0" y="4162175"/>
            <a:ext cx="981326" cy="9813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23"/>
          <p:cNvPicPr preferRelativeResize="0"/>
          <p:nvPr/>
        </p:nvPicPr>
        <p:blipFill>
          <a:blip r:embed="rId3">
            <a:alphaModFix/>
          </a:blip>
          <a:stretch>
            <a:fillRect/>
          </a:stretch>
        </p:blipFill>
        <p:spPr>
          <a:xfrm>
            <a:off x="3587250" y="2690175"/>
            <a:ext cx="5433901" cy="1973050"/>
          </a:xfrm>
          <a:prstGeom prst="rect">
            <a:avLst/>
          </a:prstGeom>
          <a:noFill/>
          <a:ln>
            <a:noFill/>
          </a:ln>
        </p:spPr>
      </p:pic>
      <p:sp>
        <p:nvSpPr>
          <p:cNvPr id="273" name="Google Shape;273;p23"/>
          <p:cNvSpPr/>
          <p:nvPr/>
        </p:nvSpPr>
        <p:spPr>
          <a:xfrm>
            <a:off x="1478850" y="19199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rot="5400000">
            <a:off x="6633400" y="261892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Persistency Race</a:t>
            </a:r>
            <a:endParaRPr/>
          </a:p>
        </p:txBody>
      </p:sp>
      <p:sp>
        <p:nvSpPr>
          <p:cNvPr id="276" name="Google Shape;27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10</a:t>
            </a:fld>
            <a:endParaRPr>
              <a:latin typeface="Arial"/>
              <a:ea typeface="Arial"/>
              <a:cs typeface="Arial"/>
              <a:sym typeface="Arial"/>
            </a:endParaRPr>
          </a:p>
        </p:txBody>
      </p:sp>
      <p:sp>
        <p:nvSpPr>
          <p:cNvPr id="277" name="Google Shape;277;p23"/>
          <p:cNvSpPr/>
          <p:nvPr/>
        </p:nvSpPr>
        <p:spPr>
          <a:xfrm>
            <a:off x="3442750" y="19199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5281238" y="1920000"/>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a:off x="5924400" y="1257000"/>
            <a:ext cx="890400" cy="3237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x</a:t>
            </a:r>
            <a:r>
              <a:rPr lang="en" baseline="-25000"/>
              <a:t>1</a:t>
            </a:r>
            <a:r>
              <a:rPr lang="en"/>
              <a:t>=0xFF</a:t>
            </a:r>
            <a:endParaRPr/>
          </a:p>
        </p:txBody>
      </p:sp>
      <p:sp>
        <p:nvSpPr>
          <p:cNvPr id="280" name="Google Shape;280;p23"/>
          <p:cNvSpPr/>
          <p:nvPr/>
        </p:nvSpPr>
        <p:spPr>
          <a:xfrm>
            <a:off x="4820200" y="3404900"/>
            <a:ext cx="622200" cy="3237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0xAA</a:t>
            </a:r>
            <a:endParaRPr/>
          </a:p>
        </p:txBody>
      </p:sp>
      <p:sp>
        <p:nvSpPr>
          <p:cNvPr id="281" name="Google Shape;281;p23"/>
          <p:cNvSpPr/>
          <p:nvPr/>
        </p:nvSpPr>
        <p:spPr>
          <a:xfrm>
            <a:off x="4271500" y="3404900"/>
            <a:ext cx="548700" cy="3237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x</a:t>
            </a:r>
            <a:endParaRPr/>
          </a:p>
        </p:txBody>
      </p:sp>
      <p:sp>
        <p:nvSpPr>
          <p:cNvPr id="282" name="Google Shape;282;p23"/>
          <p:cNvSpPr/>
          <p:nvPr/>
        </p:nvSpPr>
        <p:spPr>
          <a:xfrm>
            <a:off x="5442400" y="3404900"/>
            <a:ext cx="622200" cy="3237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0xAA</a:t>
            </a:r>
            <a:endParaRPr/>
          </a:p>
        </p:txBody>
      </p:sp>
      <p:sp>
        <p:nvSpPr>
          <p:cNvPr id="283" name="Google Shape;283;p23"/>
          <p:cNvSpPr/>
          <p:nvPr/>
        </p:nvSpPr>
        <p:spPr>
          <a:xfrm>
            <a:off x="589925" y="3254700"/>
            <a:ext cx="2603700" cy="1504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4" name="Google Shape;284;p23"/>
          <p:cNvCxnSpPr/>
          <p:nvPr/>
        </p:nvCxnSpPr>
        <p:spPr>
          <a:xfrm>
            <a:off x="589925" y="3778500"/>
            <a:ext cx="2603700" cy="0"/>
          </a:xfrm>
          <a:prstGeom prst="straightConnector1">
            <a:avLst/>
          </a:prstGeom>
          <a:noFill/>
          <a:ln w="9525" cap="flat" cmpd="sng">
            <a:solidFill>
              <a:schemeClr val="dk2"/>
            </a:solidFill>
            <a:prstDash val="solid"/>
            <a:round/>
            <a:headEnd type="none" w="med" len="med"/>
            <a:tailEnd type="none" w="med" len="med"/>
          </a:ln>
        </p:spPr>
      </p:cxnSp>
      <p:sp>
        <p:nvSpPr>
          <p:cNvPr id="285" name="Google Shape;285;p23"/>
          <p:cNvSpPr txBox="1"/>
          <p:nvPr/>
        </p:nvSpPr>
        <p:spPr>
          <a:xfrm>
            <a:off x="589925" y="3340075"/>
            <a:ext cx="2529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Code</a:t>
            </a:r>
            <a:endParaRPr/>
          </a:p>
        </p:txBody>
      </p:sp>
      <p:sp>
        <p:nvSpPr>
          <p:cNvPr id="286" name="Google Shape;286;p23"/>
          <p:cNvSpPr txBox="1"/>
          <p:nvPr/>
        </p:nvSpPr>
        <p:spPr>
          <a:xfrm>
            <a:off x="937025" y="3816725"/>
            <a:ext cx="18348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x = 0xFFFF</a:t>
            </a:r>
            <a:endParaRPr b="1">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flush(&amp;x)</a:t>
            </a:r>
            <a:endParaRPr b="1">
              <a:latin typeface="Courier New"/>
              <a:ea typeface="Courier New"/>
              <a:cs typeface="Courier New"/>
              <a:sym typeface="Courier New"/>
            </a:endParaRPr>
          </a:p>
        </p:txBody>
      </p:sp>
      <p:sp>
        <p:nvSpPr>
          <p:cNvPr id="287" name="Google Shape;287;p23"/>
          <p:cNvSpPr/>
          <p:nvPr/>
        </p:nvSpPr>
        <p:spPr>
          <a:xfrm>
            <a:off x="389650" y="3891000"/>
            <a:ext cx="510900" cy="232200"/>
          </a:xfrm>
          <a:prstGeom prst="rightArrow">
            <a:avLst>
              <a:gd name="adj1" fmla="val 50000"/>
              <a:gd name="adj2"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txBox="1"/>
          <p:nvPr/>
        </p:nvSpPr>
        <p:spPr>
          <a:xfrm>
            <a:off x="339425" y="2380275"/>
            <a:ext cx="10083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Program Code</a:t>
            </a:r>
            <a:endParaRPr sz="1600"/>
          </a:p>
        </p:txBody>
      </p:sp>
      <p:pic>
        <p:nvPicPr>
          <p:cNvPr id="289" name="Google Shape;289;p23"/>
          <p:cNvPicPr preferRelativeResize="0"/>
          <p:nvPr/>
        </p:nvPicPr>
        <p:blipFill>
          <a:blip r:embed="rId4">
            <a:alphaModFix/>
          </a:blip>
          <a:stretch>
            <a:fillRect/>
          </a:stretch>
        </p:blipFill>
        <p:spPr>
          <a:xfrm>
            <a:off x="4055418" y="1469374"/>
            <a:ext cx="1046900" cy="1046913"/>
          </a:xfrm>
          <a:prstGeom prst="rect">
            <a:avLst/>
          </a:prstGeom>
          <a:noFill/>
          <a:ln>
            <a:noFill/>
          </a:ln>
        </p:spPr>
      </p:pic>
      <p:grpSp>
        <p:nvGrpSpPr>
          <p:cNvPr id="290" name="Google Shape;290;p23"/>
          <p:cNvGrpSpPr/>
          <p:nvPr/>
        </p:nvGrpSpPr>
        <p:grpSpPr>
          <a:xfrm>
            <a:off x="5942951" y="1672582"/>
            <a:ext cx="1813789" cy="667878"/>
            <a:chOff x="6200363" y="1851625"/>
            <a:chExt cx="2243400" cy="757575"/>
          </a:xfrm>
        </p:grpSpPr>
        <p:sp>
          <p:nvSpPr>
            <p:cNvPr id="291" name="Google Shape;291;p23"/>
            <p:cNvSpPr/>
            <p:nvPr/>
          </p:nvSpPr>
          <p:spPr>
            <a:xfrm>
              <a:off x="6255713" y="1851625"/>
              <a:ext cx="21330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rPr>
                <a:t>Cache</a:t>
              </a:r>
              <a:endParaRPr sz="1800" b="1">
                <a:solidFill>
                  <a:schemeClr val="dk1"/>
                </a:solidFill>
              </a:endParaRPr>
            </a:p>
          </p:txBody>
        </p:sp>
        <p:sp>
          <p:nvSpPr>
            <p:cNvPr id="292" name="Google Shape;292;p23"/>
            <p:cNvSpPr/>
            <p:nvPr/>
          </p:nvSpPr>
          <p:spPr>
            <a:xfrm>
              <a:off x="6232763" y="1958750"/>
              <a:ext cx="21786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endParaRPr>
            </a:p>
          </p:txBody>
        </p:sp>
        <p:sp>
          <p:nvSpPr>
            <p:cNvPr id="293" name="Google Shape;293;p23"/>
            <p:cNvSpPr/>
            <p:nvPr/>
          </p:nvSpPr>
          <p:spPr>
            <a:xfrm>
              <a:off x="6200363" y="2072200"/>
              <a:ext cx="22434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chemeClr val="dk1"/>
                  </a:solidFill>
                </a:rPr>
                <a:t>CPU Cache</a:t>
              </a:r>
              <a:endParaRPr sz="1700">
                <a:solidFill>
                  <a:schemeClr val="dk1"/>
                </a:solidFill>
              </a:endParaRPr>
            </a:p>
          </p:txBody>
        </p:sp>
      </p:grpSp>
      <p:grpSp>
        <p:nvGrpSpPr>
          <p:cNvPr id="294" name="Google Shape;294;p23"/>
          <p:cNvGrpSpPr/>
          <p:nvPr/>
        </p:nvGrpSpPr>
        <p:grpSpPr>
          <a:xfrm>
            <a:off x="131997" y="1371673"/>
            <a:ext cx="1423150" cy="1242325"/>
            <a:chOff x="131997" y="1447860"/>
            <a:chExt cx="1423150" cy="1242325"/>
          </a:xfrm>
        </p:grpSpPr>
        <p:pic>
          <p:nvPicPr>
            <p:cNvPr id="295" name="Google Shape;295;p23"/>
            <p:cNvPicPr preferRelativeResize="0"/>
            <p:nvPr/>
          </p:nvPicPr>
          <p:blipFill>
            <a:blip r:embed="rId5">
              <a:alphaModFix/>
            </a:blip>
            <a:stretch>
              <a:fillRect/>
            </a:stretch>
          </p:blipFill>
          <p:spPr>
            <a:xfrm>
              <a:off x="311697" y="1447860"/>
              <a:ext cx="1243450" cy="1117375"/>
            </a:xfrm>
            <a:prstGeom prst="rect">
              <a:avLst/>
            </a:prstGeom>
            <a:noFill/>
            <a:ln>
              <a:noFill/>
            </a:ln>
          </p:spPr>
        </p:pic>
        <p:pic>
          <p:nvPicPr>
            <p:cNvPr id="296" name="Google Shape;296;p23"/>
            <p:cNvPicPr preferRelativeResize="0"/>
            <p:nvPr/>
          </p:nvPicPr>
          <p:blipFill>
            <a:blip r:embed="rId5">
              <a:alphaModFix/>
            </a:blip>
            <a:stretch>
              <a:fillRect/>
            </a:stretch>
          </p:blipFill>
          <p:spPr>
            <a:xfrm>
              <a:off x="131997" y="1572810"/>
              <a:ext cx="1243450" cy="1117375"/>
            </a:xfrm>
            <a:prstGeom prst="rect">
              <a:avLst/>
            </a:prstGeom>
            <a:noFill/>
            <a:ln>
              <a:noFill/>
            </a:ln>
          </p:spPr>
        </p:pic>
      </p:grpSp>
      <p:grpSp>
        <p:nvGrpSpPr>
          <p:cNvPr id="297" name="Google Shape;297;p23"/>
          <p:cNvGrpSpPr/>
          <p:nvPr/>
        </p:nvGrpSpPr>
        <p:grpSpPr>
          <a:xfrm>
            <a:off x="2081600" y="1576350"/>
            <a:ext cx="1191300" cy="862415"/>
            <a:chOff x="2081600" y="1576350"/>
            <a:chExt cx="1191300" cy="862415"/>
          </a:xfrm>
        </p:grpSpPr>
        <p:sp>
          <p:nvSpPr>
            <p:cNvPr id="298" name="Google Shape;298;p23"/>
            <p:cNvSpPr/>
            <p:nvPr/>
          </p:nvSpPr>
          <p:spPr>
            <a:xfrm>
              <a:off x="2081600" y="1576350"/>
              <a:ext cx="1191300" cy="860400"/>
            </a:xfrm>
            <a:prstGeom prst="roundRect">
              <a:avLst>
                <a:gd name="adj" fmla="val 16667"/>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Compiler</a:t>
              </a:r>
              <a:endParaRPr sz="1600"/>
            </a:p>
          </p:txBody>
        </p:sp>
        <p:pic>
          <p:nvPicPr>
            <p:cNvPr id="299" name="Google Shape;299;p23"/>
            <p:cNvPicPr preferRelativeResize="0"/>
            <p:nvPr/>
          </p:nvPicPr>
          <p:blipFill>
            <a:blip r:embed="rId6">
              <a:alphaModFix/>
            </a:blip>
            <a:stretch>
              <a:fillRect/>
            </a:stretch>
          </p:blipFill>
          <p:spPr>
            <a:xfrm>
              <a:off x="2830075" y="2003851"/>
              <a:ext cx="432901" cy="432901"/>
            </a:xfrm>
            <a:prstGeom prst="rect">
              <a:avLst/>
            </a:prstGeom>
            <a:noFill/>
            <a:ln>
              <a:noFill/>
            </a:ln>
          </p:spPr>
        </p:pic>
        <p:pic>
          <p:nvPicPr>
            <p:cNvPr id="300" name="Google Shape;300;p23"/>
            <p:cNvPicPr preferRelativeResize="0"/>
            <p:nvPr/>
          </p:nvPicPr>
          <p:blipFill>
            <a:blip r:embed="rId7">
              <a:alphaModFix/>
            </a:blip>
            <a:stretch>
              <a:fillRect/>
            </a:stretch>
          </p:blipFill>
          <p:spPr>
            <a:xfrm rot="5400000">
              <a:off x="2152450" y="1956827"/>
              <a:ext cx="436925" cy="526950"/>
            </a:xfrm>
            <a:prstGeom prst="rect">
              <a:avLst/>
            </a:prstGeom>
            <a:noFill/>
            <a:ln>
              <a:noFill/>
            </a:ln>
          </p:spPr>
        </p:pic>
      </p:grpSp>
      <p:sp>
        <p:nvSpPr>
          <p:cNvPr id="301" name="Google Shape;301;p23"/>
          <p:cNvSpPr txBox="1"/>
          <p:nvPr/>
        </p:nvSpPr>
        <p:spPr>
          <a:xfrm>
            <a:off x="4074725" y="2508675"/>
            <a:ext cx="10083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CPU</a:t>
            </a:r>
            <a:endParaRPr sz="1600"/>
          </a:p>
        </p:txBody>
      </p:sp>
      <p:sp>
        <p:nvSpPr>
          <p:cNvPr id="302" name="Google Shape;302;p23"/>
          <p:cNvSpPr/>
          <p:nvPr/>
        </p:nvSpPr>
        <p:spPr>
          <a:xfrm>
            <a:off x="4557625" y="1257000"/>
            <a:ext cx="890400" cy="3237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x</a:t>
            </a:r>
            <a:r>
              <a:rPr lang="en" baseline="-25000"/>
              <a:t>2</a:t>
            </a:r>
            <a:r>
              <a:rPr lang="en"/>
              <a:t>=0xFF</a:t>
            </a:r>
            <a:endParaRPr/>
          </a:p>
        </p:txBody>
      </p:sp>
      <p:sp>
        <p:nvSpPr>
          <p:cNvPr id="303" name="Google Shape;303;p23"/>
          <p:cNvSpPr txBox="1"/>
          <p:nvPr/>
        </p:nvSpPr>
        <p:spPr>
          <a:xfrm>
            <a:off x="5592600" y="4177975"/>
            <a:ext cx="1423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PMEM DIMM</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24"/>
          <p:cNvPicPr preferRelativeResize="0"/>
          <p:nvPr/>
        </p:nvPicPr>
        <p:blipFill>
          <a:blip r:embed="rId3">
            <a:alphaModFix/>
          </a:blip>
          <a:stretch>
            <a:fillRect/>
          </a:stretch>
        </p:blipFill>
        <p:spPr>
          <a:xfrm>
            <a:off x="3587250" y="2690175"/>
            <a:ext cx="5433901" cy="1973050"/>
          </a:xfrm>
          <a:prstGeom prst="rect">
            <a:avLst/>
          </a:prstGeom>
          <a:noFill/>
          <a:ln>
            <a:noFill/>
          </a:ln>
        </p:spPr>
      </p:pic>
      <p:sp>
        <p:nvSpPr>
          <p:cNvPr id="309" name="Google Shape;309;p24"/>
          <p:cNvSpPr/>
          <p:nvPr/>
        </p:nvSpPr>
        <p:spPr>
          <a:xfrm>
            <a:off x="1478850" y="19199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4"/>
          <p:cNvSpPr/>
          <p:nvPr/>
        </p:nvSpPr>
        <p:spPr>
          <a:xfrm rot="5400000">
            <a:off x="6633400" y="261892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Persistency Race</a:t>
            </a:r>
            <a:endParaRPr/>
          </a:p>
        </p:txBody>
      </p:sp>
      <p:sp>
        <p:nvSpPr>
          <p:cNvPr id="312" name="Google Shape;31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11</a:t>
            </a:fld>
            <a:endParaRPr>
              <a:latin typeface="Arial"/>
              <a:ea typeface="Arial"/>
              <a:cs typeface="Arial"/>
              <a:sym typeface="Arial"/>
            </a:endParaRPr>
          </a:p>
        </p:txBody>
      </p:sp>
      <p:sp>
        <p:nvSpPr>
          <p:cNvPr id="313" name="Google Shape;313;p24"/>
          <p:cNvSpPr/>
          <p:nvPr/>
        </p:nvSpPr>
        <p:spPr>
          <a:xfrm>
            <a:off x="3442750" y="19199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4"/>
          <p:cNvSpPr/>
          <p:nvPr/>
        </p:nvSpPr>
        <p:spPr>
          <a:xfrm>
            <a:off x="5281238" y="1920000"/>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4"/>
          <p:cNvSpPr/>
          <p:nvPr/>
        </p:nvSpPr>
        <p:spPr>
          <a:xfrm>
            <a:off x="4820200" y="3404900"/>
            <a:ext cx="622200" cy="3237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0xFF</a:t>
            </a:r>
            <a:endParaRPr/>
          </a:p>
        </p:txBody>
      </p:sp>
      <p:sp>
        <p:nvSpPr>
          <p:cNvPr id="316" name="Google Shape;316;p24"/>
          <p:cNvSpPr/>
          <p:nvPr/>
        </p:nvSpPr>
        <p:spPr>
          <a:xfrm>
            <a:off x="4271500" y="3404900"/>
            <a:ext cx="548700" cy="3237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x</a:t>
            </a:r>
            <a:endParaRPr/>
          </a:p>
        </p:txBody>
      </p:sp>
      <p:sp>
        <p:nvSpPr>
          <p:cNvPr id="317" name="Google Shape;317;p24"/>
          <p:cNvSpPr/>
          <p:nvPr/>
        </p:nvSpPr>
        <p:spPr>
          <a:xfrm>
            <a:off x="5442400" y="3404900"/>
            <a:ext cx="622200" cy="3237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0xAA</a:t>
            </a:r>
            <a:endParaRPr/>
          </a:p>
        </p:txBody>
      </p:sp>
      <p:sp>
        <p:nvSpPr>
          <p:cNvPr id="318" name="Google Shape;318;p24"/>
          <p:cNvSpPr/>
          <p:nvPr/>
        </p:nvSpPr>
        <p:spPr>
          <a:xfrm>
            <a:off x="589925" y="3254700"/>
            <a:ext cx="2603700" cy="1504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9" name="Google Shape;319;p24"/>
          <p:cNvCxnSpPr/>
          <p:nvPr/>
        </p:nvCxnSpPr>
        <p:spPr>
          <a:xfrm>
            <a:off x="589925" y="3778500"/>
            <a:ext cx="2603700" cy="0"/>
          </a:xfrm>
          <a:prstGeom prst="straightConnector1">
            <a:avLst/>
          </a:prstGeom>
          <a:noFill/>
          <a:ln w="9525" cap="flat" cmpd="sng">
            <a:solidFill>
              <a:schemeClr val="dk2"/>
            </a:solidFill>
            <a:prstDash val="solid"/>
            <a:round/>
            <a:headEnd type="none" w="med" len="med"/>
            <a:tailEnd type="none" w="med" len="med"/>
          </a:ln>
        </p:spPr>
      </p:cxnSp>
      <p:sp>
        <p:nvSpPr>
          <p:cNvPr id="320" name="Google Shape;320;p24"/>
          <p:cNvSpPr txBox="1"/>
          <p:nvPr/>
        </p:nvSpPr>
        <p:spPr>
          <a:xfrm>
            <a:off x="589925" y="3340075"/>
            <a:ext cx="2529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Code</a:t>
            </a:r>
            <a:endParaRPr/>
          </a:p>
        </p:txBody>
      </p:sp>
      <p:sp>
        <p:nvSpPr>
          <p:cNvPr id="321" name="Google Shape;321;p24"/>
          <p:cNvSpPr txBox="1"/>
          <p:nvPr/>
        </p:nvSpPr>
        <p:spPr>
          <a:xfrm>
            <a:off x="937025" y="3816725"/>
            <a:ext cx="18348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x = 0xFFFF</a:t>
            </a:r>
            <a:endParaRPr b="1">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flush(&amp;x)</a:t>
            </a:r>
            <a:endParaRPr b="1">
              <a:latin typeface="Courier New"/>
              <a:ea typeface="Courier New"/>
              <a:cs typeface="Courier New"/>
              <a:sym typeface="Courier New"/>
            </a:endParaRPr>
          </a:p>
        </p:txBody>
      </p:sp>
      <p:sp>
        <p:nvSpPr>
          <p:cNvPr id="322" name="Google Shape;322;p24"/>
          <p:cNvSpPr/>
          <p:nvPr/>
        </p:nvSpPr>
        <p:spPr>
          <a:xfrm>
            <a:off x="389650" y="4124775"/>
            <a:ext cx="510900" cy="232200"/>
          </a:xfrm>
          <a:prstGeom prst="rightArrow">
            <a:avLst>
              <a:gd name="adj1" fmla="val 50000"/>
              <a:gd name="adj2"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4"/>
          <p:cNvSpPr txBox="1"/>
          <p:nvPr/>
        </p:nvSpPr>
        <p:spPr>
          <a:xfrm>
            <a:off x="339425" y="2380275"/>
            <a:ext cx="10083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Program Code</a:t>
            </a:r>
            <a:endParaRPr sz="1600"/>
          </a:p>
        </p:txBody>
      </p:sp>
      <p:pic>
        <p:nvPicPr>
          <p:cNvPr id="324" name="Google Shape;324;p24"/>
          <p:cNvPicPr preferRelativeResize="0"/>
          <p:nvPr/>
        </p:nvPicPr>
        <p:blipFill>
          <a:blip r:embed="rId4">
            <a:alphaModFix/>
          </a:blip>
          <a:stretch>
            <a:fillRect/>
          </a:stretch>
        </p:blipFill>
        <p:spPr>
          <a:xfrm>
            <a:off x="4055418" y="1469374"/>
            <a:ext cx="1046900" cy="1046913"/>
          </a:xfrm>
          <a:prstGeom prst="rect">
            <a:avLst/>
          </a:prstGeom>
          <a:noFill/>
          <a:ln>
            <a:noFill/>
          </a:ln>
        </p:spPr>
      </p:pic>
      <p:grpSp>
        <p:nvGrpSpPr>
          <p:cNvPr id="325" name="Google Shape;325;p24"/>
          <p:cNvGrpSpPr/>
          <p:nvPr/>
        </p:nvGrpSpPr>
        <p:grpSpPr>
          <a:xfrm>
            <a:off x="5942951" y="1672582"/>
            <a:ext cx="1813789" cy="667878"/>
            <a:chOff x="6200363" y="1851625"/>
            <a:chExt cx="2243400" cy="757575"/>
          </a:xfrm>
        </p:grpSpPr>
        <p:sp>
          <p:nvSpPr>
            <p:cNvPr id="326" name="Google Shape;326;p24"/>
            <p:cNvSpPr/>
            <p:nvPr/>
          </p:nvSpPr>
          <p:spPr>
            <a:xfrm>
              <a:off x="6255713" y="1851625"/>
              <a:ext cx="21330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rPr>
                <a:t>Cache</a:t>
              </a:r>
              <a:endParaRPr sz="1800" b="1">
                <a:solidFill>
                  <a:schemeClr val="dk1"/>
                </a:solidFill>
              </a:endParaRPr>
            </a:p>
          </p:txBody>
        </p:sp>
        <p:sp>
          <p:nvSpPr>
            <p:cNvPr id="327" name="Google Shape;327;p24"/>
            <p:cNvSpPr/>
            <p:nvPr/>
          </p:nvSpPr>
          <p:spPr>
            <a:xfrm>
              <a:off x="6232763" y="1958750"/>
              <a:ext cx="21786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endParaRPr>
            </a:p>
          </p:txBody>
        </p:sp>
        <p:sp>
          <p:nvSpPr>
            <p:cNvPr id="328" name="Google Shape;328;p24"/>
            <p:cNvSpPr/>
            <p:nvPr/>
          </p:nvSpPr>
          <p:spPr>
            <a:xfrm>
              <a:off x="6200363" y="2072200"/>
              <a:ext cx="22434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chemeClr val="dk1"/>
                  </a:solidFill>
                </a:rPr>
                <a:t>CPU Cache</a:t>
              </a:r>
              <a:endParaRPr sz="1700">
                <a:solidFill>
                  <a:schemeClr val="dk1"/>
                </a:solidFill>
              </a:endParaRPr>
            </a:p>
          </p:txBody>
        </p:sp>
      </p:grpSp>
      <p:grpSp>
        <p:nvGrpSpPr>
          <p:cNvPr id="329" name="Google Shape;329;p24"/>
          <p:cNvGrpSpPr/>
          <p:nvPr/>
        </p:nvGrpSpPr>
        <p:grpSpPr>
          <a:xfrm>
            <a:off x="131997" y="1371673"/>
            <a:ext cx="1423150" cy="1242325"/>
            <a:chOff x="131997" y="1447860"/>
            <a:chExt cx="1423150" cy="1242325"/>
          </a:xfrm>
        </p:grpSpPr>
        <p:pic>
          <p:nvPicPr>
            <p:cNvPr id="330" name="Google Shape;330;p24"/>
            <p:cNvPicPr preferRelativeResize="0"/>
            <p:nvPr/>
          </p:nvPicPr>
          <p:blipFill>
            <a:blip r:embed="rId5">
              <a:alphaModFix/>
            </a:blip>
            <a:stretch>
              <a:fillRect/>
            </a:stretch>
          </p:blipFill>
          <p:spPr>
            <a:xfrm>
              <a:off x="311697" y="1447860"/>
              <a:ext cx="1243450" cy="1117375"/>
            </a:xfrm>
            <a:prstGeom prst="rect">
              <a:avLst/>
            </a:prstGeom>
            <a:noFill/>
            <a:ln>
              <a:noFill/>
            </a:ln>
          </p:spPr>
        </p:pic>
        <p:pic>
          <p:nvPicPr>
            <p:cNvPr id="331" name="Google Shape;331;p24"/>
            <p:cNvPicPr preferRelativeResize="0"/>
            <p:nvPr/>
          </p:nvPicPr>
          <p:blipFill>
            <a:blip r:embed="rId5">
              <a:alphaModFix/>
            </a:blip>
            <a:stretch>
              <a:fillRect/>
            </a:stretch>
          </p:blipFill>
          <p:spPr>
            <a:xfrm>
              <a:off x="131997" y="1572810"/>
              <a:ext cx="1243450" cy="1117375"/>
            </a:xfrm>
            <a:prstGeom prst="rect">
              <a:avLst/>
            </a:prstGeom>
            <a:noFill/>
            <a:ln>
              <a:noFill/>
            </a:ln>
          </p:spPr>
        </p:pic>
      </p:grpSp>
      <p:grpSp>
        <p:nvGrpSpPr>
          <p:cNvPr id="332" name="Google Shape;332;p24"/>
          <p:cNvGrpSpPr/>
          <p:nvPr/>
        </p:nvGrpSpPr>
        <p:grpSpPr>
          <a:xfrm>
            <a:off x="2081600" y="1576350"/>
            <a:ext cx="1191300" cy="862415"/>
            <a:chOff x="2081600" y="1576350"/>
            <a:chExt cx="1191300" cy="862415"/>
          </a:xfrm>
        </p:grpSpPr>
        <p:sp>
          <p:nvSpPr>
            <p:cNvPr id="333" name="Google Shape;333;p24"/>
            <p:cNvSpPr/>
            <p:nvPr/>
          </p:nvSpPr>
          <p:spPr>
            <a:xfrm>
              <a:off x="2081600" y="1576350"/>
              <a:ext cx="1191300" cy="860400"/>
            </a:xfrm>
            <a:prstGeom prst="roundRect">
              <a:avLst>
                <a:gd name="adj" fmla="val 16667"/>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Compiler</a:t>
              </a:r>
              <a:endParaRPr sz="1600"/>
            </a:p>
          </p:txBody>
        </p:sp>
        <p:pic>
          <p:nvPicPr>
            <p:cNvPr id="334" name="Google Shape;334;p24"/>
            <p:cNvPicPr preferRelativeResize="0"/>
            <p:nvPr/>
          </p:nvPicPr>
          <p:blipFill>
            <a:blip r:embed="rId6">
              <a:alphaModFix/>
            </a:blip>
            <a:stretch>
              <a:fillRect/>
            </a:stretch>
          </p:blipFill>
          <p:spPr>
            <a:xfrm>
              <a:off x="2830075" y="2003851"/>
              <a:ext cx="432901" cy="432901"/>
            </a:xfrm>
            <a:prstGeom prst="rect">
              <a:avLst/>
            </a:prstGeom>
            <a:noFill/>
            <a:ln>
              <a:noFill/>
            </a:ln>
          </p:spPr>
        </p:pic>
        <p:pic>
          <p:nvPicPr>
            <p:cNvPr id="335" name="Google Shape;335;p24"/>
            <p:cNvPicPr preferRelativeResize="0"/>
            <p:nvPr/>
          </p:nvPicPr>
          <p:blipFill>
            <a:blip r:embed="rId7">
              <a:alphaModFix/>
            </a:blip>
            <a:stretch>
              <a:fillRect/>
            </a:stretch>
          </p:blipFill>
          <p:spPr>
            <a:xfrm rot="5400000">
              <a:off x="2152450" y="1956827"/>
              <a:ext cx="436925" cy="526950"/>
            </a:xfrm>
            <a:prstGeom prst="rect">
              <a:avLst/>
            </a:prstGeom>
            <a:noFill/>
            <a:ln>
              <a:noFill/>
            </a:ln>
          </p:spPr>
        </p:pic>
      </p:grpSp>
      <p:sp>
        <p:nvSpPr>
          <p:cNvPr id="336" name="Google Shape;336;p24"/>
          <p:cNvSpPr txBox="1"/>
          <p:nvPr/>
        </p:nvSpPr>
        <p:spPr>
          <a:xfrm>
            <a:off x="4074725" y="2508675"/>
            <a:ext cx="10083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CPU</a:t>
            </a:r>
            <a:endParaRPr sz="1600"/>
          </a:p>
        </p:txBody>
      </p:sp>
      <p:sp>
        <p:nvSpPr>
          <p:cNvPr id="337" name="Google Shape;337;p24"/>
          <p:cNvSpPr/>
          <p:nvPr/>
        </p:nvSpPr>
        <p:spPr>
          <a:xfrm>
            <a:off x="4557625" y="1257000"/>
            <a:ext cx="890400" cy="3237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x</a:t>
            </a:r>
            <a:r>
              <a:rPr lang="en" baseline="-25000"/>
              <a:t>2</a:t>
            </a:r>
            <a:r>
              <a:rPr lang="en"/>
              <a:t>=0xFF</a:t>
            </a:r>
            <a:endParaRPr/>
          </a:p>
        </p:txBody>
      </p:sp>
      <p:sp>
        <p:nvSpPr>
          <p:cNvPr id="338" name="Google Shape;338;p24"/>
          <p:cNvSpPr txBox="1"/>
          <p:nvPr/>
        </p:nvSpPr>
        <p:spPr>
          <a:xfrm>
            <a:off x="5592600" y="4177975"/>
            <a:ext cx="1423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PMEM DIMM</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5"/>
          <p:cNvPicPr preferRelativeResize="0"/>
          <p:nvPr/>
        </p:nvPicPr>
        <p:blipFill>
          <a:blip r:embed="rId3">
            <a:alphaModFix/>
          </a:blip>
          <a:stretch>
            <a:fillRect/>
          </a:stretch>
        </p:blipFill>
        <p:spPr>
          <a:xfrm>
            <a:off x="3587250" y="2690175"/>
            <a:ext cx="5433901" cy="1973050"/>
          </a:xfrm>
          <a:prstGeom prst="rect">
            <a:avLst/>
          </a:prstGeom>
          <a:noFill/>
          <a:ln>
            <a:noFill/>
          </a:ln>
        </p:spPr>
      </p:pic>
      <p:sp>
        <p:nvSpPr>
          <p:cNvPr id="344" name="Google Shape;344;p25"/>
          <p:cNvSpPr/>
          <p:nvPr/>
        </p:nvSpPr>
        <p:spPr>
          <a:xfrm>
            <a:off x="1478850" y="19199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5"/>
          <p:cNvSpPr/>
          <p:nvPr/>
        </p:nvSpPr>
        <p:spPr>
          <a:xfrm rot="5400000">
            <a:off x="6633400" y="261892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Persistency Race</a:t>
            </a:r>
            <a:endParaRPr/>
          </a:p>
        </p:txBody>
      </p:sp>
      <p:sp>
        <p:nvSpPr>
          <p:cNvPr id="347" name="Google Shape;34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12</a:t>
            </a:fld>
            <a:endParaRPr>
              <a:latin typeface="Arial"/>
              <a:ea typeface="Arial"/>
              <a:cs typeface="Arial"/>
              <a:sym typeface="Arial"/>
            </a:endParaRPr>
          </a:p>
        </p:txBody>
      </p:sp>
      <p:sp>
        <p:nvSpPr>
          <p:cNvPr id="348" name="Google Shape;348;p25"/>
          <p:cNvSpPr/>
          <p:nvPr/>
        </p:nvSpPr>
        <p:spPr>
          <a:xfrm>
            <a:off x="3442750" y="19199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5"/>
          <p:cNvSpPr/>
          <p:nvPr/>
        </p:nvSpPr>
        <p:spPr>
          <a:xfrm>
            <a:off x="5281238" y="1920000"/>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5"/>
          <p:cNvSpPr/>
          <p:nvPr/>
        </p:nvSpPr>
        <p:spPr>
          <a:xfrm>
            <a:off x="4820200" y="3404900"/>
            <a:ext cx="622200" cy="3237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0xFF</a:t>
            </a:r>
            <a:endParaRPr/>
          </a:p>
        </p:txBody>
      </p:sp>
      <p:sp>
        <p:nvSpPr>
          <p:cNvPr id="351" name="Google Shape;351;p25"/>
          <p:cNvSpPr/>
          <p:nvPr/>
        </p:nvSpPr>
        <p:spPr>
          <a:xfrm>
            <a:off x="4271500" y="3404900"/>
            <a:ext cx="548700" cy="3237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x</a:t>
            </a:r>
            <a:endParaRPr/>
          </a:p>
        </p:txBody>
      </p:sp>
      <p:sp>
        <p:nvSpPr>
          <p:cNvPr id="352" name="Google Shape;352;p25"/>
          <p:cNvSpPr/>
          <p:nvPr/>
        </p:nvSpPr>
        <p:spPr>
          <a:xfrm>
            <a:off x="5442400" y="3404900"/>
            <a:ext cx="622200" cy="3237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0xAA</a:t>
            </a:r>
            <a:endParaRPr/>
          </a:p>
        </p:txBody>
      </p:sp>
      <p:sp>
        <p:nvSpPr>
          <p:cNvPr id="353" name="Google Shape;353;p25"/>
          <p:cNvSpPr txBox="1"/>
          <p:nvPr/>
        </p:nvSpPr>
        <p:spPr>
          <a:xfrm>
            <a:off x="738650" y="3319625"/>
            <a:ext cx="1513200" cy="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900" b="1">
                <a:solidFill>
                  <a:srgbClr val="CC0000"/>
                </a:solidFill>
              </a:rPr>
              <a:t>Crash</a:t>
            </a:r>
            <a:endParaRPr sz="2900" b="1">
              <a:solidFill>
                <a:srgbClr val="CC0000"/>
              </a:solidFill>
            </a:endParaRPr>
          </a:p>
        </p:txBody>
      </p:sp>
      <p:pic>
        <p:nvPicPr>
          <p:cNvPr id="354" name="Google Shape;354;p25"/>
          <p:cNvPicPr preferRelativeResize="0"/>
          <p:nvPr/>
        </p:nvPicPr>
        <p:blipFill>
          <a:blip r:embed="rId4">
            <a:alphaModFix/>
          </a:blip>
          <a:stretch>
            <a:fillRect/>
          </a:stretch>
        </p:blipFill>
        <p:spPr>
          <a:xfrm>
            <a:off x="2209273" y="3141862"/>
            <a:ext cx="935975" cy="1069676"/>
          </a:xfrm>
          <a:prstGeom prst="rect">
            <a:avLst/>
          </a:prstGeom>
          <a:noFill/>
          <a:ln>
            <a:noFill/>
          </a:ln>
        </p:spPr>
      </p:pic>
      <p:sp>
        <p:nvSpPr>
          <p:cNvPr id="355" name="Google Shape;355;p25"/>
          <p:cNvSpPr txBox="1"/>
          <p:nvPr/>
        </p:nvSpPr>
        <p:spPr>
          <a:xfrm>
            <a:off x="339425" y="2380275"/>
            <a:ext cx="10083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Program Code</a:t>
            </a:r>
            <a:endParaRPr sz="1600"/>
          </a:p>
        </p:txBody>
      </p:sp>
      <p:pic>
        <p:nvPicPr>
          <p:cNvPr id="356" name="Google Shape;356;p25"/>
          <p:cNvPicPr preferRelativeResize="0"/>
          <p:nvPr/>
        </p:nvPicPr>
        <p:blipFill>
          <a:blip r:embed="rId5">
            <a:alphaModFix/>
          </a:blip>
          <a:stretch>
            <a:fillRect/>
          </a:stretch>
        </p:blipFill>
        <p:spPr>
          <a:xfrm>
            <a:off x="4055418" y="1469374"/>
            <a:ext cx="1046900" cy="1046913"/>
          </a:xfrm>
          <a:prstGeom prst="rect">
            <a:avLst/>
          </a:prstGeom>
          <a:noFill/>
          <a:ln>
            <a:noFill/>
          </a:ln>
        </p:spPr>
      </p:pic>
      <p:grpSp>
        <p:nvGrpSpPr>
          <p:cNvPr id="357" name="Google Shape;357;p25"/>
          <p:cNvGrpSpPr/>
          <p:nvPr/>
        </p:nvGrpSpPr>
        <p:grpSpPr>
          <a:xfrm>
            <a:off x="5942951" y="1672582"/>
            <a:ext cx="1813789" cy="667878"/>
            <a:chOff x="6200363" y="1851625"/>
            <a:chExt cx="2243400" cy="757575"/>
          </a:xfrm>
        </p:grpSpPr>
        <p:sp>
          <p:nvSpPr>
            <p:cNvPr id="358" name="Google Shape;358;p25"/>
            <p:cNvSpPr/>
            <p:nvPr/>
          </p:nvSpPr>
          <p:spPr>
            <a:xfrm>
              <a:off x="6255713" y="1851625"/>
              <a:ext cx="21330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rPr>
                <a:t>Cache</a:t>
              </a:r>
              <a:endParaRPr sz="1800" b="1">
                <a:solidFill>
                  <a:schemeClr val="dk1"/>
                </a:solidFill>
              </a:endParaRPr>
            </a:p>
          </p:txBody>
        </p:sp>
        <p:sp>
          <p:nvSpPr>
            <p:cNvPr id="359" name="Google Shape;359;p25"/>
            <p:cNvSpPr/>
            <p:nvPr/>
          </p:nvSpPr>
          <p:spPr>
            <a:xfrm>
              <a:off x="6232763" y="1958750"/>
              <a:ext cx="21786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endParaRPr>
            </a:p>
          </p:txBody>
        </p:sp>
        <p:sp>
          <p:nvSpPr>
            <p:cNvPr id="360" name="Google Shape;360;p25"/>
            <p:cNvSpPr/>
            <p:nvPr/>
          </p:nvSpPr>
          <p:spPr>
            <a:xfrm>
              <a:off x="6200363" y="2072200"/>
              <a:ext cx="22434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chemeClr val="dk1"/>
                  </a:solidFill>
                </a:rPr>
                <a:t>CPU Cache</a:t>
              </a:r>
              <a:endParaRPr sz="1700">
                <a:solidFill>
                  <a:schemeClr val="dk1"/>
                </a:solidFill>
              </a:endParaRPr>
            </a:p>
          </p:txBody>
        </p:sp>
      </p:grpSp>
      <p:grpSp>
        <p:nvGrpSpPr>
          <p:cNvPr id="361" name="Google Shape;361;p25"/>
          <p:cNvGrpSpPr/>
          <p:nvPr/>
        </p:nvGrpSpPr>
        <p:grpSpPr>
          <a:xfrm>
            <a:off x="131997" y="1371673"/>
            <a:ext cx="1423150" cy="1242325"/>
            <a:chOff x="131997" y="1447860"/>
            <a:chExt cx="1423150" cy="1242325"/>
          </a:xfrm>
        </p:grpSpPr>
        <p:pic>
          <p:nvPicPr>
            <p:cNvPr id="362" name="Google Shape;362;p25"/>
            <p:cNvPicPr preferRelativeResize="0"/>
            <p:nvPr/>
          </p:nvPicPr>
          <p:blipFill>
            <a:blip r:embed="rId6">
              <a:alphaModFix/>
            </a:blip>
            <a:stretch>
              <a:fillRect/>
            </a:stretch>
          </p:blipFill>
          <p:spPr>
            <a:xfrm>
              <a:off x="311697" y="1447860"/>
              <a:ext cx="1243450" cy="1117375"/>
            </a:xfrm>
            <a:prstGeom prst="rect">
              <a:avLst/>
            </a:prstGeom>
            <a:noFill/>
            <a:ln>
              <a:noFill/>
            </a:ln>
          </p:spPr>
        </p:pic>
        <p:pic>
          <p:nvPicPr>
            <p:cNvPr id="363" name="Google Shape;363;p25"/>
            <p:cNvPicPr preferRelativeResize="0"/>
            <p:nvPr/>
          </p:nvPicPr>
          <p:blipFill>
            <a:blip r:embed="rId6">
              <a:alphaModFix/>
            </a:blip>
            <a:stretch>
              <a:fillRect/>
            </a:stretch>
          </p:blipFill>
          <p:spPr>
            <a:xfrm>
              <a:off x="131997" y="1572810"/>
              <a:ext cx="1243450" cy="1117375"/>
            </a:xfrm>
            <a:prstGeom prst="rect">
              <a:avLst/>
            </a:prstGeom>
            <a:noFill/>
            <a:ln>
              <a:noFill/>
            </a:ln>
          </p:spPr>
        </p:pic>
      </p:grpSp>
      <p:grpSp>
        <p:nvGrpSpPr>
          <p:cNvPr id="364" name="Google Shape;364;p25"/>
          <p:cNvGrpSpPr/>
          <p:nvPr/>
        </p:nvGrpSpPr>
        <p:grpSpPr>
          <a:xfrm>
            <a:off x="2081600" y="1576350"/>
            <a:ext cx="1191300" cy="862415"/>
            <a:chOff x="2081600" y="1576350"/>
            <a:chExt cx="1191300" cy="862415"/>
          </a:xfrm>
        </p:grpSpPr>
        <p:sp>
          <p:nvSpPr>
            <p:cNvPr id="365" name="Google Shape;365;p25"/>
            <p:cNvSpPr/>
            <p:nvPr/>
          </p:nvSpPr>
          <p:spPr>
            <a:xfrm>
              <a:off x="2081600" y="1576350"/>
              <a:ext cx="1191300" cy="860400"/>
            </a:xfrm>
            <a:prstGeom prst="roundRect">
              <a:avLst>
                <a:gd name="adj" fmla="val 16667"/>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Compiler</a:t>
              </a:r>
              <a:endParaRPr sz="1600"/>
            </a:p>
          </p:txBody>
        </p:sp>
        <p:pic>
          <p:nvPicPr>
            <p:cNvPr id="366" name="Google Shape;366;p25"/>
            <p:cNvPicPr preferRelativeResize="0"/>
            <p:nvPr/>
          </p:nvPicPr>
          <p:blipFill>
            <a:blip r:embed="rId7">
              <a:alphaModFix/>
            </a:blip>
            <a:stretch>
              <a:fillRect/>
            </a:stretch>
          </p:blipFill>
          <p:spPr>
            <a:xfrm>
              <a:off x="2830075" y="2003851"/>
              <a:ext cx="432901" cy="432901"/>
            </a:xfrm>
            <a:prstGeom prst="rect">
              <a:avLst/>
            </a:prstGeom>
            <a:noFill/>
            <a:ln>
              <a:noFill/>
            </a:ln>
          </p:spPr>
        </p:pic>
        <p:pic>
          <p:nvPicPr>
            <p:cNvPr id="367" name="Google Shape;367;p25"/>
            <p:cNvPicPr preferRelativeResize="0"/>
            <p:nvPr/>
          </p:nvPicPr>
          <p:blipFill>
            <a:blip r:embed="rId8">
              <a:alphaModFix/>
            </a:blip>
            <a:stretch>
              <a:fillRect/>
            </a:stretch>
          </p:blipFill>
          <p:spPr>
            <a:xfrm rot="5400000">
              <a:off x="2152450" y="1956827"/>
              <a:ext cx="436925" cy="526950"/>
            </a:xfrm>
            <a:prstGeom prst="rect">
              <a:avLst/>
            </a:prstGeom>
            <a:noFill/>
            <a:ln>
              <a:noFill/>
            </a:ln>
          </p:spPr>
        </p:pic>
      </p:grpSp>
      <p:sp>
        <p:nvSpPr>
          <p:cNvPr id="368" name="Google Shape;368;p25"/>
          <p:cNvSpPr txBox="1"/>
          <p:nvPr/>
        </p:nvSpPr>
        <p:spPr>
          <a:xfrm>
            <a:off x="4074725" y="2508675"/>
            <a:ext cx="10083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CPU</a:t>
            </a:r>
            <a:endParaRPr sz="1600"/>
          </a:p>
        </p:txBody>
      </p:sp>
      <p:sp>
        <p:nvSpPr>
          <p:cNvPr id="369" name="Google Shape;369;p25"/>
          <p:cNvSpPr txBox="1"/>
          <p:nvPr/>
        </p:nvSpPr>
        <p:spPr>
          <a:xfrm>
            <a:off x="5592600" y="4177975"/>
            <a:ext cx="1423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PMEM DIMM</a:t>
            </a:r>
            <a:endParaRPr sz="1600"/>
          </a:p>
        </p:txBody>
      </p:sp>
      <p:sp>
        <p:nvSpPr>
          <p:cNvPr id="370" name="Google Shape;370;p25"/>
          <p:cNvSpPr txBox="1"/>
          <p:nvPr/>
        </p:nvSpPr>
        <p:spPr>
          <a:xfrm>
            <a:off x="5189525" y="525125"/>
            <a:ext cx="15132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CC0000"/>
                </a:solidFill>
              </a:rPr>
              <a:t>Volatile</a:t>
            </a:r>
            <a:endParaRPr sz="2000">
              <a:solidFill>
                <a:srgbClr val="CC0000"/>
              </a:solidFill>
            </a:endParaRPr>
          </a:p>
        </p:txBody>
      </p:sp>
      <p:sp>
        <p:nvSpPr>
          <p:cNvPr id="371" name="Google Shape;371;p25"/>
          <p:cNvSpPr/>
          <p:nvPr/>
        </p:nvSpPr>
        <p:spPr>
          <a:xfrm rot="-5400000">
            <a:off x="5804975" y="-706400"/>
            <a:ext cx="282300" cy="3730500"/>
          </a:xfrm>
          <a:prstGeom prst="rightBrace">
            <a:avLst>
              <a:gd name="adj1" fmla="val 50000"/>
              <a:gd name="adj2" fmla="val 50000"/>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26"/>
          <p:cNvPicPr preferRelativeResize="0"/>
          <p:nvPr/>
        </p:nvPicPr>
        <p:blipFill>
          <a:blip r:embed="rId3">
            <a:alphaModFix/>
          </a:blip>
          <a:stretch>
            <a:fillRect/>
          </a:stretch>
        </p:blipFill>
        <p:spPr>
          <a:xfrm>
            <a:off x="3587250" y="2690175"/>
            <a:ext cx="5433901" cy="1973050"/>
          </a:xfrm>
          <a:prstGeom prst="rect">
            <a:avLst/>
          </a:prstGeom>
          <a:noFill/>
          <a:ln>
            <a:noFill/>
          </a:ln>
        </p:spPr>
      </p:pic>
      <p:sp>
        <p:nvSpPr>
          <p:cNvPr id="377" name="Google Shape;377;p26"/>
          <p:cNvSpPr/>
          <p:nvPr/>
        </p:nvSpPr>
        <p:spPr>
          <a:xfrm>
            <a:off x="1478850" y="19199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rot="5400000">
            <a:off x="6633400" y="261892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Persistency Race</a:t>
            </a:r>
            <a:endParaRPr/>
          </a:p>
        </p:txBody>
      </p:sp>
      <p:sp>
        <p:nvSpPr>
          <p:cNvPr id="380" name="Google Shape;38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13</a:t>
            </a:fld>
            <a:endParaRPr>
              <a:latin typeface="Arial"/>
              <a:ea typeface="Arial"/>
              <a:cs typeface="Arial"/>
              <a:sym typeface="Arial"/>
            </a:endParaRPr>
          </a:p>
        </p:txBody>
      </p:sp>
      <p:sp>
        <p:nvSpPr>
          <p:cNvPr id="381" name="Google Shape;381;p26"/>
          <p:cNvSpPr/>
          <p:nvPr/>
        </p:nvSpPr>
        <p:spPr>
          <a:xfrm>
            <a:off x="3442750" y="19199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5281238" y="1920000"/>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4820200" y="3404900"/>
            <a:ext cx="622200" cy="3237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0xFF</a:t>
            </a:r>
            <a:endParaRPr/>
          </a:p>
        </p:txBody>
      </p:sp>
      <p:sp>
        <p:nvSpPr>
          <p:cNvPr id="384" name="Google Shape;384;p26"/>
          <p:cNvSpPr/>
          <p:nvPr/>
        </p:nvSpPr>
        <p:spPr>
          <a:xfrm>
            <a:off x="4271500" y="3404900"/>
            <a:ext cx="548700" cy="3237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x</a:t>
            </a:r>
            <a:endParaRPr/>
          </a:p>
        </p:txBody>
      </p:sp>
      <p:sp>
        <p:nvSpPr>
          <p:cNvPr id="385" name="Google Shape;385;p26"/>
          <p:cNvSpPr/>
          <p:nvPr/>
        </p:nvSpPr>
        <p:spPr>
          <a:xfrm>
            <a:off x="5442400" y="3404900"/>
            <a:ext cx="622200" cy="3237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0xAA</a:t>
            </a:r>
            <a:endParaRPr/>
          </a:p>
        </p:txBody>
      </p:sp>
      <p:sp>
        <p:nvSpPr>
          <p:cNvPr id="386" name="Google Shape;386;p26"/>
          <p:cNvSpPr txBox="1"/>
          <p:nvPr/>
        </p:nvSpPr>
        <p:spPr>
          <a:xfrm>
            <a:off x="311700" y="3251150"/>
            <a:ext cx="3457500" cy="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900" b="1">
                <a:solidFill>
                  <a:srgbClr val="CC0000"/>
                </a:solidFill>
              </a:rPr>
              <a:t>Invalid value for </a:t>
            </a:r>
            <a:r>
              <a:rPr lang="en" sz="2900" b="1">
                <a:solidFill>
                  <a:srgbClr val="CC0000"/>
                </a:solidFill>
                <a:latin typeface="Courier New"/>
                <a:ea typeface="Courier New"/>
                <a:cs typeface="Courier New"/>
                <a:sym typeface="Courier New"/>
              </a:rPr>
              <a:t>x</a:t>
            </a:r>
            <a:endParaRPr sz="2900" b="1">
              <a:solidFill>
                <a:srgbClr val="CC0000"/>
              </a:solidFill>
              <a:latin typeface="Courier New"/>
              <a:ea typeface="Courier New"/>
              <a:cs typeface="Courier New"/>
              <a:sym typeface="Courier New"/>
            </a:endParaRPr>
          </a:p>
        </p:txBody>
      </p:sp>
      <p:pic>
        <p:nvPicPr>
          <p:cNvPr id="387" name="Google Shape;387;p26"/>
          <p:cNvPicPr preferRelativeResize="0"/>
          <p:nvPr/>
        </p:nvPicPr>
        <p:blipFill>
          <a:blip r:embed="rId4">
            <a:alphaModFix/>
          </a:blip>
          <a:stretch>
            <a:fillRect/>
          </a:stretch>
        </p:blipFill>
        <p:spPr>
          <a:xfrm>
            <a:off x="1418725" y="3819334"/>
            <a:ext cx="1243449" cy="1112242"/>
          </a:xfrm>
          <a:prstGeom prst="rect">
            <a:avLst/>
          </a:prstGeom>
          <a:noFill/>
          <a:ln>
            <a:noFill/>
          </a:ln>
        </p:spPr>
      </p:pic>
      <p:sp>
        <p:nvSpPr>
          <p:cNvPr id="388" name="Google Shape;388;p26"/>
          <p:cNvSpPr txBox="1"/>
          <p:nvPr/>
        </p:nvSpPr>
        <p:spPr>
          <a:xfrm>
            <a:off x="339425" y="2380275"/>
            <a:ext cx="10083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Program Code</a:t>
            </a:r>
            <a:endParaRPr sz="1600"/>
          </a:p>
        </p:txBody>
      </p:sp>
      <p:pic>
        <p:nvPicPr>
          <p:cNvPr id="389" name="Google Shape;389;p26"/>
          <p:cNvPicPr preferRelativeResize="0"/>
          <p:nvPr/>
        </p:nvPicPr>
        <p:blipFill>
          <a:blip r:embed="rId5">
            <a:alphaModFix/>
          </a:blip>
          <a:stretch>
            <a:fillRect/>
          </a:stretch>
        </p:blipFill>
        <p:spPr>
          <a:xfrm>
            <a:off x="4055418" y="1469374"/>
            <a:ext cx="1046900" cy="1046913"/>
          </a:xfrm>
          <a:prstGeom prst="rect">
            <a:avLst/>
          </a:prstGeom>
          <a:noFill/>
          <a:ln>
            <a:noFill/>
          </a:ln>
        </p:spPr>
      </p:pic>
      <p:grpSp>
        <p:nvGrpSpPr>
          <p:cNvPr id="390" name="Google Shape;390;p26"/>
          <p:cNvGrpSpPr/>
          <p:nvPr/>
        </p:nvGrpSpPr>
        <p:grpSpPr>
          <a:xfrm>
            <a:off x="5942951" y="1672582"/>
            <a:ext cx="1813789" cy="667878"/>
            <a:chOff x="6200363" y="1851625"/>
            <a:chExt cx="2243400" cy="757575"/>
          </a:xfrm>
        </p:grpSpPr>
        <p:sp>
          <p:nvSpPr>
            <p:cNvPr id="391" name="Google Shape;391;p26"/>
            <p:cNvSpPr/>
            <p:nvPr/>
          </p:nvSpPr>
          <p:spPr>
            <a:xfrm>
              <a:off x="6255713" y="1851625"/>
              <a:ext cx="21330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rPr>
                <a:t>Cache</a:t>
              </a:r>
              <a:endParaRPr sz="1800" b="1">
                <a:solidFill>
                  <a:schemeClr val="dk1"/>
                </a:solidFill>
              </a:endParaRPr>
            </a:p>
          </p:txBody>
        </p:sp>
        <p:sp>
          <p:nvSpPr>
            <p:cNvPr id="392" name="Google Shape;392;p26"/>
            <p:cNvSpPr/>
            <p:nvPr/>
          </p:nvSpPr>
          <p:spPr>
            <a:xfrm>
              <a:off x="6232763" y="1958750"/>
              <a:ext cx="21786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endParaRPr>
            </a:p>
          </p:txBody>
        </p:sp>
        <p:sp>
          <p:nvSpPr>
            <p:cNvPr id="393" name="Google Shape;393;p26"/>
            <p:cNvSpPr/>
            <p:nvPr/>
          </p:nvSpPr>
          <p:spPr>
            <a:xfrm>
              <a:off x="6200363" y="2072200"/>
              <a:ext cx="22434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chemeClr val="dk1"/>
                  </a:solidFill>
                </a:rPr>
                <a:t>CPU Cache</a:t>
              </a:r>
              <a:endParaRPr sz="1700">
                <a:solidFill>
                  <a:schemeClr val="dk1"/>
                </a:solidFill>
              </a:endParaRPr>
            </a:p>
          </p:txBody>
        </p:sp>
      </p:grpSp>
      <p:grpSp>
        <p:nvGrpSpPr>
          <p:cNvPr id="394" name="Google Shape;394;p26"/>
          <p:cNvGrpSpPr/>
          <p:nvPr/>
        </p:nvGrpSpPr>
        <p:grpSpPr>
          <a:xfrm>
            <a:off x="131997" y="1371673"/>
            <a:ext cx="1423150" cy="1242325"/>
            <a:chOff x="131997" y="1447860"/>
            <a:chExt cx="1423150" cy="1242325"/>
          </a:xfrm>
        </p:grpSpPr>
        <p:pic>
          <p:nvPicPr>
            <p:cNvPr id="395" name="Google Shape;395;p26"/>
            <p:cNvPicPr preferRelativeResize="0"/>
            <p:nvPr/>
          </p:nvPicPr>
          <p:blipFill>
            <a:blip r:embed="rId6">
              <a:alphaModFix/>
            </a:blip>
            <a:stretch>
              <a:fillRect/>
            </a:stretch>
          </p:blipFill>
          <p:spPr>
            <a:xfrm>
              <a:off x="311697" y="1447860"/>
              <a:ext cx="1243450" cy="1117375"/>
            </a:xfrm>
            <a:prstGeom prst="rect">
              <a:avLst/>
            </a:prstGeom>
            <a:noFill/>
            <a:ln>
              <a:noFill/>
            </a:ln>
          </p:spPr>
        </p:pic>
        <p:pic>
          <p:nvPicPr>
            <p:cNvPr id="396" name="Google Shape;396;p26"/>
            <p:cNvPicPr preferRelativeResize="0"/>
            <p:nvPr/>
          </p:nvPicPr>
          <p:blipFill>
            <a:blip r:embed="rId6">
              <a:alphaModFix/>
            </a:blip>
            <a:stretch>
              <a:fillRect/>
            </a:stretch>
          </p:blipFill>
          <p:spPr>
            <a:xfrm>
              <a:off x="131997" y="1572810"/>
              <a:ext cx="1243450" cy="1117375"/>
            </a:xfrm>
            <a:prstGeom prst="rect">
              <a:avLst/>
            </a:prstGeom>
            <a:noFill/>
            <a:ln>
              <a:noFill/>
            </a:ln>
          </p:spPr>
        </p:pic>
      </p:grpSp>
      <p:grpSp>
        <p:nvGrpSpPr>
          <p:cNvPr id="397" name="Google Shape;397;p26"/>
          <p:cNvGrpSpPr/>
          <p:nvPr/>
        </p:nvGrpSpPr>
        <p:grpSpPr>
          <a:xfrm>
            <a:off x="2081600" y="1576350"/>
            <a:ext cx="1191300" cy="862415"/>
            <a:chOff x="2081600" y="1576350"/>
            <a:chExt cx="1191300" cy="862415"/>
          </a:xfrm>
        </p:grpSpPr>
        <p:sp>
          <p:nvSpPr>
            <p:cNvPr id="398" name="Google Shape;398;p26"/>
            <p:cNvSpPr/>
            <p:nvPr/>
          </p:nvSpPr>
          <p:spPr>
            <a:xfrm>
              <a:off x="2081600" y="1576350"/>
              <a:ext cx="1191300" cy="860400"/>
            </a:xfrm>
            <a:prstGeom prst="roundRect">
              <a:avLst>
                <a:gd name="adj" fmla="val 16667"/>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Compiler</a:t>
              </a:r>
              <a:endParaRPr sz="1600"/>
            </a:p>
          </p:txBody>
        </p:sp>
        <p:pic>
          <p:nvPicPr>
            <p:cNvPr id="399" name="Google Shape;399;p26"/>
            <p:cNvPicPr preferRelativeResize="0"/>
            <p:nvPr/>
          </p:nvPicPr>
          <p:blipFill>
            <a:blip r:embed="rId7">
              <a:alphaModFix/>
            </a:blip>
            <a:stretch>
              <a:fillRect/>
            </a:stretch>
          </p:blipFill>
          <p:spPr>
            <a:xfrm>
              <a:off x="2830075" y="2003851"/>
              <a:ext cx="432901" cy="432901"/>
            </a:xfrm>
            <a:prstGeom prst="rect">
              <a:avLst/>
            </a:prstGeom>
            <a:noFill/>
            <a:ln>
              <a:noFill/>
            </a:ln>
          </p:spPr>
        </p:pic>
        <p:pic>
          <p:nvPicPr>
            <p:cNvPr id="400" name="Google Shape;400;p26"/>
            <p:cNvPicPr preferRelativeResize="0"/>
            <p:nvPr/>
          </p:nvPicPr>
          <p:blipFill>
            <a:blip r:embed="rId8">
              <a:alphaModFix/>
            </a:blip>
            <a:stretch>
              <a:fillRect/>
            </a:stretch>
          </p:blipFill>
          <p:spPr>
            <a:xfrm rot="5400000">
              <a:off x="2152450" y="1956827"/>
              <a:ext cx="436925" cy="526950"/>
            </a:xfrm>
            <a:prstGeom prst="rect">
              <a:avLst/>
            </a:prstGeom>
            <a:noFill/>
            <a:ln>
              <a:noFill/>
            </a:ln>
          </p:spPr>
        </p:pic>
      </p:grpSp>
      <p:sp>
        <p:nvSpPr>
          <p:cNvPr id="401" name="Google Shape;401;p26"/>
          <p:cNvSpPr txBox="1"/>
          <p:nvPr/>
        </p:nvSpPr>
        <p:spPr>
          <a:xfrm>
            <a:off x="4074725" y="2508675"/>
            <a:ext cx="10083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CPU</a:t>
            </a:r>
            <a:endParaRPr sz="1600"/>
          </a:p>
        </p:txBody>
      </p:sp>
      <p:sp>
        <p:nvSpPr>
          <p:cNvPr id="402" name="Google Shape;402;p26"/>
          <p:cNvSpPr txBox="1"/>
          <p:nvPr/>
        </p:nvSpPr>
        <p:spPr>
          <a:xfrm>
            <a:off x="5592600" y="4177975"/>
            <a:ext cx="1423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PMEM DIMM</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Realistic are Persistency Races?</a:t>
            </a:r>
            <a:endParaRPr/>
          </a:p>
        </p:txBody>
      </p:sp>
      <p:sp>
        <p:nvSpPr>
          <p:cNvPr id="408" name="Google Shape;408;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409" name="Google Shape;409;p27"/>
          <p:cNvPicPr preferRelativeResize="0"/>
          <p:nvPr/>
        </p:nvPicPr>
        <p:blipFill>
          <a:blip r:embed="rId3">
            <a:alphaModFix/>
          </a:blip>
          <a:stretch>
            <a:fillRect/>
          </a:stretch>
        </p:blipFill>
        <p:spPr>
          <a:xfrm>
            <a:off x="4171096" y="1452775"/>
            <a:ext cx="1022378" cy="1206175"/>
          </a:xfrm>
          <a:prstGeom prst="rect">
            <a:avLst/>
          </a:prstGeom>
          <a:noFill/>
          <a:ln>
            <a:noFill/>
          </a:ln>
        </p:spPr>
      </p:pic>
      <p:sp>
        <p:nvSpPr>
          <p:cNvPr id="410" name="Google Shape;410;p27"/>
          <p:cNvSpPr/>
          <p:nvPr/>
        </p:nvSpPr>
        <p:spPr>
          <a:xfrm>
            <a:off x="3392725" y="20723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7"/>
          <p:cNvSpPr/>
          <p:nvPr/>
        </p:nvSpPr>
        <p:spPr>
          <a:xfrm>
            <a:off x="5500150" y="2072375"/>
            <a:ext cx="13584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7"/>
          <p:cNvSpPr txBox="1"/>
          <p:nvPr/>
        </p:nvSpPr>
        <p:spPr>
          <a:xfrm>
            <a:off x="5538925" y="1672175"/>
            <a:ext cx="13173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rgbClr val="CC0000"/>
                </a:solidFill>
              </a:rPr>
              <a:t>-O1</a:t>
            </a:r>
            <a:endParaRPr sz="2000" b="1">
              <a:solidFill>
                <a:srgbClr val="CC0000"/>
              </a:solidFill>
            </a:endParaRPr>
          </a:p>
        </p:txBody>
      </p:sp>
      <p:sp>
        <p:nvSpPr>
          <p:cNvPr id="413" name="Google Shape;413;p27"/>
          <p:cNvSpPr txBox="1"/>
          <p:nvPr/>
        </p:nvSpPr>
        <p:spPr>
          <a:xfrm>
            <a:off x="5258200" y="2256850"/>
            <a:ext cx="17349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rgbClr val="CC0000"/>
                </a:solidFill>
              </a:rPr>
              <a:t>Optimization</a:t>
            </a:r>
            <a:endParaRPr sz="2000" b="1">
              <a:solidFill>
                <a:srgbClr val="CC0000"/>
              </a:solidFill>
            </a:endParaRPr>
          </a:p>
        </p:txBody>
      </p:sp>
      <p:sp>
        <p:nvSpPr>
          <p:cNvPr id="414" name="Google Shape;414;p27"/>
          <p:cNvSpPr txBox="1"/>
          <p:nvPr/>
        </p:nvSpPr>
        <p:spPr>
          <a:xfrm>
            <a:off x="4178125" y="1021300"/>
            <a:ext cx="10083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Compiler</a:t>
            </a:r>
            <a:endParaRPr sz="1600"/>
          </a:p>
        </p:txBody>
      </p:sp>
      <p:pic>
        <p:nvPicPr>
          <p:cNvPr id="415" name="Google Shape;415;p27"/>
          <p:cNvPicPr preferRelativeResize="0"/>
          <p:nvPr/>
        </p:nvPicPr>
        <p:blipFill>
          <a:blip r:embed="rId4">
            <a:alphaModFix/>
          </a:blip>
          <a:stretch>
            <a:fillRect/>
          </a:stretch>
        </p:blipFill>
        <p:spPr>
          <a:xfrm>
            <a:off x="7136950" y="1452763"/>
            <a:ext cx="1206175" cy="1206175"/>
          </a:xfrm>
          <a:prstGeom prst="rect">
            <a:avLst/>
          </a:prstGeom>
          <a:noFill/>
          <a:ln>
            <a:noFill/>
          </a:ln>
        </p:spPr>
      </p:pic>
      <p:sp>
        <p:nvSpPr>
          <p:cNvPr id="416" name="Google Shape;416;p27"/>
          <p:cNvSpPr txBox="1"/>
          <p:nvPr/>
        </p:nvSpPr>
        <p:spPr>
          <a:xfrm>
            <a:off x="6947145" y="1021300"/>
            <a:ext cx="15858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ARM64 CPU</a:t>
            </a:r>
            <a:endParaRPr sz="1600"/>
          </a:p>
        </p:txBody>
      </p:sp>
      <p:sp>
        <p:nvSpPr>
          <p:cNvPr id="417" name="Google Shape;417;p27"/>
          <p:cNvSpPr/>
          <p:nvPr/>
        </p:nvSpPr>
        <p:spPr>
          <a:xfrm>
            <a:off x="311800" y="1501025"/>
            <a:ext cx="2547000" cy="1315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8" name="Google Shape;418;p27"/>
          <p:cNvCxnSpPr/>
          <p:nvPr/>
        </p:nvCxnSpPr>
        <p:spPr>
          <a:xfrm>
            <a:off x="311800" y="2055843"/>
            <a:ext cx="2547000" cy="0"/>
          </a:xfrm>
          <a:prstGeom prst="straightConnector1">
            <a:avLst/>
          </a:prstGeom>
          <a:noFill/>
          <a:ln w="9525" cap="flat" cmpd="sng">
            <a:solidFill>
              <a:schemeClr val="dk2"/>
            </a:solidFill>
            <a:prstDash val="solid"/>
            <a:round/>
            <a:headEnd type="none" w="med" len="med"/>
            <a:tailEnd type="none" w="med" len="med"/>
          </a:ln>
        </p:spPr>
      </p:cxnSp>
      <p:sp>
        <p:nvSpPr>
          <p:cNvPr id="419" name="Google Shape;419;p27"/>
          <p:cNvSpPr txBox="1"/>
          <p:nvPr/>
        </p:nvSpPr>
        <p:spPr>
          <a:xfrm>
            <a:off x="311800" y="1591456"/>
            <a:ext cx="2473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Code</a:t>
            </a:r>
            <a:endParaRPr/>
          </a:p>
        </p:txBody>
      </p:sp>
      <p:sp>
        <p:nvSpPr>
          <p:cNvPr id="420" name="Google Shape;420;p27"/>
          <p:cNvSpPr/>
          <p:nvPr/>
        </p:nvSpPr>
        <p:spPr>
          <a:xfrm>
            <a:off x="406075" y="2202275"/>
            <a:ext cx="2379600" cy="173100"/>
          </a:xfrm>
          <a:prstGeom prst="rect">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7"/>
          <p:cNvSpPr/>
          <p:nvPr/>
        </p:nvSpPr>
        <p:spPr>
          <a:xfrm>
            <a:off x="406075" y="2416600"/>
            <a:ext cx="1540200" cy="2256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7"/>
          <p:cNvSpPr txBox="1"/>
          <p:nvPr/>
        </p:nvSpPr>
        <p:spPr>
          <a:xfrm>
            <a:off x="311700" y="2096331"/>
            <a:ext cx="2547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ourier New"/>
                <a:ea typeface="Courier New"/>
                <a:cs typeface="Courier New"/>
                <a:sym typeface="Courier New"/>
              </a:rPr>
              <a:t>x = 0x1234567812345678</a:t>
            </a:r>
            <a:endParaRPr b="1">
              <a:latin typeface="Courier New"/>
              <a:ea typeface="Courier New"/>
              <a:cs typeface="Courier New"/>
              <a:sym typeface="Courier New"/>
            </a:endParaRPr>
          </a:p>
          <a:p>
            <a:pPr marL="0" lvl="0" indent="0" algn="l" rtl="0">
              <a:spcBef>
                <a:spcPts val="0"/>
              </a:spcBef>
              <a:spcAft>
                <a:spcPts val="0"/>
              </a:spcAft>
              <a:buNone/>
            </a:pPr>
            <a:r>
              <a:rPr lang="en" b="1">
                <a:latin typeface="Courier New"/>
                <a:ea typeface="Courier New"/>
                <a:cs typeface="Courier New"/>
                <a:sym typeface="Courier New"/>
              </a:rPr>
              <a:t>flush(&amp;x)</a:t>
            </a:r>
            <a:endParaRPr b="1">
              <a:latin typeface="Courier New"/>
              <a:ea typeface="Courier New"/>
              <a:cs typeface="Courier New"/>
              <a:sym typeface="Courier New"/>
            </a:endParaRPr>
          </a:p>
        </p:txBody>
      </p:sp>
      <p:sp>
        <p:nvSpPr>
          <p:cNvPr id="423" name="Google Shape;423;p27"/>
          <p:cNvSpPr/>
          <p:nvPr/>
        </p:nvSpPr>
        <p:spPr>
          <a:xfrm>
            <a:off x="311862" y="3396025"/>
            <a:ext cx="1585800" cy="100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4" name="Google Shape;424;p27"/>
          <p:cNvCxnSpPr/>
          <p:nvPr/>
        </p:nvCxnSpPr>
        <p:spPr>
          <a:xfrm>
            <a:off x="311862" y="3820413"/>
            <a:ext cx="1585800" cy="0"/>
          </a:xfrm>
          <a:prstGeom prst="straightConnector1">
            <a:avLst/>
          </a:prstGeom>
          <a:noFill/>
          <a:ln w="9525" cap="flat" cmpd="sng">
            <a:solidFill>
              <a:schemeClr val="dk2"/>
            </a:solidFill>
            <a:prstDash val="solid"/>
            <a:round/>
            <a:headEnd type="none" w="med" len="med"/>
            <a:tailEnd type="none" w="med" len="med"/>
          </a:ln>
        </p:spPr>
      </p:cxnSp>
      <p:sp>
        <p:nvSpPr>
          <p:cNvPr id="425" name="Google Shape;425;p27"/>
          <p:cNvSpPr txBox="1"/>
          <p:nvPr/>
        </p:nvSpPr>
        <p:spPr>
          <a:xfrm>
            <a:off x="311862" y="3465197"/>
            <a:ext cx="154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Post-crash Code</a:t>
            </a:r>
            <a:endParaRPr/>
          </a:p>
        </p:txBody>
      </p:sp>
      <p:sp>
        <p:nvSpPr>
          <p:cNvPr id="426" name="Google Shape;426;p27"/>
          <p:cNvSpPr txBox="1"/>
          <p:nvPr/>
        </p:nvSpPr>
        <p:spPr>
          <a:xfrm>
            <a:off x="311800" y="3851384"/>
            <a:ext cx="1585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ourier New"/>
                <a:ea typeface="Courier New"/>
                <a:cs typeface="Courier New"/>
                <a:sym typeface="Courier New"/>
              </a:rPr>
              <a:t>R1 = x</a:t>
            </a:r>
            <a:endParaRPr b="1">
              <a:latin typeface="Courier New"/>
              <a:ea typeface="Courier New"/>
              <a:cs typeface="Courier New"/>
              <a:sym typeface="Courier New"/>
            </a:endParaRPr>
          </a:p>
          <a:p>
            <a:pPr marL="0" lvl="0" indent="0" algn="l" rtl="0">
              <a:spcBef>
                <a:spcPts val="0"/>
              </a:spcBef>
              <a:spcAft>
                <a:spcPts val="0"/>
              </a:spcAft>
              <a:buNone/>
            </a:pPr>
            <a:endParaRPr b="1">
              <a:latin typeface="Courier New"/>
              <a:ea typeface="Courier New"/>
              <a:cs typeface="Courier New"/>
              <a:sym typeface="Courier New"/>
            </a:endParaRPr>
          </a:p>
        </p:txBody>
      </p:sp>
      <p:sp>
        <p:nvSpPr>
          <p:cNvPr id="427" name="Google Shape;427;p27"/>
          <p:cNvSpPr/>
          <p:nvPr/>
        </p:nvSpPr>
        <p:spPr>
          <a:xfrm>
            <a:off x="4935850" y="2760825"/>
            <a:ext cx="2379600" cy="221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8" name="Google Shape;428;p27"/>
          <p:cNvPicPr preferRelativeResize="0"/>
          <p:nvPr/>
        </p:nvPicPr>
        <p:blipFill>
          <a:blip r:embed="rId5">
            <a:alphaModFix/>
          </a:blip>
          <a:stretch>
            <a:fillRect/>
          </a:stretch>
        </p:blipFill>
        <p:spPr>
          <a:xfrm rot="5400000">
            <a:off x="6830075" y="2722902"/>
            <a:ext cx="436925" cy="526950"/>
          </a:xfrm>
          <a:prstGeom prst="rect">
            <a:avLst/>
          </a:prstGeom>
          <a:noFill/>
          <a:ln>
            <a:noFill/>
          </a:ln>
        </p:spPr>
      </p:pic>
      <p:sp>
        <p:nvSpPr>
          <p:cNvPr id="429" name="Google Shape;429;p27"/>
          <p:cNvSpPr txBox="1"/>
          <p:nvPr/>
        </p:nvSpPr>
        <p:spPr>
          <a:xfrm>
            <a:off x="4935850" y="2760838"/>
            <a:ext cx="154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Assembly Code</a:t>
            </a:r>
            <a:endParaRPr b="1"/>
          </a:p>
        </p:txBody>
      </p:sp>
      <p:sp>
        <p:nvSpPr>
          <p:cNvPr id="430" name="Google Shape;430;p27"/>
          <p:cNvSpPr/>
          <p:nvPr/>
        </p:nvSpPr>
        <p:spPr>
          <a:xfrm>
            <a:off x="5018350" y="4301075"/>
            <a:ext cx="2214600" cy="5727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7"/>
          <p:cNvSpPr/>
          <p:nvPr/>
        </p:nvSpPr>
        <p:spPr>
          <a:xfrm>
            <a:off x="5012500" y="3230354"/>
            <a:ext cx="2226300" cy="1091400"/>
          </a:xfrm>
          <a:prstGeom prst="rect">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7"/>
          <p:cNvSpPr txBox="1"/>
          <p:nvPr/>
        </p:nvSpPr>
        <p:spPr>
          <a:xfrm>
            <a:off x="4935850" y="3171125"/>
            <a:ext cx="2379600" cy="1777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en" sz="1150">
                <a:solidFill>
                  <a:srgbClr val="0000FF"/>
                </a:solidFill>
                <a:latin typeface="Consolas"/>
                <a:ea typeface="Consolas"/>
                <a:cs typeface="Consolas"/>
                <a:sym typeface="Consolas"/>
              </a:rPr>
              <a:t>adrp</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x0</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x</a:t>
            </a:r>
            <a:endParaRPr sz="1150">
              <a:solidFill>
                <a:srgbClr val="008080"/>
              </a:solidFill>
              <a:latin typeface="Consolas"/>
              <a:ea typeface="Consolas"/>
              <a:cs typeface="Consolas"/>
              <a:sym typeface="Consolas"/>
            </a:endParaRPr>
          </a:p>
          <a:p>
            <a:pPr marL="0" lvl="0" indent="0" algn="l" rtl="0">
              <a:lnSpc>
                <a:spcPct val="100000"/>
              </a:lnSpc>
              <a:spcBef>
                <a:spcPts val="0"/>
              </a:spcBef>
              <a:spcAft>
                <a:spcPts val="0"/>
              </a:spcAft>
              <a:buClr>
                <a:schemeClr val="dk1"/>
              </a:buClr>
              <a:buSzPts val="1100"/>
              <a:buFont typeface="Arial"/>
              <a:buNone/>
            </a:pPr>
            <a:r>
              <a:rPr lang="en" sz="1150">
                <a:solidFill>
                  <a:srgbClr val="0000FF"/>
                </a:solidFill>
                <a:latin typeface="Consolas"/>
                <a:ea typeface="Consolas"/>
                <a:cs typeface="Consolas"/>
                <a:sym typeface="Consolas"/>
              </a:rPr>
              <a:t>add</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x1</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x0</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lo12</a:t>
            </a:r>
            <a:r>
              <a:rPr lang="en" sz="1150">
                <a:solidFill>
                  <a:schemeClr val="dk1"/>
                </a:solidFill>
                <a:latin typeface="Consolas"/>
                <a:ea typeface="Consolas"/>
                <a:cs typeface="Consolas"/>
                <a:sym typeface="Consolas"/>
              </a:rPr>
              <a:t>:</a:t>
            </a:r>
            <a:r>
              <a:rPr lang="en" sz="1150">
                <a:solidFill>
                  <a:srgbClr val="008080"/>
                </a:solidFill>
                <a:latin typeface="Consolas"/>
                <a:ea typeface="Consolas"/>
                <a:cs typeface="Consolas"/>
                <a:sym typeface="Consolas"/>
              </a:rPr>
              <a:t>x</a:t>
            </a:r>
            <a:endParaRPr sz="1150">
              <a:solidFill>
                <a:srgbClr val="008080"/>
              </a:solidFill>
              <a:latin typeface="Consolas"/>
              <a:ea typeface="Consolas"/>
              <a:cs typeface="Consolas"/>
              <a:sym typeface="Consolas"/>
            </a:endParaRPr>
          </a:p>
          <a:p>
            <a:pPr marL="0" lvl="0" indent="0" algn="l" rtl="0">
              <a:lnSpc>
                <a:spcPct val="100000"/>
              </a:lnSpc>
              <a:spcBef>
                <a:spcPts val="0"/>
              </a:spcBef>
              <a:spcAft>
                <a:spcPts val="0"/>
              </a:spcAft>
              <a:buClr>
                <a:schemeClr val="dk1"/>
              </a:buClr>
              <a:buSzPts val="1100"/>
              <a:buFont typeface="Arial"/>
              <a:buNone/>
            </a:pPr>
            <a:r>
              <a:rPr lang="en" sz="1150">
                <a:solidFill>
                  <a:srgbClr val="0000FF"/>
                </a:solidFill>
                <a:latin typeface="Consolas"/>
                <a:ea typeface="Consolas"/>
                <a:cs typeface="Consolas"/>
                <a:sym typeface="Consolas"/>
              </a:rPr>
              <a:t>mov</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w0</a:t>
            </a:r>
            <a:r>
              <a:rPr lang="en" sz="1150">
                <a:solidFill>
                  <a:schemeClr val="dk1"/>
                </a:solidFill>
                <a:latin typeface="Consolas"/>
                <a:ea typeface="Consolas"/>
                <a:cs typeface="Consolas"/>
                <a:sym typeface="Consolas"/>
              </a:rPr>
              <a:t>, </a:t>
            </a:r>
            <a:r>
              <a:rPr lang="en" sz="1150">
                <a:solidFill>
                  <a:srgbClr val="098658"/>
                </a:solidFill>
                <a:latin typeface="Consolas"/>
                <a:ea typeface="Consolas"/>
                <a:cs typeface="Consolas"/>
                <a:sym typeface="Consolas"/>
              </a:rPr>
              <a:t>22136</a:t>
            </a:r>
            <a:endParaRPr sz="1150">
              <a:solidFill>
                <a:srgbClr val="098658"/>
              </a:solidFill>
              <a:latin typeface="Consolas"/>
              <a:ea typeface="Consolas"/>
              <a:cs typeface="Consolas"/>
              <a:sym typeface="Consolas"/>
            </a:endParaRPr>
          </a:p>
          <a:p>
            <a:pPr marL="0" lvl="0" indent="0" algn="l" rtl="0">
              <a:lnSpc>
                <a:spcPct val="100000"/>
              </a:lnSpc>
              <a:spcBef>
                <a:spcPts val="0"/>
              </a:spcBef>
              <a:spcAft>
                <a:spcPts val="0"/>
              </a:spcAft>
              <a:buClr>
                <a:schemeClr val="dk1"/>
              </a:buClr>
              <a:buSzPts val="1100"/>
              <a:buFont typeface="Arial"/>
              <a:buNone/>
            </a:pPr>
            <a:r>
              <a:rPr lang="en" sz="1150">
                <a:solidFill>
                  <a:srgbClr val="0000FF"/>
                </a:solidFill>
                <a:latin typeface="Consolas"/>
                <a:ea typeface="Consolas"/>
                <a:cs typeface="Consolas"/>
                <a:sym typeface="Consolas"/>
              </a:rPr>
              <a:t>movk</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w0</a:t>
            </a:r>
            <a:r>
              <a:rPr lang="en" sz="1150">
                <a:solidFill>
                  <a:schemeClr val="dk1"/>
                </a:solidFill>
                <a:latin typeface="Consolas"/>
                <a:ea typeface="Consolas"/>
                <a:cs typeface="Consolas"/>
                <a:sym typeface="Consolas"/>
              </a:rPr>
              <a:t>, </a:t>
            </a:r>
            <a:r>
              <a:rPr lang="en" sz="1150">
                <a:solidFill>
                  <a:srgbClr val="3030C0"/>
                </a:solidFill>
                <a:latin typeface="Consolas"/>
                <a:ea typeface="Consolas"/>
                <a:cs typeface="Consolas"/>
                <a:sym typeface="Consolas"/>
              </a:rPr>
              <a:t>0x1234</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lsl</a:t>
            </a:r>
            <a:r>
              <a:rPr lang="en" sz="1150">
                <a:solidFill>
                  <a:schemeClr val="dk1"/>
                </a:solidFill>
                <a:latin typeface="Consolas"/>
                <a:ea typeface="Consolas"/>
                <a:cs typeface="Consolas"/>
                <a:sym typeface="Consolas"/>
              </a:rPr>
              <a:t> </a:t>
            </a:r>
            <a:r>
              <a:rPr lang="en" sz="1150">
                <a:solidFill>
                  <a:srgbClr val="098658"/>
                </a:solidFill>
                <a:latin typeface="Consolas"/>
                <a:ea typeface="Consolas"/>
                <a:cs typeface="Consolas"/>
                <a:sym typeface="Consolas"/>
              </a:rPr>
              <a:t>16</a:t>
            </a:r>
            <a:endParaRPr sz="1150">
              <a:solidFill>
                <a:srgbClr val="098658"/>
              </a:solidFill>
              <a:latin typeface="Consolas"/>
              <a:ea typeface="Consolas"/>
              <a:cs typeface="Consolas"/>
              <a:sym typeface="Consolas"/>
            </a:endParaRPr>
          </a:p>
          <a:p>
            <a:pPr marL="0" lvl="0" indent="0" algn="l" rtl="0">
              <a:lnSpc>
                <a:spcPct val="100000"/>
              </a:lnSpc>
              <a:spcBef>
                <a:spcPts val="0"/>
              </a:spcBef>
              <a:spcAft>
                <a:spcPts val="0"/>
              </a:spcAft>
              <a:buClr>
                <a:schemeClr val="dk1"/>
              </a:buClr>
              <a:buSzPts val="1100"/>
              <a:buFont typeface="Arial"/>
              <a:buNone/>
            </a:pPr>
            <a:r>
              <a:rPr lang="en" sz="1150">
                <a:solidFill>
                  <a:srgbClr val="0000FF"/>
                </a:solidFill>
                <a:latin typeface="Consolas"/>
                <a:ea typeface="Consolas"/>
                <a:cs typeface="Consolas"/>
                <a:sym typeface="Consolas"/>
              </a:rPr>
              <a:t>str</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w0</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x1</a:t>
            </a:r>
            <a:r>
              <a:rPr lang="en" sz="1150">
                <a:solidFill>
                  <a:schemeClr val="dk1"/>
                </a:solidFill>
                <a:latin typeface="Consolas"/>
                <a:ea typeface="Consolas"/>
                <a:cs typeface="Consolas"/>
                <a:sym typeface="Consolas"/>
              </a:rPr>
              <a:t>]</a:t>
            </a:r>
            <a:endParaRPr sz="1150">
              <a:solidFill>
                <a:schemeClr val="dk1"/>
              </a:solidFill>
              <a:latin typeface="Consolas"/>
              <a:ea typeface="Consolas"/>
              <a:cs typeface="Consolas"/>
              <a:sym typeface="Consolas"/>
            </a:endParaRPr>
          </a:p>
          <a:p>
            <a:pPr marL="0" lvl="0" indent="0" algn="l" rtl="0">
              <a:lnSpc>
                <a:spcPct val="100000"/>
              </a:lnSpc>
              <a:spcBef>
                <a:spcPts val="0"/>
              </a:spcBef>
              <a:spcAft>
                <a:spcPts val="0"/>
              </a:spcAft>
              <a:buClr>
                <a:schemeClr val="dk1"/>
              </a:buClr>
              <a:buSzPts val="1100"/>
              <a:buFont typeface="Arial"/>
              <a:buNone/>
            </a:pPr>
            <a:r>
              <a:rPr lang="en" sz="1150">
                <a:solidFill>
                  <a:srgbClr val="0000FF"/>
                </a:solidFill>
                <a:latin typeface="Consolas"/>
                <a:ea typeface="Consolas"/>
                <a:cs typeface="Consolas"/>
                <a:sym typeface="Consolas"/>
              </a:rPr>
              <a:t>str</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w0</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x1</a:t>
            </a:r>
            <a:r>
              <a:rPr lang="en" sz="1150">
                <a:solidFill>
                  <a:schemeClr val="dk1"/>
                </a:solidFill>
                <a:latin typeface="Consolas"/>
                <a:ea typeface="Consolas"/>
                <a:cs typeface="Consolas"/>
                <a:sym typeface="Consolas"/>
              </a:rPr>
              <a:t>, </a:t>
            </a:r>
            <a:r>
              <a:rPr lang="en" sz="1150">
                <a:solidFill>
                  <a:srgbClr val="098658"/>
                </a:solidFill>
                <a:latin typeface="Consolas"/>
                <a:ea typeface="Consolas"/>
                <a:cs typeface="Consolas"/>
                <a:sym typeface="Consolas"/>
              </a:rPr>
              <a:t>4</a:t>
            </a:r>
            <a:r>
              <a:rPr lang="en" sz="1150">
                <a:solidFill>
                  <a:schemeClr val="dk1"/>
                </a:solidFill>
                <a:latin typeface="Consolas"/>
                <a:ea typeface="Consolas"/>
                <a:cs typeface="Consolas"/>
                <a:sym typeface="Consolas"/>
              </a:rPr>
              <a:t>]</a:t>
            </a:r>
            <a:endParaRPr sz="1150">
              <a:solidFill>
                <a:schemeClr val="dk1"/>
              </a:solidFill>
              <a:latin typeface="Consolas"/>
              <a:ea typeface="Consolas"/>
              <a:cs typeface="Consolas"/>
              <a:sym typeface="Consolas"/>
            </a:endParaRPr>
          </a:p>
          <a:p>
            <a:pPr marL="0" lvl="0" indent="0" algn="l" rtl="0">
              <a:lnSpc>
                <a:spcPct val="100000"/>
              </a:lnSpc>
              <a:spcBef>
                <a:spcPts val="0"/>
              </a:spcBef>
              <a:spcAft>
                <a:spcPts val="0"/>
              </a:spcAft>
              <a:buClr>
                <a:schemeClr val="dk1"/>
              </a:buClr>
              <a:buSzPts val="1100"/>
              <a:buFont typeface="Arial"/>
              <a:buNone/>
            </a:pPr>
            <a:r>
              <a:rPr lang="en" sz="1150">
                <a:solidFill>
                  <a:srgbClr val="0000FF"/>
                </a:solidFill>
                <a:latin typeface="Consolas"/>
                <a:ea typeface="Consolas"/>
                <a:cs typeface="Consolas"/>
                <a:sym typeface="Consolas"/>
              </a:rPr>
              <a:t>adrp</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x0</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x</a:t>
            </a:r>
            <a:endParaRPr sz="1150">
              <a:solidFill>
                <a:srgbClr val="008080"/>
              </a:solidFill>
              <a:latin typeface="Consolas"/>
              <a:ea typeface="Consolas"/>
              <a:cs typeface="Consolas"/>
              <a:sym typeface="Consolas"/>
            </a:endParaRPr>
          </a:p>
          <a:p>
            <a:pPr marL="0" lvl="0" indent="0" algn="l" rtl="0">
              <a:lnSpc>
                <a:spcPct val="100000"/>
              </a:lnSpc>
              <a:spcBef>
                <a:spcPts val="0"/>
              </a:spcBef>
              <a:spcAft>
                <a:spcPts val="0"/>
              </a:spcAft>
              <a:buClr>
                <a:schemeClr val="dk1"/>
              </a:buClr>
              <a:buSzPts val="1100"/>
              <a:buFont typeface="Arial"/>
              <a:buNone/>
            </a:pPr>
            <a:r>
              <a:rPr lang="en" sz="1150">
                <a:solidFill>
                  <a:srgbClr val="0000FF"/>
                </a:solidFill>
                <a:latin typeface="Consolas"/>
                <a:ea typeface="Consolas"/>
                <a:cs typeface="Consolas"/>
                <a:sym typeface="Consolas"/>
              </a:rPr>
              <a:t>add</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x0</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x0</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lo12</a:t>
            </a:r>
            <a:r>
              <a:rPr lang="en" sz="1150">
                <a:solidFill>
                  <a:schemeClr val="dk1"/>
                </a:solidFill>
                <a:latin typeface="Consolas"/>
                <a:ea typeface="Consolas"/>
                <a:cs typeface="Consolas"/>
                <a:sym typeface="Consolas"/>
              </a:rPr>
              <a:t>:</a:t>
            </a:r>
            <a:r>
              <a:rPr lang="en" sz="1150">
                <a:solidFill>
                  <a:srgbClr val="008080"/>
                </a:solidFill>
                <a:latin typeface="Consolas"/>
                <a:ea typeface="Consolas"/>
                <a:cs typeface="Consolas"/>
                <a:sym typeface="Consolas"/>
              </a:rPr>
              <a:t>x</a:t>
            </a:r>
            <a:endParaRPr sz="1150">
              <a:solidFill>
                <a:srgbClr val="008080"/>
              </a:solidFill>
              <a:latin typeface="Consolas"/>
              <a:ea typeface="Consolas"/>
              <a:cs typeface="Consolas"/>
              <a:sym typeface="Consolas"/>
            </a:endParaRPr>
          </a:p>
          <a:p>
            <a:pPr marL="0" lvl="0" indent="0" algn="l" rtl="0">
              <a:lnSpc>
                <a:spcPct val="100000"/>
              </a:lnSpc>
              <a:spcBef>
                <a:spcPts val="0"/>
              </a:spcBef>
              <a:spcAft>
                <a:spcPts val="0"/>
              </a:spcAft>
              <a:buNone/>
            </a:pPr>
            <a:r>
              <a:rPr lang="en" sz="1150">
                <a:solidFill>
                  <a:srgbClr val="0000FF"/>
                </a:solidFill>
                <a:latin typeface="Consolas"/>
                <a:ea typeface="Consolas"/>
                <a:cs typeface="Consolas"/>
                <a:sym typeface="Consolas"/>
              </a:rPr>
              <a:t>bl</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flush</a:t>
            </a:r>
            <a:r>
              <a:rPr lang="en" sz="1150">
                <a:solidFill>
                  <a:schemeClr val="dk1"/>
                </a:solidFill>
                <a:latin typeface="Consolas"/>
                <a:ea typeface="Consolas"/>
                <a:cs typeface="Consolas"/>
                <a:sym typeface="Consolas"/>
              </a:rPr>
              <a:t>(</a:t>
            </a:r>
            <a:r>
              <a:rPr lang="en" sz="1150">
                <a:solidFill>
                  <a:srgbClr val="008080"/>
                </a:solidFill>
                <a:latin typeface="Consolas"/>
                <a:ea typeface="Consolas"/>
                <a:cs typeface="Consolas"/>
                <a:sym typeface="Consolas"/>
              </a:rPr>
              <a:t>long</a:t>
            </a:r>
            <a:r>
              <a:rPr lang="en" sz="1150">
                <a:solidFill>
                  <a:schemeClr val="dk1"/>
                </a:solidFill>
                <a:latin typeface="Consolas"/>
                <a:ea typeface="Consolas"/>
                <a:cs typeface="Consolas"/>
                <a:sym typeface="Consolas"/>
              </a:rPr>
              <a:t>&amp;)</a:t>
            </a:r>
            <a:endParaRPr sz="1050">
              <a:solidFill>
                <a:srgbClr val="0000FF"/>
              </a:solidFill>
              <a:latin typeface="Consolas"/>
              <a:ea typeface="Consolas"/>
              <a:cs typeface="Consolas"/>
              <a:sym typeface="Consola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Realistic are Persistency Races?</a:t>
            </a:r>
            <a:endParaRPr/>
          </a:p>
        </p:txBody>
      </p:sp>
      <p:sp>
        <p:nvSpPr>
          <p:cNvPr id="438" name="Google Shape;438;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439" name="Google Shape;439;p28"/>
          <p:cNvPicPr preferRelativeResize="0"/>
          <p:nvPr/>
        </p:nvPicPr>
        <p:blipFill>
          <a:blip r:embed="rId3">
            <a:alphaModFix/>
          </a:blip>
          <a:stretch>
            <a:fillRect/>
          </a:stretch>
        </p:blipFill>
        <p:spPr>
          <a:xfrm>
            <a:off x="4171096" y="1452775"/>
            <a:ext cx="1022378" cy="1206175"/>
          </a:xfrm>
          <a:prstGeom prst="rect">
            <a:avLst/>
          </a:prstGeom>
          <a:noFill/>
          <a:ln>
            <a:noFill/>
          </a:ln>
        </p:spPr>
      </p:pic>
      <p:sp>
        <p:nvSpPr>
          <p:cNvPr id="440" name="Google Shape;440;p28"/>
          <p:cNvSpPr/>
          <p:nvPr/>
        </p:nvSpPr>
        <p:spPr>
          <a:xfrm>
            <a:off x="3392725" y="20723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5500150" y="2072375"/>
            <a:ext cx="13584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txBox="1"/>
          <p:nvPr/>
        </p:nvSpPr>
        <p:spPr>
          <a:xfrm>
            <a:off x="5538925" y="1672175"/>
            <a:ext cx="13173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rgbClr val="CC0000"/>
                </a:solidFill>
              </a:rPr>
              <a:t>-O1</a:t>
            </a:r>
            <a:endParaRPr sz="2000" b="1">
              <a:solidFill>
                <a:srgbClr val="CC0000"/>
              </a:solidFill>
            </a:endParaRPr>
          </a:p>
        </p:txBody>
      </p:sp>
      <p:sp>
        <p:nvSpPr>
          <p:cNvPr id="443" name="Google Shape;443;p28"/>
          <p:cNvSpPr txBox="1"/>
          <p:nvPr/>
        </p:nvSpPr>
        <p:spPr>
          <a:xfrm>
            <a:off x="5258200" y="2256850"/>
            <a:ext cx="17349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rgbClr val="CC0000"/>
                </a:solidFill>
              </a:rPr>
              <a:t>Optimization</a:t>
            </a:r>
            <a:endParaRPr sz="2000" b="1">
              <a:solidFill>
                <a:srgbClr val="CC0000"/>
              </a:solidFill>
            </a:endParaRPr>
          </a:p>
        </p:txBody>
      </p:sp>
      <p:sp>
        <p:nvSpPr>
          <p:cNvPr id="444" name="Google Shape;444;p28"/>
          <p:cNvSpPr txBox="1"/>
          <p:nvPr/>
        </p:nvSpPr>
        <p:spPr>
          <a:xfrm>
            <a:off x="4178125" y="1021300"/>
            <a:ext cx="10083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Compiler</a:t>
            </a:r>
            <a:endParaRPr sz="1600"/>
          </a:p>
        </p:txBody>
      </p:sp>
      <p:pic>
        <p:nvPicPr>
          <p:cNvPr id="445" name="Google Shape;445;p28"/>
          <p:cNvPicPr preferRelativeResize="0"/>
          <p:nvPr/>
        </p:nvPicPr>
        <p:blipFill>
          <a:blip r:embed="rId4">
            <a:alphaModFix/>
          </a:blip>
          <a:stretch>
            <a:fillRect/>
          </a:stretch>
        </p:blipFill>
        <p:spPr>
          <a:xfrm>
            <a:off x="7136950" y="1452763"/>
            <a:ext cx="1206175" cy="1206175"/>
          </a:xfrm>
          <a:prstGeom prst="rect">
            <a:avLst/>
          </a:prstGeom>
          <a:noFill/>
          <a:ln>
            <a:noFill/>
          </a:ln>
        </p:spPr>
      </p:pic>
      <p:sp>
        <p:nvSpPr>
          <p:cNvPr id="446" name="Google Shape;446;p28"/>
          <p:cNvSpPr txBox="1"/>
          <p:nvPr/>
        </p:nvSpPr>
        <p:spPr>
          <a:xfrm>
            <a:off x="6947145" y="1021300"/>
            <a:ext cx="15858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ARM64 CPU</a:t>
            </a:r>
            <a:endParaRPr sz="1600"/>
          </a:p>
        </p:txBody>
      </p:sp>
      <p:sp>
        <p:nvSpPr>
          <p:cNvPr id="447" name="Google Shape;447;p28"/>
          <p:cNvSpPr/>
          <p:nvPr/>
        </p:nvSpPr>
        <p:spPr>
          <a:xfrm>
            <a:off x="311800" y="1501025"/>
            <a:ext cx="2547000" cy="1315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8" name="Google Shape;448;p28"/>
          <p:cNvCxnSpPr/>
          <p:nvPr/>
        </p:nvCxnSpPr>
        <p:spPr>
          <a:xfrm>
            <a:off x="311800" y="2055843"/>
            <a:ext cx="2547000" cy="0"/>
          </a:xfrm>
          <a:prstGeom prst="straightConnector1">
            <a:avLst/>
          </a:prstGeom>
          <a:noFill/>
          <a:ln w="9525" cap="flat" cmpd="sng">
            <a:solidFill>
              <a:schemeClr val="dk2"/>
            </a:solidFill>
            <a:prstDash val="solid"/>
            <a:round/>
            <a:headEnd type="none" w="med" len="med"/>
            <a:tailEnd type="none" w="med" len="med"/>
          </a:ln>
        </p:spPr>
      </p:cxnSp>
      <p:sp>
        <p:nvSpPr>
          <p:cNvPr id="449" name="Google Shape;449;p28"/>
          <p:cNvSpPr txBox="1"/>
          <p:nvPr/>
        </p:nvSpPr>
        <p:spPr>
          <a:xfrm>
            <a:off x="311800" y="1591456"/>
            <a:ext cx="2473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Code</a:t>
            </a:r>
            <a:endParaRPr/>
          </a:p>
        </p:txBody>
      </p:sp>
      <p:sp>
        <p:nvSpPr>
          <p:cNvPr id="450" name="Google Shape;450;p28"/>
          <p:cNvSpPr/>
          <p:nvPr/>
        </p:nvSpPr>
        <p:spPr>
          <a:xfrm>
            <a:off x="406075" y="2202275"/>
            <a:ext cx="2379600" cy="173100"/>
          </a:xfrm>
          <a:prstGeom prst="rect">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406075" y="2416600"/>
            <a:ext cx="1540200" cy="2256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txBox="1"/>
          <p:nvPr/>
        </p:nvSpPr>
        <p:spPr>
          <a:xfrm>
            <a:off x="311700" y="2096331"/>
            <a:ext cx="2547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ourier New"/>
                <a:ea typeface="Courier New"/>
                <a:cs typeface="Courier New"/>
                <a:sym typeface="Courier New"/>
              </a:rPr>
              <a:t>x = 0x1234567812345678</a:t>
            </a:r>
            <a:endParaRPr b="1">
              <a:latin typeface="Courier New"/>
              <a:ea typeface="Courier New"/>
              <a:cs typeface="Courier New"/>
              <a:sym typeface="Courier New"/>
            </a:endParaRPr>
          </a:p>
          <a:p>
            <a:pPr marL="0" lvl="0" indent="0" algn="l" rtl="0">
              <a:spcBef>
                <a:spcPts val="0"/>
              </a:spcBef>
              <a:spcAft>
                <a:spcPts val="0"/>
              </a:spcAft>
              <a:buNone/>
            </a:pPr>
            <a:r>
              <a:rPr lang="en" b="1">
                <a:latin typeface="Courier New"/>
                <a:ea typeface="Courier New"/>
                <a:cs typeface="Courier New"/>
                <a:sym typeface="Courier New"/>
              </a:rPr>
              <a:t>flush(&amp;x)</a:t>
            </a:r>
            <a:endParaRPr b="1">
              <a:latin typeface="Courier New"/>
              <a:ea typeface="Courier New"/>
              <a:cs typeface="Courier New"/>
              <a:sym typeface="Courier New"/>
            </a:endParaRPr>
          </a:p>
        </p:txBody>
      </p:sp>
      <p:sp>
        <p:nvSpPr>
          <p:cNvPr id="453" name="Google Shape;453;p28"/>
          <p:cNvSpPr/>
          <p:nvPr/>
        </p:nvSpPr>
        <p:spPr>
          <a:xfrm>
            <a:off x="311862" y="3396025"/>
            <a:ext cx="1585800" cy="100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4" name="Google Shape;454;p28"/>
          <p:cNvCxnSpPr/>
          <p:nvPr/>
        </p:nvCxnSpPr>
        <p:spPr>
          <a:xfrm>
            <a:off x="311862" y="3820413"/>
            <a:ext cx="1585800" cy="0"/>
          </a:xfrm>
          <a:prstGeom prst="straightConnector1">
            <a:avLst/>
          </a:prstGeom>
          <a:noFill/>
          <a:ln w="9525" cap="flat" cmpd="sng">
            <a:solidFill>
              <a:schemeClr val="dk2"/>
            </a:solidFill>
            <a:prstDash val="solid"/>
            <a:round/>
            <a:headEnd type="none" w="med" len="med"/>
            <a:tailEnd type="none" w="med" len="med"/>
          </a:ln>
        </p:spPr>
      </p:cxnSp>
      <p:sp>
        <p:nvSpPr>
          <p:cNvPr id="455" name="Google Shape;455;p28"/>
          <p:cNvSpPr txBox="1"/>
          <p:nvPr/>
        </p:nvSpPr>
        <p:spPr>
          <a:xfrm>
            <a:off x="311862" y="3465197"/>
            <a:ext cx="154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Post-crash Code</a:t>
            </a:r>
            <a:endParaRPr/>
          </a:p>
        </p:txBody>
      </p:sp>
      <p:sp>
        <p:nvSpPr>
          <p:cNvPr id="456" name="Google Shape;456;p28"/>
          <p:cNvSpPr txBox="1"/>
          <p:nvPr/>
        </p:nvSpPr>
        <p:spPr>
          <a:xfrm>
            <a:off x="311800" y="3851384"/>
            <a:ext cx="1585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ourier New"/>
                <a:ea typeface="Courier New"/>
                <a:cs typeface="Courier New"/>
                <a:sym typeface="Courier New"/>
              </a:rPr>
              <a:t>R1 = x</a:t>
            </a:r>
            <a:endParaRPr b="1">
              <a:latin typeface="Courier New"/>
              <a:ea typeface="Courier New"/>
              <a:cs typeface="Courier New"/>
              <a:sym typeface="Courier New"/>
            </a:endParaRPr>
          </a:p>
          <a:p>
            <a:pPr marL="0" lvl="0" indent="0" algn="l" rtl="0">
              <a:spcBef>
                <a:spcPts val="0"/>
              </a:spcBef>
              <a:spcAft>
                <a:spcPts val="0"/>
              </a:spcAft>
              <a:buNone/>
            </a:pPr>
            <a:endParaRPr b="1">
              <a:latin typeface="Courier New"/>
              <a:ea typeface="Courier New"/>
              <a:cs typeface="Courier New"/>
              <a:sym typeface="Courier New"/>
            </a:endParaRPr>
          </a:p>
        </p:txBody>
      </p:sp>
      <p:sp>
        <p:nvSpPr>
          <p:cNvPr id="457" name="Google Shape;457;p28"/>
          <p:cNvSpPr/>
          <p:nvPr/>
        </p:nvSpPr>
        <p:spPr>
          <a:xfrm>
            <a:off x="4935850" y="2760825"/>
            <a:ext cx="2379600" cy="221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8" name="Google Shape;458;p28"/>
          <p:cNvPicPr preferRelativeResize="0"/>
          <p:nvPr/>
        </p:nvPicPr>
        <p:blipFill>
          <a:blip r:embed="rId5">
            <a:alphaModFix/>
          </a:blip>
          <a:stretch>
            <a:fillRect/>
          </a:stretch>
        </p:blipFill>
        <p:spPr>
          <a:xfrm rot="5400000">
            <a:off x="6830075" y="2722902"/>
            <a:ext cx="436925" cy="526950"/>
          </a:xfrm>
          <a:prstGeom prst="rect">
            <a:avLst/>
          </a:prstGeom>
          <a:noFill/>
          <a:ln>
            <a:noFill/>
          </a:ln>
        </p:spPr>
      </p:pic>
      <p:sp>
        <p:nvSpPr>
          <p:cNvPr id="459" name="Google Shape;459;p28"/>
          <p:cNvSpPr txBox="1"/>
          <p:nvPr/>
        </p:nvSpPr>
        <p:spPr>
          <a:xfrm>
            <a:off x="4935850" y="2760838"/>
            <a:ext cx="154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Assembly Code</a:t>
            </a:r>
            <a:endParaRPr b="1"/>
          </a:p>
        </p:txBody>
      </p:sp>
      <p:sp>
        <p:nvSpPr>
          <p:cNvPr id="460" name="Google Shape;460;p28"/>
          <p:cNvSpPr/>
          <p:nvPr/>
        </p:nvSpPr>
        <p:spPr>
          <a:xfrm>
            <a:off x="5018350" y="4301075"/>
            <a:ext cx="2214600" cy="5727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5012500" y="3230354"/>
            <a:ext cx="2226300" cy="1091400"/>
          </a:xfrm>
          <a:prstGeom prst="rect">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txBox="1"/>
          <p:nvPr/>
        </p:nvSpPr>
        <p:spPr>
          <a:xfrm>
            <a:off x="4935850" y="3171125"/>
            <a:ext cx="2379600" cy="1777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150">
                <a:solidFill>
                  <a:srgbClr val="0000FF"/>
                </a:solidFill>
                <a:latin typeface="Consolas"/>
                <a:ea typeface="Consolas"/>
                <a:cs typeface="Consolas"/>
                <a:sym typeface="Consolas"/>
              </a:rPr>
              <a:t>adrp</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x0</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x</a:t>
            </a:r>
            <a:endParaRPr sz="1150">
              <a:solidFill>
                <a:srgbClr val="008080"/>
              </a:solidFill>
              <a:latin typeface="Consolas"/>
              <a:ea typeface="Consolas"/>
              <a:cs typeface="Consolas"/>
              <a:sym typeface="Consolas"/>
            </a:endParaRPr>
          </a:p>
          <a:p>
            <a:pPr marL="0" lvl="0" indent="0" algn="l" rtl="0">
              <a:lnSpc>
                <a:spcPct val="100000"/>
              </a:lnSpc>
              <a:spcBef>
                <a:spcPts val="0"/>
              </a:spcBef>
              <a:spcAft>
                <a:spcPts val="0"/>
              </a:spcAft>
              <a:buNone/>
            </a:pPr>
            <a:r>
              <a:rPr lang="en" sz="1150">
                <a:solidFill>
                  <a:srgbClr val="0000FF"/>
                </a:solidFill>
                <a:latin typeface="Consolas"/>
                <a:ea typeface="Consolas"/>
                <a:cs typeface="Consolas"/>
                <a:sym typeface="Consolas"/>
              </a:rPr>
              <a:t>add</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x1</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x0</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lo12</a:t>
            </a:r>
            <a:r>
              <a:rPr lang="en" sz="1150">
                <a:solidFill>
                  <a:schemeClr val="dk1"/>
                </a:solidFill>
                <a:latin typeface="Consolas"/>
                <a:ea typeface="Consolas"/>
                <a:cs typeface="Consolas"/>
                <a:sym typeface="Consolas"/>
              </a:rPr>
              <a:t>:</a:t>
            </a:r>
            <a:r>
              <a:rPr lang="en" sz="1150">
                <a:solidFill>
                  <a:srgbClr val="008080"/>
                </a:solidFill>
                <a:latin typeface="Consolas"/>
                <a:ea typeface="Consolas"/>
                <a:cs typeface="Consolas"/>
                <a:sym typeface="Consolas"/>
              </a:rPr>
              <a:t>x</a:t>
            </a:r>
            <a:endParaRPr sz="1150">
              <a:solidFill>
                <a:srgbClr val="008080"/>
              </a:solidFill>
              <a:latin typeface="Consolas"/>
              <a:ea typeface="Consolas"/>
              <a:cs typeface="Consolas"/>
              <a:sym typeface="Consolas"/>
            </a:endParaRPr>
          </a:p>
          <a:p>
            <a:pPr marL="0" lvl="0" indent="0" algn="l" rtl="0">
              <a:lnSpc>
                <a:spcPct val="100000"/>
              </a:lnSpc>
              <a:spcBef>
                <a:spcPts val="0"/>
              </a:spcBef>
              <a:spcAft>
                <a:spcPts val="0"/>
              </a:spcAft>
              <a:buNone/>
            </a:pPr>
            <a:r>
              <a:rPr lang="en" sz="1150">
                <a:solidFill>
                  <a:srgbClr val="0000FF"/>
                </a:solidFill>
                <a:latin typeface="Consolas"/>
                <a:ea typeface="Consolas"/>
                <a:cs typeface="Consolas"/>
                <a:sym typeface="Consolas"/>
              </a:rPr>
              <a:t>mov</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w0</a:t>
            </a:r>
            <a:r>
              <a:rPr lang="en" sz="1150">
                <a:solidFill>
                  <a:schemeClr val="dk1"/>
                </a:solidFill>
                <a:latin typeface="Consolas"/>
                <a:ea typeface="Consolas"/>
                <a:cs typeface="Consolas"/>
                <a:sym typeface="Consolas"/>
              </a:rPr>
              <a:t>, </a:t>
            </a:r>
            <a:r>
              <a:rPr lang="en" sz="1150">
                <a:solidFill>
                  <a:srgbClr val="098658"/>
                </a:solidFill>
                <a:latin typeface="Consolas"/>
                <a:ea typeface="Consolas"/>
                <a:cs typeface="Consolas"/>
                <a:sym typeface="Consolas"/>
              </a:rPr>
              <a:t>22136</a:t>
            </a:r>
            <a:endParaRPr sz="1150">
              <a:solidFill>
                <a:srgbClr val="098658"/>
              </a:solidFill>
              <a:latin typeface="Consolas"/>
              <a:ea typeface="Consolas"/>
              <a:cs typeface="Consolas"/>
              <a:sym typeface="Consolas"/>
            </a:endParaRPr>
          </a:p>
          <a:p>
            <a:pPr marL="0" lvl="0" indent="0" algn="l" rtl="0">
              <a:lnSpc>
                <a:spcPct val="100000"/>
              </a:lnSpc>
              <a:spcBef>
                <a:spcPts val="0"/>
              </a:spcBef>
              <a:spcAft>
                <a:spcPts val="0"/>
              </a:spcAft>
              <a:buNone/>
            </a:pPr>
            <a:r>
              <a:rPr lang="en" sz="1150">
                <a:solidFill>
                  <a:srgbClr val="0000FF"/>
                </a:solidFill>
                <a:latin typeface="Consolas"/>
                <a:ea typeface="Consolas"/>
                <a:cs typeface="Consolas"/>
                <a:sym typeface="Consolas"/>
              </a:rPr>
              <a:t>movk</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w0</a:t>
            </a:r>
            <a:r>
              <a:rPr lang="en" sz="1150">
                <a:solidFill>
                  <a:schemeClr val="dk1"/>
                </a:solidFill>
                <a:latin typeface="Consolas"/>
                <a:ea typeface="Consolas"/>
                <a:cs typeface="Consolas"/>
                <a:sym typeface="Consolas"/>
              </a:rPr>
              <a:t>, </a:t>
            </a:r>
            <a:r>
              <a:rPr lang="en" sz="1150">
                <a:solidFill>
                  <a:srgbClr val="3030C0"/>
                </a:solidFill>
                <a:latin typeface="Consolas"/>
                <a:ea typeface="Consolas"/>
                <a:cs typeface="Consolas"/>
                <a:sym typeface="Consolas"/>
              </a:rPr>
              <a:t>0x1234</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lsl</a:t>
            </a:r>
            <a:r>
              <a:rPr lang="en" sz="1150">
                <a:solidFill>
                  <a:schemeClr val="dk1"/>
                </a:solidFill>
                <a:latin typeface="Consolas"/>
                <a:ea typeface="Consolas"/>
                <a:cs typeface="Consolas"/>
                <a:sym typeface="Consolas"/>
              </a:rPr>
              <a:t> </a:t>
            </a:r>
            <a:r>
              <a:rPr lang="en" sz="1150">
                <a:solidFill>
                  <a:srgbClr val="098658"/>
                </a:solidFill>
                <a:latin typeface="Consolas"/>
                <a:ea typeface="Consolas"/>
                <a:cs typeface="Consolas"/>
                <a:sym typeface="Consolas"/>
              </a:rPr>
              <a:t>16</a:t>
            </a:r>
            <a:endParaRPr sz="1150">
              <a:solidFill>
                <a:srgbClr val="098658"/>
              </a:solidFill>
              <a:latin typeface="Consolas"/>
              <a:ea typeface="Consolas"/>
              <a:cs typeface="Consolas"/>
              <a:sym typeface="Consolas"/>
            </a:endParaRPr>
          </a:p>
          <a:p>
            <a:pPr marL="0" lvl="0" indent="0" algn="l" rtl="0">
              <a:lnSpc>
                <a:spcPct val="100000"/>
              </a:lnSpc>
              <a:spcBef>
                <a:spcPts val="0"/>
              </a:spcBef>
              <a:spcAft>
                <a:spcPts val="0"/>
              </a:spcAft>
              <a:buNone/>
            </a:pPr>
            <a:r>
              <a:rPr lang="en" sz="1150">
                <a:solidFill>
                  <a:srgbClr val="0000FF"/>
                </a:solidFill>
                <a:latin typeface="Consolas"/>
                <a:ea typeface="Consolas"/>
                <a:cs typeface="Consolas"/>
                <a:sym typeface="Consolas"/>
              </a:rPr>
              <a:t>str</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w0</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x1</a:t>
            </a:r>
            <a:r>
              <a:rPr lang="en" sz="1150">
                <a:solidFill>
                  <a:schemeClr val="dk1"/>
                </a:solidFill>
                <a:latin typeface="Consolas"/>
                <a:ea typeface="Consolas"/>
                <a:cs typeface="Consolas"/>
                <a:sym typeface="Consolas"/>
              </a:rPr>
              <a:t>]</a:t>
            </a:r>
            <a:endParaRPr sz="115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150">
                <a:solidFill>
                  <a:srgbClr val="0000FF"/>
                </a:solidFill>
                <a:latin typeface="Consolas"/>
                <a:ea typeface="Consolas"/>
                <a:cs typeface="Consolas"/>
                <a:sym typeface="Consolas"/>
              </a:rPr>
              <a:t>str</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w0</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x1</a:t>
            </a:r>
            <a:r>
              <a:rPr lang="en" sz="1150">
                <a:solidFill>
                  <a:schemeClr val="dk1"/>
                </a:solidFill>
                <a:latin typeface="Consolas"/>
                <a:ea typeface="Consolas"/>
                <a:cs typeface="Consolas"/>
                <a:sym typeface="Consolas"/>
              </a:rPr>
              <a:t>, </a:t>
            </a:r>
            <a:r>
              <a:rPr lang="en" sz="1150">
                <a:solidFill>
                  <a:srgbClr val="098658"/>
                </a:solidFill>
                <a:latin typeface="Consolas"/>
                <a:ea typeface="Consolas"/>
                <a:cs typeface="Consolas"/>
                <a:sym typeface="Consolas"/>
              </a:rPr>
              <a:t>4</a:t>
            </a:r>
            <a:r>
              <a:rPr lang="en" sz="1150">
                <a:solidFill>
                  <a:schemeClr val="dk1"/>
                </a:solidFill>
                <a:latin typeface="Consolas"/>
                <a:ea typeface="Consolas"/>
                <a:cs typeface="Consolas"/>
                <a:sym typeface="Consolas"/>
              </a:rPr>
              <a:t>]</a:t>
            </a:r>
            <a:endParaRPr sz="115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150">
                <a:solidFill>
                  <a:srgbClr val="0000FF"/>
                </a:solidFill>
                <a:latin typeface="Consolas"/>
                <a:ea typeface="Consolas"/>
                <a:cs typeface="Consolas"/>
                <a:sym typeface="Consolas"/>
              </a:rPr>
              <a:t>adrp</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x0</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x</a:t>
            </a:r>
            <a:endParaRPr sz="1150">
              <a:solidFill>
                <a:srgbClr val="008080"/>
              </a:solidFill>
              <a:latin typeface="Consolas"/>
              <a:ea typeface="Consolas"/>
              <a:cs typeface="Consolas"/>
              <a:sym typeface="Consolas"/>
            </a:endParaRPr>
          </a:p>
          <a:p>
            <a:pPr marL="0" lvl="0" indent="0" algn="l" rtl="0">
              <a:lnSpc>
                <a:spcPct val="100000"/>
              </a:lnSpc>
              <a:spcBef>
                <a:spcPts val="0"/>
              </a:spcBef>
              <a:spcAft>
                <a:spcPts val="0"/>
              </a:spcAft>
              <a:buNone/>
            </a:pPr>
            <a:r>
              <a:rPr lang="en" sz="1150">
                <a:solidFill>
                  <a:srgbClr val="0000FF"/>
                </a:solidFill>
                <a:latin typeface="Consolas"/>
                <a:ea typeface="Consolas"/>
                <a:cs typeface="Consolas"/>
                <a:sym typeface="Consolas"/>
              </a:rPr>
              <a:t>add</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x0</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x0</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lo12</a:t>
            </a:r>
            <a:r>
              <a:rPr lang="en" sz="1150">
                <a:solidFill>
                  <a:schemeClr val="dk1"/>
                </a:solidFill>
                <a:latin typeface="Consolas"/>
                <a:ea typeface="Consolas"/>
                <a:cs typeface="Consolas"/>
                <a:sym typeface="Consolas"/>
              </a:rPr>
              <a:t>:</a:t>
            </a:r>
            <a:r>
              <a:rPr lang="en" sz="1150">
                <a:solidFill>
                  <a:srgbClr val="008080"/>
                </a:solidFill>
                <a:latin typeface="Consolas"/>
                <a:ea typeface="Consolas"/>
                <a:cs typeface="Consolas"/>
                <a:sym typeface="Consolas"/>
              </a:rPr>
              <a:t>x</a:t>
            </a:r>
            <a:endParaRPr sz="1150">
              <a:solidFill>
                <a:srgbClr val="008080"/>
              </a:solidFill>
              <a:latin typeface="Consolas"/>
              <a:ea typeface="Consolas"/>
              <a:cs typeface="Consolas"/>
              <a:sym typeface="Consolas"/>
            </a:endParaRPr>
          </a:p>
          <a:p>
            <a:pPr marL="0" lvl="0" indent="0" algn="l" rtl="0">
              <a:lnSpc>
                <a:spcPct val="100000"/>
              </a:lnSpc>
              <a:spcBef>
                <a:spcPts val="0"/>
              </a:spcBef>
              <a:spcAft>
                <a:spcPts val="0"/>
              </a:spcAft>
              <a:buNone/>
            </a:pPr>
            <a:r>
              <a:rPr lang="en" sz="1150">
                <a:solidFill>
                  <a:srgbClr val="0000FF"/>
                </a:solidFill>
                <a:latin typeface="Consolas"/>
                <a:ea typeface="Consolas"/>
                <a:cs typeface="Consolas"/>
                <a:sym typeface="Consolas"/>
              </a:rPr>
              <a:t>bl</a:t>
            </a:r>
            <a:r>
              <a:rPr lang="en" sz="1150">
                <a:solidFill>
                  <a:schemeClr val="dk1"/>
                </a:solidFill>
                <a:latin typeface="Consolas"/>
                <a:ea typeface="Consolas"/>
                <a:cs typeface="Consolas"/>
                <a:sym typeface="Consolas"/>
              </a:rPr>
              <a:t>      </a:t>
            </a:r>
            <a:r>
              <a:rPr lang="en" sz="1150">
                <a:solidFill>
                  <a:srgbClr val="008080"/>
                </a:solidFill>
                <a:latin typeface="Consolas"/>
                <a:ea typeface="Consolas"/>
                <a:cs typeface="Consolas"/>
                <a:sym typeface="Consolas"/>
              </a:rPr>
              <a:t>flush</a:t>
            </a:r>
            <a:r>
              <a:rPr lang="en" sz="1150">
                <a:solidFill>
                  <a:schemeClr val="dk1"/>
                </a:solidFill>
                <a:latin typeface="Consolas"/>
                <a:ea typeface="Consolas"/>
                <a:cs typeface="Consolas"/>
                <a:sym typeface="Consolas"/>
              </a:rPr>
              <a:t>(</a:t>
            </a:r>
            <a:r>
              <a:rPr lang="en" sz="1150">
                <a:solidFill>
                  <a:srgbClr val="008080"/>
                </a:solidFill>
                <a:latin typeface="Consolas"/>
                <a:ea typeface="Consolas"/>
                <a:cs typeface="Consolas"/>
                <a:sym typeface="Consolas"/>
              </a:rPr>
              <a:t>long</a:t>
            </a:r>
            <a:r>
              <a:rPr lang="en" sz="1150">
                <a:solidFill>
                  <a:schemeClr val="dk1"/>
                </a:solidFill>
                <a:latin typeface="Consolas"/>
                <a:ea typeface="Consolas"/>
                <a:cs typeface="Consolas"/>
                <a:sym typeface="Consolas"/>
              </a:rPr>
              <a:t>&amp;)</a:t>
            </a:r>
            <a:endParaRPr sz="1050">
              <a:solidFill>
                <a:srgbClr val="0000FF"/>
              </a:solidFill>
              <a:latin typeface="Consolas"/>
              <a:ea typeface="Consolas"/>
              <a:cs typeface="Consolas"/>
              <a:sym typeface="Consolas"/>
            </a:endParaRPr>
          </a:p>
        </p:txBody>
      </p:sp>
      <p:cxnSp>
        <p:nvCxnSpPr>
          <p:cNvPr id="463" name="Google Shape;463;p28"/>
          <p:cNvCxnSpPr/>
          <p:nvPr/>
        </p:nvCxnSpPr>
        <p:spPr>
          <a:xfrm flipH="1">
            <a:off x="1144625" y="4076125"/>
            <a:ext cx="1005600" cy="7800"/>
          </a:xfrm>
          <a:prstGeom prst="straightConnector1">
            <a:avLst/>
          </a:prstGeom>
          <a:noFill/>
          <a:ln w="9525" cap="flat" cmpd="sng">
            <a:solidFill>
              <a:srgbClr val="CC0000"/>
            </a:solidFill>
            <a:prstDash val="solid"/>
            <a:round/>
            <a:headEnd type="triangle" w="med" len="med"/>
            <a:tailEnd type="none" w="med" len="med"/>
          </a:ln>
        </p:spPr>
      </p:cxnSp>
      <p:sp>
        <p:nvSpPr>
          <p:cNvPr id="464" name="Google Shape;464;p28"/>
          <p:cNvSpPr txBox="1"/>
          <p:nvPr/>
        </p:nvSpPr>
        <p:spPr>
          <a:xfrm>
            <a:off x="2204600" y="3876050"/>
            <a:ext cx="192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CC0000"/>
                </a:solidFill>
                <a:latin typeface="Courier New"/>
                <a:ea typeface="Courier New"/>
                <a:cs typeface="Courier New"/>
                <a:sym typeface="Courier New"/>
              </a:rPr>
              <a:t>R1 = 0x12345678</a:t>
            </a:r>
            <a:endParaRPr b="1">
              <a:solidFill>
                <a:srgbClr val="CC0000"/>
              </a:solidFill>
              <a:latin typeface="Courier New"/>
              <a:ea typeface="Courier New"/>
              <a:cs typeface="Courier New"/>
              <a:sym typeface="Courier New"/>
            </a:endParaRPr>
          </a:p>
        </p:txBody>
      </p:sp>
      <p:pic>
        <p:nvPicPr>
          <p:cNvPr id="465" name="Google Shape;465;p28"/>
          <p:cNvPicPr preferRelativeResize="0"/>
          <p:nvPr/>
        </p:nvPicPr>
        <p:blipFill>
          <a:blip r:embed="rId6">
            <a:alphaModFix/>
          </a:blip>
          <a:stretch>
            <a:fillRect/>
          </a:stretch>
        </p:blipFill>
        <p:spPr>
          <a:xfrm>
            <a:off x="2770117" y="2854450"/>
            <a:ext cx="792865" cy="648596"/>
          </a:xfrm>
          <a:prstGeom prst="rect">
            <a:avLst/>
          </a:prstGeom>
          <a:noFill/>
          <a:ln>
            <a:noFill/>
          </a:ln>
        </p:spPr>
      </p:pic>
      <p:sp>
        <p:nvSpPr>
          <p:cNvPr id="466" name="Google Shape;466;p28"/>
          <p:cNvSpPr txBox="1"/>
          <p:nvPr/>
        </p:nvSpPr>
        <p:spPr>
          <a:xfrm>
            <a:off x="2334500" y="3452525"/>
            <a:ext cx="16641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rgbClr val="CC0000"/>
                </a:solidFill>
              </a:rPr>
              <a:t>Persistency Race</a:t>
            </a:r>
            <a:endParaRPr sz="1300" b="1">
              <a:solidFill>
                <a:srgbClr val="CC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29"/>
          <p:cNvPicPr preferRelativeResize="0"/>
          <p:nvPr/>
        </p:nvPicPr>
        <p:blipFill rotWithShape="1">
          <a:blip r:embed="rId3">
            <a:alphaModFix/>
          </a:blip>
          <a:srcRect t="367" b="377"/>
          <a:stretch/>
        </p:blipFill>
        <p:spPr>
          <a:xfrm>
            <a:off x="4275546" y="3531525"/>
            <a:ext cx="1286965" cy="1277400"/>
          </a:xfrm>
          <a:prstGeom prst="rect">
            <a:avLst/>
          </a:prstGeom>
          <a:noFill/>
          <a:ln>
            <a:noFill/>
          </a:ln>
        </p:spPr>
      </p:pic>
      <p:pic>
        <p:nvPicPr>
          <p:cNvPr id="472" name="Google Shape;472;p29"/>
          <p:cNvPicPr preferRelativeResize="0"/>
          <p:nvPr/>
        </p:nvPicPr>
        <p:blipFill rotWithShape="1">
          <a:blip r:embed="rId4">
            <a:alphaModFix/>
          </a:blip>
          <a:srcRect l="7619" r="7619"/>
          <a:stretch/>
        </p:blipFill>
        <p:spPr>
          <a:xfrm>
            <a:off x="2155263" y="3240562"/>
            <a:ext cx="1082752" cy="1277389"/>
          </a:xfrm>
          <a:prstGeom prst="rect">
            <a:avLst/>
          </a:prstGeom>
          <a:noFill/>
          <a:ln>
            <a:noFill/>
          </a:ln>
        </p:spPr>
      </p:pic>
      <p:sp>
        <p:nvSpPr>
          <p:cNvPr id="473" name="Google Shape;47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Realistic are Persistency Races?</a:t>
            </a:r>
            <a:endParaRPr/>
          </a:p>
        </p:txBody>
      </p:sp>
      <p:sp>
        <p:nvSpPr>
          <p:cNvPr id="474" name="Google Shape;474;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475" name="Google Shape;475;p29"/>
          <p:cNvPicPr preferRelativeResize="0"/>
          <p:nvPr/>
        </p:nvPicPr>
        <p:blipFill>
          <a:blip r:embed="rId5">
            <a:alphaModFix/>
          </a:blip>
          <a:stretch>
            <a:fillRect/>
          </a:stretch>
        </p:blipFill>
        <p:spPr>
          <a:xfrm>
            <a:off x="2155263" y="2097562"/>
            <a:ext cx="1082752" cy="1277389"/>
          </a:xfrm>
          <a:prstGeom prst="rect">
            <a:avLst/>
          </a:prstGeom>
          <a:noFill/>
          <a:ln>
            <a:noFill/>
          </a:ln>
        </p:spPr>
      </p:pic>
      <p:sp>
        <p:nvSpPr>
          <p:cNvPr id="476" name="Google Shape;476;p29"/>
          <p:cNvSpPr/>
          <p:nvPr/>
        </p:nvSpPr>
        <p:spPr>
          <a:xfrm>
            <a:off x="1478850" y="32153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txBox="1"/>
          <p:nvPr/>
        </p:nvSpPr>
        <p:spPr>
          <a:xfrm>
            <a:off x="429275" y="1977088"/>
            <a:ext cx="10083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Program Code</a:t>
            </a:r>
            <a:endParaRPr sz="1600"/>
          </a:p>
        </p:txBody>
      </p:sp>
      <p:sp>
        <p:nvSpPr>
          <p:cNvPr id="478" name="Google Shape;478;p29"/>
          <p:cNvSpPr/>
          <p:nvPr/>
        </p:nvSpPr>
        <p:spPr>
          <a:xfrm>
            <a:off x="3542725" y="32153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txBox="1"/>
          <p:nvPr/>
        </p:nvSpPr>
        <p:spPr>
          <a:xfrm>
            <a:off x="2192488" y="1326700"/>
            <a:ext cx="10083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Compiler</a:t>
            </a:r>
            <a:endParaRPr sz="1600"/>
          </a:p>
        </p:txBody>
      </p:sp>
      <p:pic>
        <p:nvPicPr>
          <p:cNvPr id="480" name="Google Shape;480;p29"/>
          <p:cNvPicPr preferRelativeResize="0"/>
          <p:nvPr/>
        </p:nvPicPr>
        <p:blipFill>
          <a:blip r:embed="rId6">
            <a:alphaModFix/>
          </a:blip>
          <a:stretch>
            <a:fillRect/>
          </a:stretch>
        </p:blipFill>
        <p:spPr>
          <a:xfrm>
            <a:off x="4280329" y="2053629"/>
            <a:ext cx="1277402" cy="1277402"/>
          </a:xfrm>
          <a:prstGeom prst="rect">
            <a:avLst/>
          </a:prstGeom>
          <a:noFill/>
          <a:ln>
            <a:noFill/>
          </a:ln>
        </p:spPr>
      </p:pic>
      <p:sp>
        <p:nvSpPr>
          <p:cNvPr id="481" name="Google Shape;481;p29"/>
          <p:cNvSpPr txBox="1"/>
          <p:nvPr/>
        </p:nvSpPr>
        <p:spPr>
          <a:xfrm>
            <a:off x="4126132" y="1326700"/>
            <a:ext cx="15858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Architecture</a:t>
            </a:r>
            <a:endParaRPr sz="1600"/>
          </a:p>
        </p:txBody>
      </p:sp>
      <p:sp>
        <p:nvSpPr>
          <p:cNvPr id="482" name="Google Shape;482;p29"/>
          <p:cNvSpPr txBox="1"/>
          <p:nvPr/>
        </p:nvSpPr>
        <p:spPr>
          <a:xfrm>
            <a:off x="2107900" y="4263025"/>
            <a:ext cx="117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Georgia"/>
                <a:ea typeface="Georgia"/>
                <a:cs typeface="Georgia"/>
                <a:sym typeface="Georgia"/>
              </a:rPr>
              <a:t>LLVM-clang</a:t>
            </a:r>
            <a:endParaRPr>
              <a:latin typeface="Georgia"/>
              <a:ea typeface="Georgia"/>
              <a:cs typeface="Georgia"/>
              <a:sym typeface="Georgia"/>
            </a:endParaRPr>
          </a:p>
        </p:txBody>
      </p:sp>
      <p:sp>
        <p:nvSpPr>
          <p:cNvPr id="483" name="Google Shape;483;p29"/>
          <p:cNvSpPr txBox="1"/>
          <p:nvPr/>
        </p:nvSpPr>
        <p:spPr>
          <a:xfrm>
            <a:off x="5498525" y="3098625"/>
            <a:ext cx="738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(ARM64)</a:t>
            </a:r>
            <a:endParaRPr sz="1000"/>
          </a:p>
        </p:txBody>
      </p:sp>
      <p:sp>
        <p:nvSpPr>
          <p:cNvPr id="484" name="Google Shape;484;p29"/>
          <p:cNvSpPr txBox="1"/>
          <p:nvPr/>
        </p:nvSpPr>
        <p:spPr>
          <a:xfrm>
            <a:off x="5498525" y="4470225"/>
            <a:ext cx="738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(X86-64)</a:t>
            </a:r>
            <a:endParaRPr sz="1000"/>
          </a:p>
        </p:txBody>
      </p:sp>
      <p:grpSp>
        <p:nvGrpSpPr>
          <p:cNvPr id="485" name="Google Shape;485;p29"/>
          <p:cNvGrpSpPr/>
          <p:nvPr/>
        </p:nvGrpSpPr>
        <p:grpSpPr>
          <a:xfrm>
            <a:off x="123347" y="2646810"/>
            <a:ext cx="1423150" cy="1242325"/>
            <a:chOff x="131997" y="1447860"/>
            <a:chExt cx="1423150" cy="1242325"/>
          </a:xfrm>
        </p:grpSpPr>
        <p:pic>
          <p:nvPicPr>
            <p:cNvPr id="486" name="Google Shape;486;p29"/>
            <p:cNvPicPr preferRelativeResize="0"/>
            <p:nvPr/>
          </p:nvPicPr>
          <p:blipFill>
            <a:blip r:embed="rId7">
              <a:alphaModFix/>
            </a:blip>
            <a:stretch>
              <a:fillRect/>
            </a:stretch>
          </p:blipFill>
          <p:spPr>
            <a:xfrm>
              <a:off x="311697" y="1447860"/>
              <a:ext cx="1243450" cy="1117375"/>
            </a:xfrm>
            <a:prstGeom prst="rect">
              <a:avLst/>
            </a:prstGeom>
            <a:noFill/>
            <a:ln>
              <a:noFill/>
            </a:ln>
          </p:spPr>
        </p:pic>
        <p:pic>
          <p:nvPicPr>
            <p:cNvPr id="487" name="Google Shape;487;p29"/>
            <p:cNvPicPr preferRelativeResize="0"/>
            <p:nvPr/>
          </p:nvPicPr>
          <p:blipFill>
            <a:blip r:embed="rId7">
              <a:alphaModFix/>
            </a:blip>
            <a:stretch>
              <a:fillRect/>
            </a:stretch>
          </p:blipFill>
          <p:spPr>
            <a:xfrm>
              <a:off x="131997" y="1572810"/>
              <a:ext cx="1243450" cy="1117375"/>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30"/>
          <p:cNvPicPr preferRelativeResize="0"/>
          <p:nvPr/>
        </p:nvPicPr>
        <p:blipFill rotWithShape="1">
          <a:blip r:embed="rId3">
            <a:alphaModFix/>
          </a:blip>
          <a:srcRect l="7619" r="7619"/>
          <a:stretch/>
        </p:blipFill>
        <p:spPr>
          <a:xfrm>
            <a:off x="2155263" y="3240562"/>
            <a:ext cx="1082752" cy="1277389"/>
          </a:xfrm>
          <a:prstGeom prst="rect">
            <a:avLst/>
          </a:prstGeom>
          <a:noFill/>
          <a:ln>
            <a:noFill/>
          </a:ln>
        </p:spPr>
      </p:pic>
      <p:sp>
        <p:nvSpPr>
          <p:cNvPr id="493" name="Google Shape;49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Realistic are Persistency Races?</a:t>
            </a:r>
            <a:endParaRPr/>
          </a:p>
        </p:txBody>
      </p:sp>
      <p:sp>
        <p:nvSpPr>
          <p:cNvPr id="494" name="Google Shape;49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495" name="Google Shape;495;p30"/>
          <p:cNvPicPr preferRelativeResize="0"/>
          <p:nvPr/>
        </p:nvPicPr>
        <p:blipFill>
          <a:blip r:embed="rId4">
            <a:alphaModFix/>
          </a:blip>
          <a:stretch>
            <a:fillRect/>
          </a:stretch>
        </p:blipFill>
        <p:spPr>
          <a:xfrm>
            <a:off x="2155263" y="2097562"/>
            <a:ext cx="1082752" cy="1277389"/>
          </a:xfrm>
          <a:prstGeom prst="rect">
            <a:avLst/>
          </a:prstGeom>
          <a:noFill/>
          <a:ln>
            <a:noFill/>
          </a:ln>
        </p:spPr>
      </p:pic>
      <p:sp>
        <p:nvSpPr>
          <p:cNvPr id="496" name="Google Shape;496;p30"/>
          <p:cNvSpPr/>
          <p:nvPr/>
        </p:nvSpPr>
        <p:spPr>
          <a:xfrm>
            <a:off x="1478850" y="32153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0"/>
          <p:cNvSpPr txBox="1"/>
          <p:nvPr/>
        </p:nvSpPr>
        <p:spPr>
          <a:xfrm>
            <a:off x="429275" y="1977088"/>
            <a:ext cx="10083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Program Code</a:t>
            </a:r>
            <a:endParaRPr sz="1600"/>
          </a:p>
        </p:txBody>
      </p:sp>
      <p:sp>
        <p:nvSpPr>
          <p:cNvPr id="498" name="Google Shape;498;p30"/>
          <p:cNvSpPr/>
          <p:nvPr/>
        </p:nvSpPr>
        <p:spPr>
          <a:xfrm>
            <a:off x="3542725" y="32153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0"/>
          <p:cNvSpPr txBox="1"/>
          <p:nvPr/>
        </p:nvSpPr>
        <p:spPr>
          <a:xfrm>
            <a:off x="2192488" y="1326700"/>
            <a:ext cx="10083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Compiler</a:t>
            </a:r>
            <a:endParaRPr sz="1600"/>
          </a:p>
        </p:txBody>
      </p:sp>
      <p:pic>
        <p:nvPicPr>
          <p:cNvPr id="500" name="Google Shape;500;p30"/>
          <p:cNvPicPr preferRelativeResize="0"/>
          <p:nvPr/>
        </p:nvPicPr>
        <p:blipFill>
          <a:blip r:embed="rId5">
            <a:alphaModFix/>
          </a:blip>
          <a:stretch>
            <a:fillRect/>
          </a:stretch>
        </p:blipFill>
        <p:spPr>
          <a:xfrm>
            <a:off x="4280329" y="2053629"/>
            <a:ext cx="1277402" cy="1277402"/>
          </a:xfrm>
          <a:prstGeom prst="rect">
            <a:avLst/>
          </a:prstGeom>
          <a:noFill/>
          <a:ln>
            <a:noFill/>
          </a:ln>
        </p:spPr>
      </p:pic>
      <p:sp>
        <p:nvSpPr>
          <p:cNvPr id="501" name="Google Shape;501;p30"/>
          <p:cNvSpPr txBox="1"/>
          <p:nvPr/>
        </p:nvSpPr>
        <p:spPr>
          <a:xfrm>
            <a:off x="4126132" y="1326700"/>
            <a:ext cx="15858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Architecture</a:t>
            </a:r>
            <a:endParaRPr sz="1600"/>
          </a:p>
        </p:txBody>
      </p:sp>
      <p:sp>
        <p:nvSpPr>
          <p:cNvPr id="502" name="Google Shape;502;p30"/>
          <p:cNvSpPr txBox="1"/>
          <p:nvPr/>
        </p:nvSpPr>
        <p:spPr>
          <a:xfrm>
            <a:off x="2107900" y="4263025"/>
            <a:ext cx="117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Georgia"/>
                <a:ea typeface="Georgia"/>
                <a:cs typeface="Georgia"/>
                <a:sym typeface="Georgia"/>
              </a:rPr>
              <a:t>LLVM-clang</a:t>
            </a:r>
            <a:endParaRPr>
              <a:latin typeface="Georgia"/>
              <a:ea typeface="Georgia"/>
              <a:cs typeface="Georgia"/>
              <a:sym typeface="Georgia"/>
            </a:endParaRPr>
          </a:p>
        </p:txBody>
      </p:sp>
      <p:sp>
        <p:nvSpPr>
          <p:cNvPr id="503" name="Google Shape;503;p30"/>
          <p:cNvSpPr txBox="1"/>
          <p:nvPr/>
        </p:nvSpPr>
        <p:spPr>
          <a:xfrm>
            <a:off x="6061350" y="1271150"/>
            <a:ext cx="28473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1155CC"/>
                </a:solidFill>
              </a:rPr>
              <a:t>Replacing a sequence of assignments with:</a:t>
            </a:r>
            <a:endParaRPr sz="2000">
              <a:solidFill>
                <a:srgbClr val="1155CC"/>
              </a:solidFill>
            </a:endParaRPr>
          </a:p>
        </p:txBody>
      </p:sp>
      <p:sp>
        <p:nvSpPr>
          <p:cNvPr id="504" name="Google Shape;504;p30"/>
          <p:cNvSpPr txBox="1"/>
          <p:nvPr/>
        </p:nvSpPr>
        <p:spPr>
          <a:xfrm>
            <a:off x="6043200" y="1990413"/>
            <a:ext cx="2883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chemeClr val="dk1"/>
                </a:solidFill>
                <a:latin typeface="Courier New"/>
                <a:ea typeface="Courier New"/>
                <a:cs typeface="Courier New"/>
                <a:sym typeface="Courier New"/>
              </a:rPr>
              <a:t>memset</a:t>
            </a:r>
            <a:endParaRPr sz="2000" b="1">
              <a:solidFill>
                <a:schemeClr val="dk1"/>
              </a:solidFill>
              <a:latin typeface="Courier New"/>
              <a:ea typeface="Courier New"/>
              <a:cs typeface="Courier New"/>
              <a:sym typeface="Courier New"/>
            </a:endParaRPr>
          </a:p>
          <a:p>
            <a:pPr marL="0" lvl="0" indent="0" algn="ctr" rtl="0">
              <a:spcBef>
                <a:spcPts val="0"/>
              </a:spcBef>
              <a:spcAft>
                <a:spcPts val="0"/>
              </a:spcAft>
              <a:buNone/>
            </a:pPr>
            <a:r>
              <a:rPr lang="en" sz="2000" b="1">
                <a:solidFill>
                  <a:schemeClr val="dk1"/>
                </a:solidFill>
                <a:latin typeface="Courier New"/>
                <a:ea typeface="Courier New"/>
                <a:cs typeface="Courier New"/>
                <a:sym typeface="Courier New"/>
              </a:rPr>
              <a:t>memcpy</a:t>
            </a:r>
            <a:endParaRPr sz="2000" b="1">
              <a:solidFill>
                <a:schemeClr val="dk1"/>
              </a:solidFill>
              <a:latin typeface="Courier New"/>
              <a:ea typeface="Courier New"/>
              <a:cs typeface="Courier New"/>
              <a:sym typeface="Courier New"/>
            </a:endParaRPr>
          </a:p>
          <a:p>
            <a:pPr marL="0" lvl="0" indent="0" algn="ctr" rtl="0">
              <a:spcBef>
                <a:spcPts val="0"/>
              </a:spcBef>
              <a:spcAft>
                <a:spcPts val="0"/>
              </a:spcAft>
              <a:buNone/>
            </a:pPr>
            <a:r>
              <a:rPr lang="en" sz="2000" b="1">
                <a:solidFill>
                  <a:schemeClr val="dk1"/>
                </a:solidFill>
                <a:latin typeface="Courier New"/>
                <a:ea typeface="Courier New"/>
                <a:cs typeface="Courier New"/>
                <a:sym typeface="Courier New"/>
              </a:rPr>
              <a:t>memmove</a:t>
            </a:r>
            <a:endParaRPr b="1">
              <a:solidFill>
                <a:schemeClr val="dk1"/>
              </a:solidFill>
              <a:latin typeface="Courier New"/>
              <a:ea typeface="Courier New"/>
              <a:cs typeface="Courier New"/>
              <a:sym typeface="Courier New"/>
            </a:endParaRPr>
          </a:p>
        </p:txBody>
      </p:sp>
      <p:sp>
        <p:nvSpPr>
          <p:cNvPr id="505" name="Google Shape;505;p30"/>
          <p:cNvSpPr/>
          <p:nvPr/>
        </p:nvSpPr>
        <p:spPr>
          <a:xfrm>
            <a:off x="1876250" y="1861700"/>
            <a:ext cx="1602000" cy="2892000"/>
          </a:xfrm>
          <a:prstGeom prst="rect">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0"/>
          <p:cNvSpPr txBox="1"/>
          <p:nvPr/>
        </p:nvSpPr>
        <p:spPr>
          <a:xfrm>
            <a:off x="5498525" y="3098625"/>
            <a:ext cx="738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(ARM64)</a:t>
            </a:r>
            <a:endParaRPr sz="1000"/>
          </a:p>
        </p:txBody>
      </p:sp>
      <p:sp>
        <p:nvSpPr>
          <p:cNvPr id="507" name="Google Shape;507;p30"/>
          <p:cNvSpPr txBox="1"/>
          <p:nvPr/>
        </p:nvSpPr>
        <p:spPr>
          <a:xfrm>
            <a:off x="5498525" y="4470225"/>
            <a:ext cx="738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(X86-64)</a:t>
            </a:r>
            <a:endParaRPr sz="1000"/>
          </a:p>
        </p:txBody>
      </p:sp>
      <p:grpSp>
        <p:nvGrpSpPr>
          <p:cNvPr id="508" name="Google Shape;508;p30"/>
          <p:cNvGrpSpPr/>
          <p:nvPr/>
        </p:nvGrpSpPr>
        <p:grpSpPr>
          <a:xfrm>
            <a:off x="123347" y="2646810"/>
            <a:ext cx="1423150" cy="1242325"/>
            <a:chOff x="131997" y="1447860"/>
            <a:chExt cx="1423150" cy="1242325"/>
          </a:xfrm>
        </p:grpSpPr>
        <p:pic>
          <p:nvPicPr>
            <p:cNvPr id="509" name="Google Shape;509;p30"/>
            <p:cNvPicPr preferRelativeResize="0"/>
            <p:nvPr/>
          </p:nvPicPr>
          <p:blipFill>
            <a:blip r:embed="rId6">
              <a:alphaModFix/>
            </a:blip>
            <a:stretch>
              <a:fillRect/>
            </a:stretch>
          </p:blipFill>
          <p:spPr>
            <a:xfrm>
              <a:off x="311697" y="1447860"/>
              <a:ext cx="1243450" cy="1117375"/>
            </a:xfrm>
            <a:prstGeom prst="rect">
              <a:avLst/>
            </a:prstGeom>
            <a:noFill/>
            <a:ln>
              <a:noFill/>
            </a:ln>
          </p:spPr>
        </p:pic>
        <p:pic>
          <p:nvPicPr>
            <p:cNvPr id="510" name="Google Shape;510;p30"/>
            <p:cNvPicPr preferRelativeResize="0"/>
            <p:nvPr/>
          </p:nvPicPr>
          <p:blipFill>
            <a:blip r:embed="rId6">
              <a:alphaModFix/>
            </a:blip>
            <a:stretch>
              <a:fillRect/>
            </a:stretch>
          </p:blipFill>
          <p:spPr>
            <a:xfrm>
              <a:off x="131997" y="1572810"/>
              <a:ext cx="1243450" cy="1117375"/>
            </a:xfrm>
            <a:prstGeom prst="rect">
              <a:avLst/>
            </a:prstGeom>
            <a:noFill/>
            <a:ln>
              <a:noFill/>
            </a:ln>
          </p:spPr>
        </p:pic>
      </p:grpSp>
      <p:pic>
        <p:nvPicPr>
          <p:cNvPr id="511" name="Google Shape;511;p30"/>
          <p:cNvPicPr preferRelativeResize="0"/>
          <p:nvPr/>
        </p:nvPicPr>
        <p:blipFill rotWithShape="1">
          <a:blip r:embed="rId7">
            <a:alphaModFix/>
          </a:blip>
          <a:srcRect t="367" b="377"/>
          <a:stretch/>
        </p:blipFill>
        <p:spPr>
          <a:xfrm>
            <a:off x="4275546" y="3531525"/>
            <a:ext cx="1286965" cy="1277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Google Shape;516;p31"/>
          <p:cNvPicPr preferRelativeResize="0"/>
          <p:nvPr/>
        </p:nvPicPr>
        <p:blipFill rotWithShape="1">
          <a:blip r:embed="rId3">
            <a:alphaModFix/>
          </a:blip>
          <a:srcRect l="7619" r="7619"/>
          <a:stretch/>
        </p:blipFill>
        <p:spPr>
          <a:xfrm>
            <a:off x="2155263" y="3240562"/>
            <a:ext cx="1082752" cy="1277389"/>
          </a:xfrm>
          <a:prstGeom prst="rect">
            <a:avLst/>
          </a:prstGeom>
          <a:noFill/>
          <a:ln>
            <a:noFill/>
          </a:ln>
        </p:spPr>
      </p:pic>
      <p:sp>
        <p:nvSpPr>
          <p:cNvPr id="517" name="Google Shape;51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Realistic are Persistency Races?</a:t>
            </a:r>
            <a:endParaRPr/>
          </a:p>
        </p:txBody>
      </p:sp>
      <p:sp>
        <p:nvSpPr>
          <p:cNvPr id="518" name="Google Shape;51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519" name="Google Shape;519;p31"/>
          <p:cNvPicPr preferRelativeResize="0"/>
          <p:nvPr/>
        </p:nvPicPr>
        <p:blipFill>
          <a:blip r:embed="rId4">
            <a:alphaModFix/>
          </a:blip>
          <a:stretch>
            <a:fillRect/>
          </a:stretch>
        </p:blipFill>
        <p:spPr>
          <a:xfrm>
            <a:off x="2155263" y="2097562"/>
            <a:ext cx="1082752" cy="1277389"/>
          </a:xfrm>
          <a:prstGeom prst="rect">
            <a:avLst/>
          </a:prstGeom>
          <a:noFill/>
          <a:ln>
            <a:noFill/>
          </a:ln>
        </p:spPr>
      </p:pic>
      <p:sp>
        <p:nvSpPr>
          <p:cNvPr id="520" name="Google Shape;520;p31"/>
          <p:cNvSpPr/>
          <p:nvPr/>
        </p:nvSpPr>
        <p:spPr>
          <a:xfrm>
            <a:off x="1478850" y="32153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txBox="1"/>
          <p:nvPr/>
        </p:nvSpPr>
        <p:spPr>
          <a:xfrm>
            <a:off x="429275" y="1977088"/>
            <a:ext cx="10083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Program Code</a:t>
            </a:r>
            <a:endParaRPr sz="1600"/>
          </a:p>
        </p:txBody>
      </p:sp>
      <p:sp>
        <p:nvSpPr>
          <p:cNvPr id="522" name="Google Shape;522;p31"/>
          <p:cNvSpPr/>
          <p:nvPr/>
        </p:nvSpPr>
        <p:spPr>
          <a:xfrm>
            <a:off x="3542725" y="32153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txBox="1"/>
          <p:nvPr/>
        </p:nvSpPr>
        <p:spPr>
          <a:xfrm>
            <a:off x="2192488" y="1326700"/>
            <a:ext cx="10083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Compiler</a:t>
            </a:r>
            <a:endParaRPr sz="1600"/>
          </a:p>
        </p:txBody>
      </p:sp>
      <p:pic>
        <p:nvPicPr>
          <p:cNvPr id="524" name="Google Shape;524;p31"/>
          <p:cNvPicPr preferRelativeResize="0"/>
          <p:nvPr/>
        </p:nvPicPr>
        <p:blipFill>
          <a:blip r:embed="rId5">
            <a:alphaModFix/>
          </a:blip>
          <a:stretch>
            <a:fillRect/>
          </a:stretch>
        </p:blipFill>
        <p:spPr>
          <a:xfrm>
            <a:off x="4280329" y="2053629"/>
            <a:ext cx="1277402" cy="1277402"/>
          </a:xfrm>
          <a:prstGeom prst="rect">
            <a:avLst/>
          </a:prstGeom>
          <a:noFill/>
          <a:ln>
            <a:noFill/>
          </a:ln>
        </p:spPr>
      </p:pic>
      <p:sp>
        <p:nvSpPr>
          <p:cNvPr id="525" name="Google Shape;525;p31"/>
          <p:cNvSpPr txBox="1"/>
          <p:nvPr/>
        </p:nvSpPr>
        <p:spPr>
          <a:xfrm>
            <a:off x="4126132" y="1326700"/>
            <a:ext cx="15858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Architecture</a:t>
            </a:r>
            <a:endParaRPr sz="1600"/>
          </a:p>
        </p:txBody>
      </p:sp>
      <p:sp>
        <p:nvSpPr>
          <p:cNvPr id="526" name="Google Shape;526;p31"/>
          <p:cNvSpPr txBox="1"/>
          <p:nvPr/>
        </p:nvSpPr>
        <p:spPr>
          <a:xfrm>
            <a:off x="2107900" y="4263025"/>
            <a:ext cx="117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Georgia"/>
                <a:ea typeface="Georgia"/>
                <a:cs typeface="Georgia"/>
                <a:sym typeface="Georgia"/>
              </a:rPr>
              <a:t>LLVM-clang</a:t>
            </a:r>
            <a:endParaRPr>
              <a:latin typeface="Georgia"/>
              <a:ea typeface="Georgia"/>
              <a:cs typeface="Georgia"/>
              <a:sym typeface="Georgia"/>
            </a:endParaRPr>
          </a:p>
        </p:txBody>
      </p:sp>
      <p:sp>
        <p:nvSpPr>
          <p:cNvPr id="527" name="Google Shape;527;p31"/>
          <p:cNvSpPr txBox="1"/>
          <p:nvPr/>
        </p:nvSpPr>
        <p:spPr>
          <a:xfrm>
            <a:off x="6061350" y="1271150"/>
            <a:ext cx="28473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1155CC"/>
                </a:solidFill>
              </a:rPr>
              <a:t>Replacing a sequence of assignments with:</a:t>
            </a:r>
            <a:endParaRPr sz="2000">
              <a:solidFill>
                <a:srgbClr val="1155CC"/>
              </a:solidFill>
            </a:endParaRPr>
          </a:p>
        </p:txBody>
      </p:sp>
      <p:sp>
        <p:nvSpPr>
          <p:cNvPr id="528" name="Google Shape;528;p31"/>
          <p:cNvSpPr txBox="1"/>
          <p:nvPr/>
        </p:nvSpPr>
        <p:spPr>
          <a:xfrm>
            <a:off x="6043200" y="1990413"/>
            <a:ext cx="2883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chemeClr val="dk1"/>
                </a:solidFill>
                <a:latin typeface="Courier New"/>
                <a:ea typeface="Courier New"/>
                <a:cs typeface="Courier New"/>
                <a:sym typeface="Courier New"/>
              </a:rPr>
              <a:t>memset</a:t>
            </a:r>
            <a:endParaRPr sz="2000" b="1">
              <a:solidFill>
                <a:schemeClr val="dk1"/>
              </a:solidFill>
              <a:latin typeface="Courier New"/>
              <a:ea typeface="Courier New"/>
              <a:cs typeface="Courier New"/>
              <a:sym typeface="Courier New"/>
            </a:endParaRPr>
          </a:p>
          <a:p>
            <a:pPr marL="0" lvl="0" indent="0" algn="ctr" rtl="0">
              <a:spcBef>
                <a:spcPts val="0"/>
              </a:spcBef>
              <a:spcAft>
                <a:spcPts val="0"/>
              </a:spcAft>
              <a:buNone/>
            </a:pPr>
            <a:r>
              <a:rPr lang="en" sz="2000" b="1">
                <a:solidFill>
                  <a:schemeClr val="dk1"/>
                </a:solidFill>
                <a:latin typeface="Courier New"/>
                <a:ea typeface="Courier New"/>
                <a:cs typeface="Courier New"/>
                <a:sym typeface="Courier New"/>
              </a:rPr>
              <a:t>memcpy</a:t>
            </a:r>
            <a:endParaRPr sz="2000" b="1">
              <a:solidFill>
                <a:schemeClr val="dk1"/>
              </a:solidFill>
              <a:latin typeface="Courier New"/>
              <a:ea typeface="Courier New"/>
              <a:cs typeface="Courier New"/>
              <a:sym typeface="Courier New"/>
            </a:endParaRPr>
          </a:p>
          <a:p>
            <a:pPr marL="0" lvl="0" indent="0" algn="ctr" rtl="0">
              <a:spcBef>
                <a:spcPts val="0"/>
              </a:spcBef>
              <a:spcAft>
                <a:spcPts val="0"/>
              </a:spcAft>
              <a:buNone/>
            </a:pPr>
            <a:r>
              <a:rPr lang="en" sz="2000" b="1">
                <a:solidFill>
                  <a:schemeClr val="dk1"/>
                </a:solidFill>
                <a:latin typeface="Courier New"/>
                <a:ea typeface="Courier New"/>
                <a:cs typeface="Courier New"/>
                <a:sym typeface="Courier New"/>
              </a:rPr>
              <a:t>memmove</a:t>
            </a:r>
            <a:endParaRPr b="1">
              <a:solidFill>
                <a:schemeClr val="dk1"/>
              </a:solidFill>
              <a:latin typeface="Courier New"/>
              <a:ea typeface="Courier New"/>
              <a:cs typeface="Courier New"/>
              <a:sym typeface="Courier New"/>
            </a:endParaRPr>
          </a:p>
        </p:txBody>
      </p:sp>
      <p:sp>
        <p:nvSpPr>
          <p:cNvPr id="529" name="Google Shape;529;p31"/>
          <p:cNvSpPr/>
          <p:nvPr/>
        </p:nvSpPr>
        <p:spPr>
          <a:xfrm>
            <a:off x="1876250" y="1861700"/>
            <a:ext cx="1602000" cy="2892000"/>
          </a:xfrm>
          <a:prstGeom prst="rect">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txBox="1"/>
          <p:nvPr/>
        </p:nvSpPr>
        <p:spPr>
          <a:xfrm>
            <a:off x="5498525" y="3098625"/>
            <a:ext cx="738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(ARM64)</a:t>
            </a:r>
            <a:endParaRPr sz="1000"/>
          </a:p>
        </p:txBody>
      </p:sp>
      <p:sp>
        <p:nvSpPr>
          <p:cNvPr id="531" name="Google Shape;531;p31"/>
          <p:cNvSpPr txBox="1"/>
          <p:nvPr/>
        </p:nvSpPr>
        <p:spPr>
          <a:xfrm>
            <a:off x="5498525" y="4470225"/>
            <a:ext cx="738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t>(X86-64)</a:t>
            </a:r>
            <a:endParaRPr sz="1000"/>
          </a:p>
        </p:txBody>
      </p:sp>
      <p:grpSp>
        <p:nvGrpSpPr>
          <p:cNvPr id="532" name="Google Shape;532;p31"/>
          <p:cNvGrpSpPr/>
          <p:nvPr/>
        </p:nvGrpSpPr>
        <p:grpSpPr>
          <a:xfrm>
            <a:off x="123347" y="2646810"/>
            <a:ext cx="1423150" cy="1242325"/>
            <a:chOff x="131997" y="1447860"/>
            <a:chExt cx="1423150" cy="1242325"/>
          </a:xfrm>
        </p:grpSpPr>
        <p:pic>
          <p:nvPicPr>
            <p:cNvPr id="533" name="Google Shape;533;p31"/>
            <p:cNvPicPr preferRelativeResize="0"/>
            <p:nvPr/>
          </p:nvPicPr>
          <p:blipFill>
            <a:blip r:embed="rId6">
              <a:alphaModFix/>
            </a:blip>
            <a:stretch>
              <a:fillRect/>
            </a:stretch>
          </p:blipFill>
          <p:spPr>
            <a:xfrm>
              <a:off x="311697" y="1447860"/>
              <a:ext cx="1243450" cy="1117375"/>
            </a:xfrm>
            <a:prstGeom prst="rect">
              <a:avLst/>
            </a:prstGeom>
            <a:noFill/>
            <a:ln>
              <a:noFill/>
            </a:ln>
          </p:spPr>
        </p:pic>
        <p:pic>
          <p:nvPicPr>
            <p:cNvPr id="534" name="Google Shape;534;p31"/>
            <p:cNvPicPr preferRelativeResize="0"/>
            <p:nvPr/>
          </p:nvPicPr>
          <p:blipFill>
            <a:blip r:embed="rId6">
              <a:alphaModFix/>
            </a:blip>
            <a:stretch>
              <a:fillRect/>
            </a:stretch>
          </p:blipFill>
          <p:spPr>
            <a:xfrm>
              <a:off x="131997" y="1572810"/>
              <a:ext cx="1243450" cy="1117375"/>
            </a:xfrm>
            <a:prstGeom prst="rect">
              <a:avLst/>
            </a:prstGeom>
            <a:noFill/>
            <a:ln>
              <a:noFill/>
            </a:ln>
          </p:spPr>
        </p:pic>
      </p:grpSp>
      <p:pic>
        <p:nvPicPr>
          <p:cNvPr id="535" name="Google Shape;535;p31"/>
          <p:cNvPicPr preferRelativeResize="0"/>
          <p:nvPr/>
        </p:nvPicPr>
        <p:blipFill>
          <a:blip r:embed="rId7">
            <a:alphaModFix/>
          </a:blip>
          <a:stretch>
            <a:fillRect/>
          </a:stretch>
        </p:blipFill>
        <p:spPr>
          <a:xfrm>
            <a:off x="6863275" y="3077584"/>
            <a:ext cx="1243449" cy="1112242"/>
          </a:xfrm>
          <a:prstGeom prst="rect">
            <a:avLst/>
          </a:prstGeom>
          <a:noFill/>
          <a:ln>
            <a:noFill/>
          </a:ln>
        </p:spPr>
      </p:pic>
      <p:sp>
        <p:nvSpPr>
          <p:cNvPr id="536" name="Google Shape;536;p31"/>
          <p:cNvSpPr txBox="1"/>
          <p:nvPr/>
        </p:nvSpPr>
        <p:spPr>
          <a:xfrm>
            <a:off x="6476250" y="4071325"/>
            <a:ext cx="20175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rgbClr val="CC0000"/>
                </a:solidFill>
              </a:rPr>
              <a:t>Persistency Race</a:t>
            </a:r>
            <a:endParaRPr sz="2000" b="1">
              <a:solidFill>
                <a:srgbClr val="CC0000"/>
              </a:solidFill>
            </a:endParaRPr>
          </a:p>
        </p:txBody>
      </p:sp>
      <p:pic>
        <p:nvPicPr>
          <p:cNvPr id="537" name="Google Shape;537;p31"/>
          <p:cNvPicPr preferRelativeResize="0"/>
          <p:nvPr/>
        </p:nvPicPr>
        <p:blipFill rotWithShape="1">
          <a:blip r:embed="rId8">
            <a:alphaModFix/>
          </a:blip>
          <a:srcRect t="367" b="377"/>
          <a:stretch/>
        </p:blipFill>
        <p:spPr>
          <a:xfrm>
            <a:off x="4275546" y="3531525"/>
            <a:ext cx="1286965" cy="1277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2"/>
          <p:cNvSpPr txBox="1">
            <a:spLocks noGrp="1"/>
          </p:cNvSpPr>
          <p:nvPr>
            <p:ph type="body" idx="1"/>
          </p:nvPr>
        </p:nvSpPr>
        <p:spPr>
          <a:xfrm>
            <a:off x="464100" y="1304875"/>
            <a:ext cx="4909800" cy="1254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000000"/>
                </a:solidFill>
              </a:rPr>
              <a:t>These optimizations are common</a:t>
            </a:r>
            <a:endParaRPr sz="2000">
              <a:solidFill>
                <a:srgbClr val="000000"/>
              </a:solidFill>
            </a:endParaRPr>
          </a:p>
          <a:p>
            <a:pPr marL="0" lvl="0" indent="0" algn="l" rtl="0">
              <a:spcBef>
                <a:spcPts val="1600"/>
              </a:spcBef>
              <a:spcAft>
                <a:spcPts val="1600"/>
              </a:spcAft>
              <a:buNone/>
            </a:pPr>
            <a:endParaRPr sz="2000">
              <a:solidFill>
                <a:srgbClr val="000000"/>
              </a:solidFill>
            </a:endParaRPr>
          </a:p>
        </p:txBody>
      </p:sp>
      <p:sp>
        <p:nvSpPr>
          <p:cNvPr id="543" name="Google Shape;54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Realistic are Persistency Races?</a:t>
            </a:r>
            <a:endParaRPr/>
          </a:p>
        </p:txBody>
      </p:sp>
      <p:sp>
        <p:nvSpPr>
          <p:cNvPr id="544" name="Google Shape;544;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graphicFrame>
        <p:nvGraphicFramePr>
          <p:cNvPr id="545" name="Google Shape;545;p32"/>
          <p:cNvGraphicFramePr/>
          <p:nvPr/>
        </p:nvGraphicFramePr>
        <p:xfrm>
          <a:off x="5373763" y="1711825"/>
          <a:ext cx="3251225" cy="1798200"/>
        </p:xfrm>
        <a:graphic>
          <a:graphicData uri="http://schemas.openxmlformats.org/drawingml/2006/table">
            <a:tbl>
              <a:tblPr>
                <a:noFill/>
                <a:tableStyleId>{C870A33C-1E4C-4FC3-B5F5-77985D1E6E9F}</a:tableStyleId>
              </a:tblPr>
              <a:tblGrid>
                <a:gridCol w="1520575">
                  <a:extLst>
                    <a:ext uri="{9D8B030D-6E8A-4147-A177-3AD203B41FA5}">
                      <a16:colId xmlns:a16="http://schemas.microsoft.com/office/drawing/2014/main" val="20000"/>
                    </a:ext>
                  </a:extLst>
                </a:gridCol>
                <a:gridCol w="1730650">
                  <a:extLst>
                    <a:ext uri="{9D8B030D-6E8A-4147-A177-3AD203B41FA5}">
                      <a16:colId xmlns:a16="http://schemas.microsoft.com/office/drawing/2014/main" val="20001"/>
                    </a:ext>
                  </a:extLst>
                </a:gridCol>
              </a:tblGrid>
              <a:tr h="580475">
                <a:tc>
                  <a:txBody>
                    <a:bodyPr/>
                    <a:lstStyle/>
                    <a:p>
                      <a:pPr marL="0" lvl="0" indent="0" algn="ctr" rtl="0">
                        <a:spcBef>
                          <a:spcPts val="0"/>
                        </a:spcBef>
                        <a:spcAft>
                          <a:spcPts val="0"/>
                        </a:spcAft>
                        <a:buNone/>
                      </a:pPr>
                      <a:r>
                        <a:rPr lang="en" b="1"/>
                        <a:t>Benchmark</a:t>
                      </a:r>
                      <a:endParaRPr b="1"/>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t># writes replaced with mem ops</a:t>
                      </a:r>
                      <a:endParaRPr b="1"/>
                    </a:p>
                  </a:txBody>
                  <a:tcPr marL="91425" marR="91425" marT="91425" marB="91425" anchor="ctr">
                    <a:lnL w="19050"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
                        <a:t>CCEH</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t>27</a:t>
                      </a:r>
                      <a:endParaRPr/>
                    </a:p>
                  </a:txBody>
                  <a:tcPr marL="91425" marR="91425" marT="91425" marB="91425">
                    <a:lnL w="19050"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
                        <a:t>Fast Fair</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t>2</a:t>
                      </a:r>
                      <a:endParaRPr/>
                    </a:p>
                  </a:txBody>
                  <a:tcPr marL="91425" marR="91425" marT="91425" marB="91425">
                    <a:lnL w="19050"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ctr" rtl="0">
                        <a:spcBef>
                          <a:spcPts val="0"/>
                        </a:spcBef>
                        <a:spcAft>
                          <a:spcPts val="0"/>
                        </a:spcAft>
                        <a:buNone/>
                      </a:pPr>
                      <a:r>
                        <a:rPr lang="en"/>
                        <a:t>RECIPE</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t>22</a:t>
                      </a:r>
                      <a:endParaRPr/>
                    </a:p>
                  </a:txBody>
                  <a:tcPr marL="91425" marR="91425" marT="91425" marB="91425">
                    <a:lnL w="19050"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46" name="Google Shape;546;p32"/>
          <p:cNvSpPr txBox="1"/>
          <p:nvPr/>
        </p:nvSpPr>
        <p:spPr>
          <a:xfrm>
            <a:off x="539150" y="3014575"/>
            <a:ext cx="1438500" cy="1881600"/>
          </a:xfrm>
          <a:prstGeom prst="rect">
            <a:avLst/>
          </a:prstGeom>
          <a:noFill/>
          <a:ln>
            <a:noFill/>
          </a:ln>
        </p:spPr>
        <p:txBody>
          <a:bodyPr spcFirstLastPara="1" wrap="square" lIns="91425" tIns="91425" rIns="91425" bIns="91425" anchor="t" anchorCtr="0">
            <a:spAutoFit/>
          </a:bodyPr>
          <a:lstStyle/>
          <a:p>
            <a:pPr marL="0" lvl="0" indent="0" algn="l" rtl="0">
              <a:lnSpc>
                <a:spcPct val="135714"/>
              </a:lnSpc>
              <a:spcBef>
                <a:spcPts val="0"/>
              </a:spcBef>
              <a:spcAft>
                <a:spcPts val="0"/>
              </a:spcAft>
              <a:buNone/>
            </a:pPr>
            <a:r>
              <a:rPr lang="en" sz="1050">
                <a:solidFill>
                  <a:srgbClr val="0000FF"/>
                </a:solidFill>
                <a:highlight>
                  <a:srgbClr val="FFFFFE"/>
                </a:highlight>
                <a:latin typeface="Consolas"/>
                <a:ea typeface="Consolas"/>
                <a:cs typeface="Consolas"/>
                <a:sym typeface="Consolas"/>
              </a:rPr>
              <a:t>struct</a:t>
            </a:r>
            <a:r>
              <a:rPr lang="en" sz="1050">
                <a:solidFill>
                  <a:schemeClr val="dk1"/>
                </a:solidFill>
                <a:highlight>
                  <a:srgbClr val="FFFFFE"/>
                </a:highlight>
                <a:latin typeface="Consolas"/>
                <a:ea typeface="Consolas"/>
                <a:cs typeface="Consolas"/>
                <a:sym typeface="Consolas"/>
              </a:rPr>
              <a:t> Test {</a:t>
            </a:r>
            <a:endParaRPr sz="1050">
              <a:solidFill>
                <a:schemeClr val="dk1"/>
              </a:solidFill>
              <a:highlight>
                <a:srgbClr val="FFFFFE"/>
              </a:highlight>
              <a:latin typeface="Consolas"/>
              <a:ea typeface="Consolas"/>
              <a:cs typeface="Consolas"/>
              <a:sym typeface="Consolas"/>
            </a:endParaRPr>
          </a:p>
          <a:p>
            <a:pPr marL="0" lvl="0" indent="0" algn="l" rtl="0">
              <a:lnSpc>
                <a:spcPct val="135714"/>
              </a:lnSpc>
              <a:spcBef>
                <a:spcPts val="0"/>
              </a:spcBef>
              <a:spcAft>
                <a:spcPts val="0"/>
              </a:spcAft>
              <a:buNone/>
            </a:pPr>
            <a:r>
              <a:rPr lang="en" sz="1050">
                <a:solidFill>
                  <a:schemeClr val="dk1"/>
                </a:solidFill>
                <a:highlight>
                  <a:srgbClr val="FFFFFE"/>
                </a:highlight>
                <a:latin typeface="Consolas"/>
                <a:ea typeface="Consolas"/>
                <a:cs typeface="Consolas"/>
                <a:sym typeface="Consolas"/>
              </a:rPr>
              <a:t>    </a:t>
            </a:r>
            <a:r>
              <a:rPr lang="en" sz="1050">
                <a:solidFill>
                  <a:srgbClr val="0000FF"/>
                </a:solidFill>
                <a:highlight>
                  <a:srgbClr val="FFFFFE"/>
                </a:highlight>
                <a:latin typeface="Consolas"/>
                <a:ea typeface="Consolas"/>
                <a:cs typeface="Consolas"/>
                <a:sym typeface="Consolas"/>
              </a:rPr>
              <a:t>int</a:t>
            </a:r>
            <a:r>
              <a:rPr lang="en" sz="1050">
                <a:solidFill>
                  <a:schemeClr val="dk1"/>
                </a:solidFill>
                <a:highlight>
                  <a:srgbClr val="FFFFFE"/>
                </a:highlight>
                <a:latin typeface="Consolas"/>
                <a:ea typeface="Consolas"/>
                <a:cs typeface="Consolas"/>
                <a:sym typeface="Consolas"/>
              </a:rPr>
              <a:t> x1;</a:t>
            </a:r>
            <a:endParaRPr sz="1050">
              <a:solidFill>
                <a:schemeClr val="dk1"/>
              </a:solidFill>
              <a:highlight>
                <a:srgbClr val="FFFFFE"/>
              </a:highlight>
              <a:latin typeface="Consolas"/>
              <a:ea typeface="Consolas"/>
              <a:cs typeface="Consolas"/>
              <a:sym typeface="Consolas"/>
            </a:endParaRPr>
          </a:p>
          <a:p>
            <a:pPr marL="0" lvl="0" indent="0" algn="l" rtl="0">
              <a:lnSpc>
                <a:spcPct val="135714"/>
              </a:lnSpc>
              <a:spcBef>
                <a:spcPts val="0"/>
              </a:spcBef>
              <a:spcAft>
                <a:spcPts val="0"/>
              </a:spcAft>
              <a:buNone/>
            </a:pPr>
            <a:r>
              <a:rPr lang="en" sz="1050">
                <a:solidFill>
                  <a:schemeClr val="dk1"/>
                </a:solidFill>
                <a:highlight>
                  <a:srgbClr val="FFFFFE"/>
                </a:highlight>
                <a:latin typeface="Consolas"/>
                <a:ea typeface="Consolas"/>
                <a:cs typeface="Consolas"/>
                <a:sym typeface="Consolas"/>
              </a:rPr>
              <a:t>    </a:t>
            </a:r>
            <a:r>
              <a:rPr lang="en" sz="1050">
                <a:solidFill>
                  <a:srgbClr val="0000FF"/>
                </a:solidFill>
                <a:highlight>
                  <a:srgbClr val="FFFFFE"/>
                </a:highlight>
                <a:latin typeface="Consolas"/>
                <a:ea typeface="Consolas"/>
                <a:cs typeface="Consolas"/>
                <a:sym typeface="Consolas"/>
              </a:rPr>
              <a:t>int</a:t>
            </a:r>
            <a:r>
              <a:rPr lang="en" sz="1050">
                <a:solidFill>
                  <a:schemeClr val="dk1"/>
                </a:solidFill>
                <a:highlight>
                  <a:srgbClr val="FFFFFE"/>
                </a:highlight>
                <a:latin typeface="Consolas"/>
                <a:ea typeface="Consolas"/>
                <a:cs typeface="Consolas"/>
                <a:sym typeface="Consolas"/>
              </a:rPr>
              <a:t> x2;</a:t>
            </a:r>
            <a:endParaRPr sz="1050">
              <a:solidFill>
                <a:schemeClr val="dk1"/>
              </a:solidFill>
              <a:highlight>
                <a:srgbClr val="FFFFFE"/>
              </a:highlight>
              <a:latin typeface="Consolas"/>
              <a:ea typeface="Consolas"/>
              <a:cs typeface="Consolas"/>
              <a:sym typeface="Consolas"/>
            </a:endParaRPr>
          </a:p>
          <a:p>
            <a:pPr marL="0" lvl="0" indent="0" algn="l" rtl="0">
              <a:lnSpc>
                <a:spcPct val="135714"/>
              </a:lnSpc>
              <a:spcBef>
                <a:spcPts val="0"/>
              </a:spcBef>
              <a:spcAft>
                <a:spcPts val="0"/>
              </a:spcAft>
              <a:buNone/>
            </a:pPr>
            <a:r>
              <a:rPr lang="en" sz="1050">
                <a:solidFill>
                  <a:schemeClr val="dk1"/>
                </a:solidFill>
                <a:highlight>
                  <a:srgbClr val="FFFFFE"/>
                </a:highlight>
                <a:latin typeface="Consolas"/>
                <a:ea typeface="Consolas"/>
                <a:cs typeface="Consolas"/>
                <a:sym typeface="Consolas"/>
              </a:rPr>
              <a:t>};</a:t>
            </a:r>
            <a:endParaRPr sz="1050">
              <a:solidFill>
                <a:schemeClr val="dk1"/>
              </a:solidFill>
              <a:highlight>
                <a:srgbClr val="FFFFFE"/>
              </a:highlight>
              <a:latin typeface="Consolas"/>
              <a:ea typeface="Consolas"/>
              <a:cs typeface="Consolas"/>
              <a:sym typeface="Consolas"/>
            </a:endParaRPr>
          </a:p>
          <a:p>
            <a:pPr marL="0" lvl="0" indent="0" algn="l" rtl="0">
              <a:lnSpc>
                <a:spcPct val="135714"/>
              </a:lnSpc>
              <a:spcBef>
                <a:spcPts val="0"/>
              </a:spcBef>
              <a:spcAft>
                <a:spcPts val="0"/>
              </a:spcAft>
              <a:buNone/>
            </a:pPr>
            <a:endParaRPr sz="1050">
              <a:solidFill>
                <a:srgbClr val="0000FF"/>
              </a:solidFill>
              <a:highlight>
                <a:srgbClr val="FFFFFE"/>
              </a:highlight>
              <a:latin typeface="Consolas"/>
              <a:ea typeface="Consolas"/>
              <a:cs typeface="Consolas"/>
              <a:sym typeface="Consolas"/>
            </a:endParaRPr>
          </a:p>
          <a:p>
            <a:pPr marL="0" lvl="0" indent="0" algn="l" rtl="0">
              <a:lnSpc>
                <a:spcPct val="135714"/>
              </a:lnSpc>
              <a:spcBef>
                <a:spcPts val="0"/>
              </a:spcBef>
              <a:spcAft>
                <a:spcPts val="0"/>
              </a:spcAft>
              <a:buNone/>
            </a:pPr>
            <a:r>
              <a:rPr lang="en" sz="1050">
                <a:solidFill>
                  <a:srgbClr val="0000FF"/>
                </a:solidFill>
                <a:highlight>
                  <a:srgbClr val="FFFFFE"/>
                </a:highlight>
                <a:latin typeface="Consolas"/>
                <a:ea typeface="Consolas"/>
                <a:cs typeface="Consolas"/>
                <a:sym typeface="Consolas"/>
              </a:rPr>
              <a:t>struct</a:t>
            </a:r>
            <a:r>
              <a:rPr lang="en" sz="1050">
                <a:solidFill>
                  <a:schemeClr val="dk1"/>
                </a:solidFill>
                <a:highlight>
                  <a:srgbClr val="FFFFFE"/>
                </a:highlight>
                <a:latin typeface="Consolas"/>
                <a:ea typeface="Consolas"/>
                <a:cs typeface="Consolas"/>
                <a:sym typeface="Consolas"/>
              </a:rPr>
              <a:t> Test var;</a:t>
            </a:r>
            <a:endParaRPr sz="1050">
              <a:solidFill>
                <a:schemeClr val="dk1"/>
              </a:solidFill>
              <a:highlight>
                <a:srgbClr val="FFFFFE"/>
              </a:highlight>
              <a:latin typeface="Consolas"/>
              <a:ea typeface="Consolas"/>
              <a:cs typeface="Consolas"/>
              <a:sym typeface="Consolas"/>
            </a:endParaRPr>
          </a:p>
          <a:p>
            <a:pPr marL="0" lvl="0" indent="0" algn="l" rtl="0">
              <a:lnSpc>
                <a:spcPct val="135714"/>
              </a:lnSpc>
              <a:spcBef>
                <a:spcPts val="0"/>
              </a:spcBef>
              <a:spcAft>
                <a:spcPts val="0"/>
              </a:spcAft>
              <a:buNone/>
            </a:pPr>
            <a:r>
              <a:rPr lang="en" sz="1050">
                <a:solidFill>
                  <a:schemeClr val="dk1"/>
                </a:solidFill>
                <a:highlight>
                  <a:srgbClr val="FFFFFE"/>
                </a:highlight>
                <a:latin typeface="Consolas"/>
                <a:ea typeface="Consolas"/>
                <a:cs typeface="Consolas"/>
                <a:sym typeface="Consolas"/>
              </a:rPr>
              <a:t>var.x1 = </a:t>
            </a:r>
            <a:r>
              <a:rPr lang="en" sz="1050">
                <a:solidFill>
                  <a:srgbClr val="098658"/>
                </a:solidFill>
                <a:highlight>
                  <a:srgbClr val="FFFFFE"/>
                </a:highlight>
                <a:latin typeface="Consolas"/>
                <a:ea typeface="Consolas"/>
                <a:cs typeface="Consolas"/>
                <a:sym typeface="Consolas"/>
              </a:rPr>
              <a:t>0</a:t>
            </a:r>
            <a:r>
              <a:rPr lang="en" sz="1050">
                <a:solidFill>
                  <a:schemeClr val="dk1"/>
                </a:solidFill>
                <a:highlight>
                  <a:srgbClr val="FFFFFE"/>
                </a:highlight>
                <a:latin typeface="Consolas"/>
                <a:ea typeface="Consolas"/>
                <a:cs typeface="Consolas"/>
                <a:sym typeface="Consolas"/>
              </a:rPr>
              <a:t>;</a:t>
            </a:r>
            <a:endParaRPr sz="1050">
              <a:solidFill>
                <a:schemeClr val="dk1"/>
              </a:solidFill>
              <a:highlight>
                <a:srgbClr val="FFFFFE"/>
              </a:highlight>
              <a:latin typeface="Consolas"/>
              <a:ea typeface="Consolas"/>
              <a:cs typeface="Consolas"/>
              <a:sym typeface="Consolas"/>
            </a:endParaRPr>
          </a:p>
          <a:p>
            <a:pPr marL="0" lvl="0" indent="0" algn="l" rtl="0">
              <a:lnSpc>
                <a:spcPct val="135714"/>
              </a:lnSpc>
              <a:spcBef>
                <a:spcPts val="0"/>
              </a:spcBef>
              <a:spcAft>
                <a:spcPts val="0"/>
              </a:spcAft>
              <a:buNone/>
            </a:pPr>
            <a:r>
              <a:rPr lang="en" sz="1050">
                <a:solidFill>
                  <a:schemeClr val="dk1"/>
                </a:solidFill>
                <a:highlight>
                  <a:srgbClr val="FFFFFE"/>
                </a:highlight>
                <a:latin typeface="Consolas"/>
                <a:ea typeface="Consolas"/>
                <a:cs typeface="Consolas"/>
                <a:sym typeface="Consolas"/>
              </a:rPr>
              <a:t>var.x2 = </a:t>
            </a:r>
            <a:r>
              <a:rPr lang="en" sz="1050">
                <a:solidFill>
                  <a:srgbClr val="098658"/>
                </a:solidFill>
                <a:highlight>
                  <a:srgbClr val="FFFFFE"/>
                </a:highlight>
                <a:latin typeface="Consolas"/>
                <a:ea typeface="Consolas"/>
                <a:cs typeface="Consolas"/>
                <a:sym typeface="Consolas"/>
              </a:rPr>
              <a:t>0</a:t>
            </a:r>
            <a:r>
              <a:rPr lang="en" sz="1050">
                <a:solidFill>
                  <a:schemeClr val="dk1"/>
                </a:solidFill>
                <a:highlight>
                  <a:srgbClr val="FFFFFE"/>
                </a:highlight>
                <a:latin typeface="Consolas"/>
                <a:ea typeface="Consolas"/>
                <a:cs typeface="Consolas"/>
                <a:sym typeface="Consolas"/>
              </a:rPr>
              <a:t>;</a:t>
            </a:r>
            <a:endParaRPr/>
          </a:p>
        </p:txBody>
      </p:sp>
      <p:sp>
        <p:nvSpPr>
          <p:cNvPr id="547" name="Google Shape;547;p32"/>
          <p:cNvSpPr/>
          <p:nvPr/>
        </p:nvSpPr>
        <p:spPr>
          <a:xfrm>
            <a:off x="3168725" y="3125125"/>
            <a:ext cx="2067300" cy="166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8" name="Google Shape;548;p32"/>
          <p:cNvPicPr preferRelativeResize="0"/>
          <p:nvPr/>
        </p:nvPicPr>
        <p:blipFill>
          <a:blip r:embed="rId3">
            <a:alphaModFix/>
          </a:blip>
          <a:stretch>
            <a:fillRect/>
          </a:stretch>
        </p:blipFill>
        <p:spPr>
          <a:xfrm rot="5400000">
            <a:off x="4753950" y="3080102"/>
            <a:ext cx="436925" cy="526950"/>
          </a:xfrm>
          <a:prstGeom prst="rect">
            <a:avLst/>
          </a:prstGeom>
          <a:noFill/>
          <a:ln>
            <a:noFill/>
          </a:ln>
        </p:spPr>
      </p:pic>
      <p:sp>
        <p:nvSpPr>
          <p:cNvPr id="549" name="Google Shape;549;p32"/>
          <p:cNvSpPr txBox="1"/>
          <p:nvPr/>
        </p:nvSpPr>
        <p:spPr>
          <a:xfrm>
            <a:off x="3168725" y="3125138"/>
            <a:ext cx="154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Assembly Code</a:t>
            </a:r>
            <a:endParaRPr b="1"/>
          </a:p>
        </p:txBody>
      </p:sp>
      <p:sp>
        <p:nvSpPr>
          <p:cNvPr id="550" name="Google Shape;550;p32"/>
          <p:cNvSpPr txBox="1"/>
          <p:nvPr/>
        </p:nvSpPr>
        <p:spPr>
          <a:xfrm>
            <a:off x="3168725" y="3562050"/>
            <a:ext cx="2067300" cy="1254600"/>
          </a:xfrm>
          <a:prstGeom prst="rect">
            <a:avLst/>
          </a:prstGeom>
          <a:noFill/>
          <a:ln>
            <a:noFill/>
          </a:ln>
        </p:spPr>
        <p:txBody>
          <a:bodyPr spcFirstLastPara="1" wrap="square" lIns="91425" tIns="91425" rIns="91425" bIns="91425" anchor="t" anchorCtr="0">
            <a:spAutoFit/>
          </a:bodyPr>
          <a:lstStyle/>
          <a:p>
            <a:pPr marL="0" lvl="0" indent="0" algn="l" rtl="0">
              <a:lnSpc>
                <a:spcPct val="135714"/>
              </a:lnSpc>
              <a:spcBef>
                <a:spcPts val="0"/>
              </a:spcBef>
              <a:spcAft>
                <a:spcPts val="0"/>
              </a:spcAft>
              <a:buNone/>
            </a:pPr>
            <a:r>
              <a:rPr lang="en" sz="1050">
                <a:solidFill>
                  <a:srgbClr val="0000FF"/>
                </a:solidFill>
                <a:latin typeface="Consolas"/>
                <a:ea typeface="Consolas"/>
                <a:cs typeface="Consolas"/>
                <a:sym typeface="Consolas"/>
              </a:rPr>
              <a:t>lea</a:t>
            </a:r>
            <a:r>
              <a:rPr lang="en" sz="1050">
                <a:solidFill>
                  <a:schemeClr val="dk1"/>
                </a:solidFill>
                <a:latin typeface="Consolas"/>
                <a:ea typeface="Consolas"/>
                <a:cs typeface="Consolas"/>
                <a:sym typeface="Consolas"/>
              </a:rPr>
              <a:t>     </a:t>
            </a:r>
            <a:r>
              <a:rPr lang="en" sz="1050">
                <a:solidFill>
                  <a:srgbClr val="4864AA"/>
                </a:solidFill>
                <a:latin typeface="Consolas"/>
                <a:ea typeface="Consolas"/>
                <a:cs typeface="Consolas"/>
                <a:sym typeface="Consolas"/>
              </a:rPr>
              <a:t>rax</a:t>
            </a:r>
            <a:r>
              <a:rPr lang="en" sz="1050">
                <a:solidFill>
                  <a:schemeClr val="dk1"/>
                </a:solidFill>
                <a:latin typeface="Consolas"/>
                <a:ea typeface="Consolas"/>
                <a:cs typeface="Consolas"/>
                <a:sym typeface="Consolas"/>
              </a:rPr>
              <a:t>, [</a:t>
            </a:r>
            <a:r>
              <a:rPr lang="en" sz="1050">
                <a:solidFill>
                  <a:srgbClr val="4864AA"/>
                </a:solidFill>
                <a:latin typeface="Consolas"/>
                <a:ea typeface="Consolas"/>
                <a:cs typeface="Consolas"/>
                <a:sym typeface="Consolas"/>
              </a:rPr>
              <a:t>rbp</a:t>
            </a:r>
            <a:r>
              <a:rPr lang="en" sz="1050">
                <a:solidFill>
                  <a:schemeClr val="dk1"/>
                </a:solidFill>
                <a:latin typeface="Consolas"/>
                <a:ea typeface="Consolas"/>
                <a:cs typeface="Consolas"/>
                <a:sym typeface="Consolas"/>
              </a:rPr>
              <a:t>-</a:t>
            </a:r>
            <a:r>
              <a:rPr lang="en" sz="1050">
                <a:solidFill>
                  <a:srgbClr val="098658"/>
                </a:solidFill>
                <a:latin typeface="Consolas"/>
                <a:ea typeface="Consolas"/>
                <a:cs typeface="Consolas"/>
                <a:sym typeface="Consolas"/>
              </a:rPr>
              <a:t>8</a:t>
            </a:r>
            <a:r>
              <a:rPr lang="en" sz="1050">
                <a:solidFill>
                  <a:schemeClr val="dk1"/>
                </a:solidFill>
                <a:latin typeface="Consolas"/>
                <a:ea typeface="Consolas"/>
                <a:cs typeface="Consolas"/>
                <a:sym typeface="Consolas"/>
              </a:rPr>
              <a:t>]</a:t>
            </a:r>
            <a:endParaRPr sz="105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050">
                <a:solidFill>
                  <a:srgbClr val="0000FF"/>
                </a:solidFill>
                <a:latin typeface="Consolas"/>
                <a:ea typeface="Consolas"/>
                <a:cs typeface="Consolas"/>
                <a:sym typeface="Consolas"/>
              </a:rPr>
              <a:t>mov</a:t>
            </a:r>
            <a:r>
              <a:rPr lang="en" sz="1050">
                <a:solidFill>
                  <a:schemeClr val="dk1"/>
                </a:solidFill>
                <a:latin typeface="Consolas"/>
                <a:ea typeface="Consolas"/>
                <a:cs typeface="Consolas"/>
                <a:sym typeface="Consolas"/>
              </a:rPr>
              <a:t>     </a:t>
            </a:r>
            <a:r>
              <a:rPr lang="en" sz="1050">
                <a:solidFill>
                  <a:srgbClr val="4864AA"/>
                </a:solidFill>
                <a:latin typeface="Consolas"/>
                <a:ea typeface="Consolas"/>
                <a:cs typeface="Consolas"/>
                <a:sym typeface="Consolas"/>
              </a:rPr>
              <a:t>edx</a:t>
            </a:r>
            <a:r>
              <a:rPr lang="en" sz="1050">
                <a:solidFill>
                  <a:schemeClr val="dk1"/>
                </a:solidFill>
                <a:latin typeface="Consolas"/>
                <a:ea typeface="Consolas"/>
                <a:cs typeface="Consolas"/>
                <a:sym typeface="Consolas"/>
              </a:rPr>
              <a:t>, </a:t>
            </a:r>
            <a:r>
              <a:rPr lang="en" sz="1050">
                <a:solidFill>
                  <a:srgbClr val="098658"/>
                </a:solidFill>
                <a:latin typeface="Consolas"/>
                <a:ea typeface="Consolas"/>
                <a:cs typeface="Consolas"/>
                <a:sym typeface="Consolas"/>
              </a:rPr>
              <a:t>8</a:t>
            </a:r>
            <a:endParaRPr sz="1050">
              <a:solidFill>
                <a:srgbClr val="098658"/>
              </a:solidFill>
              <a:latin typeface="Consolas"/>
              <a:ea typeface="Consolas"/>
              <a:cs typeface="Consolas"/>
              <a:sym typeface="Consolas"/>
            </a:endParaRPr>
          </a:p>
          <a:p>
            <a:pPr marL="0" lvl="0" indent="0" algn="l" rtl="0">
              <a:lnSpc>
                <a:spcPct val="135714"/>
              </a:lnSpc>
              <a:spcBef>
                <a:spcPts val="0"/>
              </a:spcBef>
              <a:spcAft>
                <a:spcPts val="0"/>
              </a:spcAft>
              <a:buNone/>
            </a:pPr>
            <a:r>
              <a:rPr lang="en" sz="1050">
                <a:solidFill>
                  <a:srgbClr val="0000FF"/>
                </a:solidFill>
                <a:latin typeface="Consolas"/>
                <a:ea typeface="Consolas"/>
                <a:cs typeface="Consolas"/>
                <a:sym typeface="Consolas"/>
              </a:rPr>
              <a:t>mov</a:t>
            </a:r>
            <a:r>
              <a:rPr lang="en" sz="1050">
                <a:solidFill>
                  <a:schemeClr val="dk1"/>
                </a:solidFill>
                <a:latin typeface="Consolas"/>
                <a:ea typeface="Consolas"/>
                <a:cs typeface="Consolas"/>
                <a:sym typeface="Consolas"/>
              </a:rPr>
              <a:t>     </a:t>
            </a:r>
            <a:r>
              <a:rPr lang="en" sz="1050">
                <a:solidFill>
                  <a:srgbClr val="4864AA"/>
                </a:solidFill>
                <a:latin typeface="Consolas"/>
                <a:ea typeface="Consolas"/>
                <a:cs typeface="Consolas"/>
                <a:sym typeface="Consolas"/>
              </a:rPr>
              <a:t>esi</a:t>
            </a:r>
            <a:r>
              <a:rPr lang="en" sz="1050">
                <a:solidFill>
                  <a:schemeClr val="dk1"/>
                </a:solidFill>
                <a:latin typeface="Consolas"/>
                <a:ea typeface="Consolas"/>
                <a:cs typeface="Consolas"/>
                <a:sym typeface="Consolas"/>
              </a:rPr>
              <a:t>, </a:t>
            </a:r>
            <a:r>
              <a:rPr lang="en" sz="1050">
                <a:solidFill>
                  <a:srgbClr val="098658"/>
                </a:solidFill>
                <a:latin typeface="Consolas"/>
                <a:ea typeface="Consolas"/>
                <a:cs typeface="Consolas"/>
                <a:sym typeface="Consolas"/>
              </a:rPr>
              <a:t>0</a:t>
            </a:r>
            <a:endParaRPr sz="1050">
              <a:solidFill>
                <a:srgbClr val="098658"/>
              </a:solidFill>
              <a:latin typeface="Consolas"/>
              <a:ea typeface="Consolas"/>
              <a:cs typeface="Consolas"/>
              <a:sym typeface="Consolas"/>
            </a:endParaRPr>
          </a:p>
          <a:p>
            <a:pPr marL="0" lvl="0" indent="0" algn="l" rtl="0">
              <a:lnSpc>
                <a:spcPct val="135714"/>
              </a:lnSpc>
              <a:spcBef>
                <a:spcPts val="0"/>
              </a:spcBef>
              <a:spcAft>
                <a:spcPts val="0"/>
              </a:spcAft>
              <a:buNone/>
            </a:pPr>
            <a:r>
              <a:rPr lang="en" sz="1050">
                <a:solidFill>
                  <a:srgbClr val="0000FF"/>
                </a:solidFill>
                <a:latin typeface="Consolas"/>
                <a:ea typeface="Consolas"/>
                <a:cs typeface="Consolas"/>
                <a:sym typeface="Consolas"/>
              </a:rPr>
              <a:t>mov</a:t>
            </a:r>
            <a:r>
              <a:rPr lang="en" sz="1050">
                <a:solidFill>
                  <a:schemeClr val="dk1"/>
                </a:solidFill>
                <a:latin typeface="Consolas"/>
                <a:ea typeface="Consolas"/>
                <a:cs typeface="Consolas"/>
                <a:sym typeface="Consolas"/>
              </a:rPr>
              <a:t>     </a:t>
            </a:r>
            <a:r>
              <a:rPr lang="en" sz="1050">
                <a:solidFill>
                  <a:srgbClr val="4864AA"/>
                </a:solidFill>
                <a:latin typeface="Consolas"/>
                <a:ea typeface="Consolas"/>
                <a:cs typeface="Consolas"/>
                <a:sym typeface="Consolas"/>
              </a:rPr>
              <a:t>rdi</a:t>
            </a:r>
            <a:r>
              <a:rPr lang="en" sz="1050">
                <a:solidFill>
                  <a:schemeClr val="dk1"/>
                </a:solidFill>
                <a:latin typeface="Consolas"/>
                <a:ea typeface="Consolas"/>
                <a:cs typeface="Consolas"/>
                <a:sym typeface="Consolas"/>
              </a:rPr>
              <a:t>, </a:t>
            </a:r>
            <a:r>
              <a:rPr lang="en" sz="1050">
                <a:solidFill>
                  <a:srgbClr val="4864AA"/>
                </a:solidFill>
                <a:latin typeface="Consolas"/>
                <a:ea typeface="Consolas"/>
                <a:cs typeface="Consolas"/>
                <a:sym typeface="Consolas"/>
              </a:rPr>
              <a:t>rax</a:t>
            </a:r>
            <a:endParaRPr sz="1050">
              <a:solidFill>
                <a:srgbClr val="4864AA"/>
              </a:solidFill>
              <a:latin typeface="Consolas"/>
              <a:ea typeface="Consolas"/>
              <a:cs typeface="Consolas"/>
              <a:sym typeface="Consolas"/>
            </a:endParaRPr>
          </a:p>
          <a:p>
            <a:pPr marL="0" lvl="0" indent="0" algn="l" rtl="0">
              <a:lnSpc>
                <a:spcPct val="135714"/>
              </a:lnSpc>
              <a:spcBef>
                <a:spcPts val="0"/>
              </a:spcBef>
              <a:spcAft>
                <a:spcPts val="0"/>
              </a:spcAft>
              <a:buNone/>
            </a:pPr>
            <a:r>
              <a:rPr lang="en" sz="1250" b="1">
                <a:solidFill>
                  <a:srgbClr val="0000FF"/>
                </a:solidFill>
                <a:latin typeface="Consolas"/>
                <a:ea typeface="Consolas"/>
                <a:cs typeface="Consolas"/>
                <a:sym typeface="Consolas"/>
              </a:rPr>
              <a:t>call</a:t>
            </a:r>
            <a:r>
              <a:rPr lang="en" sz="1250" b="1">
                <a:solidFill>
                  <a:schemeClr val="dk1"/>
                </a:solidFill>
                <a:latin typeface="Consolas"/>
                <a:ea typeface="Consolas"/>
                <a:cs typeface="Consolas"/>
                <a:sym typeface="Consolas"/>
              </a:rPr>
              <a:t>    </a:t>
            </a:r>
            <a:r>
              <a:rPr lang="en" sz="1250" b="1">
                <a:solidFill>
                  <a:srgbClr val="008080"/>
                </a:solidFill>
                <a:latin typeface="Consolas"/>
                <a:ea typeface="Consolas"/>
                <a:cs typeface="Consolas"/>
                <a:sym typeface="Consolas"/>
              </a:rPr>
              <a:t>memset</a:t>
            </a:r>
            <a:endParaRPr sz="1250" b="1">
              <a:solidFill>
                <a:srgbClr val="0000FF"/>
              </a:solidFill>
              <a:latin typeface="Consolas"/>
              <a:ea typeface="Consolas"/>
              <a:cs typeface="Consolas"/>
              <a:sym typeface="Consolas"/>
            </a:endParaRPr>
          </a:p>
        </p:txBody>
      </p:sp>
      <p:sp>
        <p:nvSpPr>
          <p:cNvPr id="551" name="Google Shape;551;p32"/>
          <p:cNvSpPr/>
          <p:nvPr/>
        </p:nvSpPr>
        <p:spPr>
          <a:xfrm>
            <a:off x="2268925" y="386882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2" name="Google Shape;552;p32"/>
          <p:cNvPicPr preferRelativeResize="0"/>
          <p:nvPr/>
        </p:nvPicPr>
        <p:blipFill>
          <a:blip r:embed="rId4">
            <a:alphaModFix/>
          </a:blip>
          <a:stretch>
            <a:fillRect/>
          </a:stretch>
        </p:blipFill>
        <p:spPr>
          <a:xfrm>
            <a:off x="2182658" y="3125125"/>
            <a:ext cx="605426" cy="714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5"/>
          <p:cNvPicPr preferRelativeResize="0"/>
          <p:nvPr/>
        </p:nvPicPr>
        <p:blipFill>
          <a:blip r:embed="rId3">
            <a:alphaModFix/>
          </a:blip>
          <a:stretch>
            <a:fillRect/>
          </a:stretch>
        </p:blipFill>
        <p:spPr>
          <a:xfrm>
            <a:off x="3587250" y="2690175"/>
            <a:ext cx="5433901" cy="1973050"/>
          </a:xfrm>
          <a:prstGeom prst="rect">
            <a:avLst/>
          </a:prstGeom>
          <a:noFill/>
          <a:ln>
            <a:noFill/>
          </a:ln>
        </p:spPr>
      </p:pic>
      <p:sp>
        <p:nvSpPr>
          <p:cNvPr id="74" name="Google Shape;74;p15"/>
          <p:cNvSpPr/>
          <p:nvPr/>
        </p:nvSpPr>
        <p:spPr>
          <a:xfrm>
            <a:off x="1478850" y="19199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rot="5400000">
            <a:off x="6633400" y="261892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Persistency Race</a:t>
            </a:r>
            <a:endParaRPr/>
          </a:p>
        </p:txBody>
      </p:sp>
      <p:sp>
        <p:nvSpPr>
          <p:cNvPr id="77" name="Google Shape;7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2</a:t>
            </a:fld>
            <a:endParaRPr>
              <a:latin typeface="Arial"/>
              <a:ea typeface="Arial"/>
              <a:cs typeface="Arial"/>
              <a:sym typeface="Arial"/>
            </a:endParaRPr>
          </a:p>
        </p:txBody>
      </p:sp>
      <p:sp>
        <p:nvSpPr>
          <p:cNvPr id="78" name="Google Shape;78;p15"/>
          <p:cNvSpPr txBox="1"/>
          <p:nvPr/>
        </p:nvSpPr>
        <p:spPr>
          <a:xfrm>
            <a:off x="339425" y="2380275"/>
            <a:ext cx="10083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Program Code</a:t>
            </a:r>
            <a:endParaRPr sz="1600"/>
          </a:p>
        </p:txBody>
      </p:sp>
      <p:sp>
        <p:nvSpPr>
          <p:cNvPr id="79" name="Google Shape;79;p15"/>
          <p:cNvSpPr/>
          <p:nvPr/>
        </p:nvSpPr>
        <p:spPr>
          <a:xfrm>
            <a:off x="3442750" y="19199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5281238" y="1920000"/>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15"/>
          <p:cNvPicPr preferRelativeResize="0"/>
          <p:nvPr/>
        </p:nvPicPr>
        <p:blipFill>
          <a:blip r:embed="rId4">
            <a:alphaModFix/>
          </a:blip>
          <a:stretch>
            <a:fillRect/>
          </a:stretch>
        </p:blipFill>
        <p:spPr>
          <a:xfrm>
            <a:off x="4055418" y="1469374"/>
            <a:ext cx="1046900" cy="1046913"/>
          </a:xfrm>
          <a:prstGeom prst="rect">
            <a:avLst/>
          </a:prstGeom>
          <a:noFill/>
          <a:ln>
            <a:noFill/>
          </a:ln>
        </p:spPr>
      </p:pic>
      <p:grpSp>
        <p:nvGrpSpPr>
          <p:cNvPr id="82" name="Google Shape;82;p15"/>
          <p:cNvGrpSpPr/>
          <p:nvPr/>
        </p:nvGrpSpPr>
        <p:grpSpPr>
          <a:xfrm>
            <a:off x="5942951" y="1672582"/>
            <a:ext cx="1813789" cy="667878"/>
            <a:chOff x="6200363" y="1851625"/>
            <a:chExt cx="2243400" cy="757575"/>
          </a:xfrm>
        </p:grpSpPr>
        <p:sp>
          <p:nvSpPr>
            <p:cNvPr id="83" name="Google Shape;83;p15"/>
            <p:cNvSpPr/>
            <p:nvPr/>
          </p:nvSpPr>
          <p:spPr>
            <a:xfrm>
              <a:off x="6255713" y="1851625"/>
              <a:ext cx="21330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rPr>
                <a:t>Cache</a:t>
              </a:r>
              <a:endParaRPr sz="1800" b="1">
                <a:solidFill>
                  <a:schemeClr val="dk1"/>
                </a:solidFill>
              </a:endParaRPr>
            </a:p>
          </p:txBody>
        </p:sp>
        <p:sp>
          <p:nvSpPr>
            <p:cNvPr id="84" name="Google Shape;84;p15"/>
            <p:cNvSpPr/>
            <p:nvPr/>
          </p:nvSpPr>
          <p:spPr>
            <a:xfrm>
              <a:off x="6232763" y="1958750"/>
              <a:ext cx="21786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endParaRPr>
            </a:p>
          </p:txBody>
        </p:sp>
        <p:sp>
          <p:nvSpPr>
            <p:cNvPr id="85" name="Google Shape;85;p15"/>
            <p:cNvSpPr/>
            <p:nvPr/>
          </p:nvSpPr>
          <p:spPr>
            <a:xfrm>
              <a:off x="6200363" y="2072200"/>
              <a:ext cx="22434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chemeClr val="dk1"/>
                  </a:solidFill>
                </a:rPr>
                <a:t>CPU Cache</a:t>
              </a:r>
              <a:endParaRPr sz="1700">
                <a:solidFill>
                  <a:schemeClr val="dk1"/>
                </a:solidFill>
              </a:endParaRPr>
            </a:p>
          </p:txBody>
        </p:sp>
      </p:grpSp>
      <p:grpSp>
        <p:nvGrpSpPr>
          <p:cNvPr id="86" name="Google Shape;86;p15"/>
          <p:cNvGrpSpPr/>
          <p:nvPr/>
        </p:nvGrpSpPr>
        <p:grpSpPr>
          <a:xfrm>
            <a:off x="131997" y="1371673"/>
            <a:ext cx="1423150" cy="1242325"/>
            <a:chOff x="131997" y="1447860"/>
            <a:chExt cx="1423150" cy="1242325"/>
          </a:xfrm>
        </p:grpSpPr>
        <p:pic>
          <p:nvPicPr>
            <p:cNvPr id="87" name="Google Shape;87;p15"/>
            <p:cNvPicPr preferRelativeResize="0"/>
            <p:nvPr/>
          </p:nvPicPr>
          <p:blipFill>
            <a:blip r:embed="rId5">
              <a:alphaModFix/>
            </a:blip>
            <a:stretch>
              <a:fillRect/>
            </a:stretch>
          </p:blipFill>
          <p:spPr>
            <a:xfrm>
              <a:off x="311697" y="1447860"/>
              <a:ext cx="1243450" cy="1117375"/>
            </a:xfrm>
            <a:prstGeom prst="rect">
              <a:avLst/>
            </a:prstGeom>
            <a:noFill/>
            <a:ln>
              <a:noFill/>
            </a:ln>
          </p:spPr>
        </p:pic>
        <p:pic>
          <p:nvPicPr>
            <p:cNvPr id="88" name="Google Shape;88;p15"/>
            <p:cNvPicPr preferRelativeResize="0"/>
            <p:nvPr/>
          </p:nvPicPr>
          <p:blipFill>
            <a:blip r:embed="rId5">
              <a:alphaModFix/>
            </a:blip>
            <a:stretch>
              <a:fillRect/>
            </a:stretch>
          </p:blipFill>
          <p:spPr>
            <a:xfrm>
              <a:off x="131997" y="1572810"/>
              <a:ext cx="1243450" cy="1117375"/>
            </a:xfrm>
            <a:prstGeom prst="rect">
              <a:avLst/>
            </a:prstGeom>
            <a:noFill/>
            <a:ln>
              <a:noFill/>
            </a:ln>
          </p:spPr>
        </p:pic>
      </p:grpSp>
      <p:grpSp>
        <p:nvGrpSpPr>
          <p:cNvPr id="89" name="Google Shape;89;p15"/>
          <p:cNvGrpSpPr/>
          <p:nvPr/>
        </p:nvGrpSpPr>
        <p:grpSpPr>
          <a:xfrm>
            <a:off x="2081600" y="1576350"/>
            <a:ext cx="1191300" cy="862415"/>
            <a:chOff x="2081600" y="1576350"/>
            <a:chExt cx="1191300" cy="862415"/>
          </a:xfrm>
        </p:grpSpPr>
        <p:sp>
          <p:nvSpPr>
            <p:cNvPr id="90" name="Google Shape;90;p15"/>
            <p:cNvSpPr/>
            <p:nvPr/>
          </p:nvSpPr>
          <p:spPr>
            <a:xfrm>
              <a:off x="2081600" y="1576350"/>
              <a:ext cx="1191300" cy="860400"/>
            </a:xfrm>
            <a:prstGeom prst="roundRect">
              <a:avLst>
                <a:gd name="adj" fmla="val 16667"/>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Compiler</a:t>
              </a:r>
              <a:endParaRPr sz="1600"/>
            </a:p>
          </p:txBody>
        </p:sp>
        <p:pic>
          <p:nvPicPr>
            <p:cNvPr id="91" name="Google Shape;91;p15"/>
            <p:cNvPicPr preferRelativeResize="0"/>
            <p:nvPr/>
          </p:nvPicPr>
          <p:blipFill>
            <a:blip r:embed="rId6">
              <a:alphaModFix/>
            </a:blip>
            <a:stretch>
              <a:fillRect/>
            </a:stretch>
          </p:blipFill>
          <p:spPr>
            <a:xfrm>
              <a:off x="2830075" y="2003851"/>
              <a:ext cx="432901" cy="432901"/>
            </a:xfrm>
            <a:prstGeom prst="rect">
              <a:avLst/>
            </a:prstGeom>
            <a:noFill/>
            <a:ln>
              <a:noFill/>
            </a:ln>
          </p:spPr>
        </p:pic>
        <p:pic>
          <p:nvPicPr>
            <p:cNvPr id="92" name="Google Shape;92;p15"/>
            <p:cNvPicPr preferRelativeResize="0"/>
            <p:nvPr/>
          </p:nvPicPr>
          <p:blipFill>
            <a:blip r:embed="rId7">
              <a:alphaModFix/>
            </a:blip>
            <a:stretch>
              <a:fillRect/>
            </a:stretch>
          </p:blipFill>
          <p:spPr>
            <a:xfrm rot="5400000">
              <a:off x="2152450" y="1956827"/>
              <a:ext cx="436925" cy="526950"/>
            </a:xfrm>
            <a:prstGeom prst="rect">
              <a:avLst/>
            </a:prstGeom>
            <a:noFill/>
            <a:ln>
              <a:noFill/>
            </a:ln>
          </p:spPr>
        </p:pic>
      </p:grpSp>
      <p:sp>
        <p:nvSpPr>
          <p:cNvPr id="93" name="Google Shape;93;p15"/>
          <p:cNvSpPr txBox="1"/>
          <p:nvPr/>
        </p:nvSpPr>
        <p:spPr>
          <a:xfrm>
            <a:off x="4074725" y="2508675"/>
            <a:ext cx="10083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CPU</a:t>
            </a:r>
            <a:endParaRPr sz="1600"/>
          </a:p>
        </p:txBody>
      </p:sp>
      <p:sp>
        <p:nvSpPr>
          <p:cNvPr id="94" name="Google Shape;94;p15"/>
          <p:cNvSpPr txBox="1"/>
          <p:nvPr/>
        </p:nvSpPr>
        <p:spPr>
          <a:xfrm>
            <a:off x="5592600" y="4177975"/>
            <a:ext cx="1423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PMEM DIMM</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33"/>
          <p:cNvSpPr txBox="1">
            <a:spLocks noGrp="1"/>
          </p:cNvSpPr>
          <p:nvPr>
            <p:ph type="body" idx="1"/>
          </p:nvPr>
        </p:nvSpPr>
        <p:spPr>
          <a:xfrm>
            <a:off x="464100" y="1304875"/>
            <a:ext cx="4843800" cy="2098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000000"/>
                </a:solidFill>
              </a:rPr>
              <a:t>These optimizations are common</a:t>
            </a:r>
            <a:endParaRPr sz="2000">
              <a:solidFill>
                <a:srgbClr val="FF0000"/>
              </a:solidFill>
            </a:endParaRPr>
          </a:p>
          <a:p>
            <a:pPr marL="457200" lvl="0" indent="-355600" algn="l" rtl="0">
              <a:spcBef>
                <a:spcPts val="0"/>
              </a:spcBef>
              <a:spcAft>
                <a:spcPts val="0"/>
              </a:spcAft>
              <a:buClr>
                <a:schemeClr val="dk1"/>
              </a:buClr>
              <a:buSzPts val="2000"/>
              <a:buChar char="●"/>
            </a:pPr>
            <a:r>
              <a:rPr lang="en" sz="2000">
                <a:solidFill>
                  <a:schemeClr val="dk1"/>
                </a:solidFill>
              </a:rPr>
              <a:t>Changing the standards is </a:t>
            </a:r>
            <a:r>
              <a:rPr lang="en" sz="2000">
                <a:solidFill>
                  <a:srgbClr val="FF0000"/>
                </a:solidFill>
              </a:rPr>
              <a:t>not trivial</a:t>
            </a:r>
            <a:endParaRPr sz="2000">
              <a:solidFill>
                <a:srgbClr val="FF0000"/>
              </a:solidFill>
            </a:endParaRPr>
          </a:p>
          <a:p>
            <a:pPr marL="0" lvl="0" indent="0" algn="l" rtl="0">
              <a:spcBef>
                <a:spcPts val="1600"/>
              </a:spcBef>
              <a:spcAft>
                <a:spcPts val="1600"/>
              </a:spcAft>
              <a:buNone/>
            </a:pPr>
            <a:endParaRPr sz="2000">
              <a:solidFill>
                <a:srgbClr val="000000"/>
              </a:solidFill>
            </a:endParaRPr>
          </a:p>
        </p:txBody>
      </p:sp>
      <p:sp>
        <p:nvSpPr>
          <p:cNvPr id="558" name="Google Shape;558;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Realistic are Persistency Races?</a:t>
            </a:r>
            <a:endParaRPr/>
          </a:p>
        </p:txBody>
      </p:sp>
      <p:sp>
        <p:nvSpPr>
          <p:cNvPr id="559" name="Google Shape;559;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graphicFrame>
        <p:nvGraphicFramePr>
          <p:cNvPr id="560" name="Google Shape;560;p33"/>
          <p:cNvGraphicFramePr/>
          <p:nvPr/>
        </p:nvGraphicFramePr>
        <p:xfrm>
          <a:off x="5373763" y="1711825"/>
          <a:ext cx="3251225" cy="1798200"/>
        </p:xfrm>
        <a:graphic>
          <a:graphicData uri="http://schemas.openxmlformats.org/drawingml/2006/table">
            <a:tbl>
              <a:tblPr>
                <a:noFill/>
                <a:tableStyleId>{C870A33C-1E4C-4FC3-B5F5-77985D1E6E9F}</a:tableStyleId>
              </a:tblPr>
              <a:tblGrid>
                <a:gridCol w="1520575">
                  <a:extLst>
                    <a:ext uri="{9D8B030D-6E8A-4147-A177-3AD203B41FA5}">
                      <a16:colId xmlns:a16="http://schemas.microsoft.com/office/drawing/2014/main" val="20000"/>
                    </a:ext>
                  </a:extLst>
                </a:gridCol>
                <a:gridCol w="1730650">
                  <a:extLst>
                    <a:ext uri="{9D8B030D-6E8A-4147-A177-3AD203B41FA5}">
                      <a16:colId xmlns:a16="http://schemas.microsoft.com/office/drawing/2014/main" val="20001"/>
                    </a:ext>
                  </a:extLst>
                </a:gridCol>
              </a:tblGrid>
              <a:tr h="580475">
                <a:tc>
                  <a:txBody>
                    <a:bodyPr/>
                    <a:lstStyle/>
                    <a:p>
                      <a:pPr marL="0" lvl="0" indent="0" algn="ctr" rtl="0">
                        <a:spcBef>
                          <a:spcPts val="0"/>
                        </a:spcBef>
                        <a:spcAft>
                          <a:spcPts val="0"/>
                        </a:spcAft>
                        <a:buNone/>
                      </a:pPr>
                      <a:r>
                        <a:rPr lang="en" b="1"/>
                        <a:t>Benchmark</a:t>
                      </a:r>
                      <a:endParaRPr b="1"/>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t># writes replaced with mem ops</a:t>
                      </a:r>
                      <a:endParaRPr b="1"/>
                    </a:p>
                  </a:txBody>
                  <a:tcPr marL="91425" marR="91425" marT="91425" marB="91425" anchor="ctr">
                    <a:lnL w="19050"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
                        <a:t>CCEH</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t>27</a:t>
                      </a:r>
                      <a:endParaRPr/>
                    </a:p>
                  </a:txBody>
                  <a:tcPr marL="91425" marR="91425" marT="91425" marB="91425">
                    <a:lnL w="19050"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
                        <a:t>Fast Fair</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t>2</a:t>
                      </a:r>
                      <a:endParaRPr/>
                    </a:p>
                  </a:txBody>
                  <a:tcPr marL="91425" marR="91425" marT="91425" marB="91425">
                    <a:lnL w="19050"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ctr" rtl="0">
                        <a:spcBef>
                          <a:spcPts val="0"/>
                        </a:spcBef>
                        <a:spcAft>
                          <a:spcPts val="0"/>
                        </a:spcAft>
                        <a:buNone/>
                      </a:pPr>
                      <a:r>
                        <a:rPr lang="en"/>
                        <a:t>RECIPE</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t>22</a:t>
                      </a:r>
                      <a:endParaRPr/>
                    </a:p>
                  </a:txBody>
                  <a:tcPr marL="91425" marR="91425" marT="91425" marB="91425">
                    <a:lnL w="19050"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61" name="Google Shape;561;p33"/>
          <p:cNvSpPr txBox="1"/>
          <p:nvPr/>
        </p:nvSpPr>
        <p:spPr>
          <a:xfrm>
            <a:off x="539150" y="3014575"/>
            <a:ext cx="1438500" cy="1881600"/>
          </a:xfrm>
          <a:prstGeom prst="rect">
            <a:avLst/>
          </a:prstGeom>
          <a:noFill/>
          <a:ln>
            <a:noFill/>
          </a:ln>
        </p:spPr>
        <p:txBody>
          <a:bodyPr spcFirstLastPara="1" wrap="square" lIns="91425" tIns="91425" rIns="91425" bIns="91425" anchor="t" anchorCtr="0">
            <a:spAutoFit/>
          </a:bodyPr>
          <a:lstStyle/>
          <a:p>
            <a:pPr marL="0" lvl="0" indent="0" algn="l" rtl="0">
              <a:lnSpc>
                <a:spcPct val="135714"/>
              </a:lnSpc>
              <a:spcBef>
                <a:spcPts val="0"/>
              </a:spcBef>
              <a:spcAft>
                <a:spcPts val="0"/>
              </a:spcAft>
              <a:buNone/>
            </a:pPr>
            <a:r>
              <a:rPr lang="en" sz="1050">
                <a:solidFill>
                  <a:srgbClr val="0000FF"/>
                </a:solidFill>
                <a:highlight>
                  <a:srgbClr val="FFFFFE"/>
                </a:highlight>
                <a:latin typeface="Consolas"/>
                <a:ea typeface="Consolas"/>
                <a:cs typeface="Consolas"/>
                <a:sym typeface="Consolas"/>
              </a:rPr>
              <a:t>struct</a:t>
            </a:r>
            <a:r>
              <a:rPr lang="en" sz="1050">
                <a:solidFill>
                  <a:schemeClr val="dk1"/>
                </a:solidFill>
                <a:highlight>
                  <a:srgbClr val="FFFFFE"/>
                </a:highlight>
                <a:latin typeface="Consolas"/>
                <a:ea typeface="Consolas"/>
                <a:cs typeface="Consolas"/>
                <a:sym typeface="Consolas"/>
              </a:rPr>
              <a:t> Test {</a:t>
            </a:r>
            <a:endParaRPr sz="1050">
              <a:solidFill>
                <a:schemeClr val="dk1"/>
              </a:solidFill>
              <a:highlight>
                <a:srgbClr val="FFFFFE"/>
              </a:highlight>
              <a:latin typeface="Consolas"/>
              <a:ea typeface="Consolas"/>
              <a:cs typeface="Consolas"/>
              <a:sym typeface="Consolas"/>
            </a:endParaRPr>
          </a:p>
          <a:p>
            <a:pPr marL="0" lvl="0" indent="0" algn="l" rtl="0">
              <a:lnSpc>
                <a:spcPct val="135714"/>
              </a:lnSpc>
              <a:spcBef>
                <a:spcPts val="0"/>
              </a:spcBef>
              <a:spcAft>
                <a:spcPts val="0"/>
              </a:spcAft>
              <a:buNone/>
            </a:pPr>
            <a:r>
              <a:rPr lang="en" sz="1050">
                <a:solidFill>
                  <a:schemeClr val="dk1"/>
                </a:solidFill>
                <a:highlight>
                  <a:srgbClr val="FFFFFE"/>
                </a:highlight>
                <a:latin typeface="Consolas"/>
                <a:ea typeface="Consolas"/>
                <a:cs typeface="Consolas"/>
                <a:sym typeface="Consolas"/>
              </a:rPr>
              <a:t>    </a:t>
            </a:r>
            <a:r>
              <a:rPr lang="en" sz="1050">
                <a:solidFill>
                  <a:srgbClr val="0000FF"/>
                </a:solidFill>
                <a:highlight>
                  <a:srgbClr val="FFFFFE"/>
                </a:highlight>
                <a:latin typeface="Consolas"/>
                <a:ea typeface="Consolas"/>
                <a:cs typeface="Consolas"/>
                <a:sym typeface="Consolas"/>
              </a:rPr>
              <a:t>int</a:t>
            </a:r>
            <a:r>
              <a:rPr lang="en" sz="1050">
                <a:solidFill>
                  <a:schemeClr val="dk1"/>
                </a:solidFill>
                <a:highlight>
                  <a:srgbClr val="FFFFFE"/>
                </a:highlight>
                <a:latin typeface="Consolas"/>
                <a:ea typeface="Consolas"/>
                <a:cs typeface="Consolas"/>
                <a:sym typeface="Consolas"/>
              </a:rPr>
              <a:t> x1;</a:t>
            </a:r>
            <a:endParaRPr sz="1050">
              <a:solidFill>
                <a:schemeClr val="dk1"/>
              </a:solidFill>
              <a:highlight>
                <a:srgbClr val="FFFFFE"/>
              </a:highlight>
              <a:latin typeface="Consolas"/>
              <a:ea typeface="Consolas"/>
              <a:cs typeface="Consolas"/>
              <a:sym typeface="Consolas"/>
            </a:endParaRPr>
          </a:p>
          <a:p>
            <a:pPr marL="0" lvl="0" indent="0" algn="l" rtl="0">
              <a:lnSpc>
                <a:spcPct val="135714"/>
              </a:lnSpc>
              <a:spcBef>
                <a:spcPts val="0"/>
              </a:spcBef>
              <a:spcAft>
                <a:spcPts val="0"/>
              </a:spcAft>
              <a:buNone/>
            </a:pPr>
            <a:r>
              <a:rPr lang="en" sz="1050">
                <a:solidFill>
                  <a:schemeClr val="dk1"/>
                </a:solidFill>
                <a:highlight>
                  <a:srgbClr val="FFFFFE"/>
                </a:highlight>
                <a:latin typeface="Consolas"/>
                <a:ea typeface="Consolas"/>
                <a:cs typeface="Consolas"/>
                <a:sym typeface="Consolas"/>
              </a:rPr>
              <a:t>    </a:t>
            </a:r>
            <a:r>
              <a:rPr lang="en" sz="1050">
                <a:solidFill>
                  <a:srgbClr val="0000FF"/>
                </a:solidFill>
                <a:highlight>
                  <a:srgbClr val="FFFFFE"/>
                </a:highlight>
                <a:latin typeface="Consolas"/>
                <a:ea typeface="Consolas"/>
                <a:cs typeface="Consolas"/>
                <a:sym typeface="Consolas"/>
              </a:rPr>
              <a:t>int</a:t>
            </a:r>
            <a:r>
              <a:rPr lang="en" sz="1050">
                <a:solidFill>
                  <a:schemeClr val="dk1"/>
                </a:solidFill>
                <a:highlight>
                  <a:srgbClr val="FFFFFE"/>
                </a:highlight>
                <a:latin typeface="Consolas"/>
                <a:ea typeface="Consolas"/>
                <a:cs typeface="Consolas"/>
                <a:sym typeface="Consolas"/>
              </a:rPr>
              <a:t> x2;</a:t>
            </a:r>
            <a:endParaRPr sz="1050">
              <a:solidFill>
                <a:schemeClr val="dk1"/>
              </a:solidFill>
              <a:highlight>
                <a:srgbClr val="FFFFFE"/>
              </a:highlight>
              <a:latin typeface="Consolas"/>
              <a:ea typeface="Consolas"/>
              <a:cs typeface="Consolas"/>
              <a:sym typeface="Consolas"/>
            </a:endParaRPr>
          </a:p>
          <a:p>
            <a:pPr marL="0" lvl="0" indent="0" algn="l" rtl="0">
              <a:lnSpc>
                <a:spcPct val="135714"/>
              </a:lnSpc>
              <a:spcBef>
                <a:spcPts val="0"/>
              </a:spcBef>
              <a:spcAft>
                <a:spcPts val="0"/>
              </a:spcAft>
              <a:buNone/>
            </a:pPr>
            <a:r>
              <a:rPr lang="en" sz="1050">
                <a:solidFill>
                  <a:schemeClr val="dk1"/>
                </a:solidFill>
                <a:highlight>
                  <a:srgbClr val="FFFFFE"/>
                </a:highlight>
                <a:latin typeface="Consolas"/>
                <a:ea typeface="Consolas"/>
                <a:cs typeface="Consolas"/>
                <a:sym typeface="Consolas"/>
              </a:rPr>
              <a:t>};</a:t>
            </a:r>
            <a:endParaRPr sz="1050">
              <a:solidFill>
                <a:schemeClr val="dk1"/>
              </a:solidFill>
              <a:highlight>
                <a:srgbClr val="FFFFFE"/>
              </a:highlight>
              <a:latin typeface="Consolas"/>
              <a:ea typeface="Consolas"/>
              <a:cs typeface="Consolas"/>
              <a:sym typeface="Consolas"/>
            </a:endParaRPr>
          </a:p>
          <a:p>
            <a:pPr marL="0" lvl="0" indent="0" algn="l" rtl="0">
              <a:lnSpc>
                <a:spcPct val="135714"/>
              </a:lnSpc>
              <a:spcBef>
                <a:spcPts val="0"/>
              </a:spcBef>
              <a:spcAft>
                <a:spcPts val="0"/>
              </a:spcAft>
              <a:buNone/>
            </a:pPr>
            <a:endParaRPr sz="1050">
              <a:solidFill>
                <a:srgbClr val="0000FF"/>
              </a:solidFill>
              <a:highlight>
                <a:srgbClr val="FFFFFE"/>
              </a:highlight>
              <a:latin typeface="Consolas"/>
              <a:ea typeface="Consolas"/>
              <a:cs typeface="Consolas"/>
              <a:sym typeface="Consolas"/>
            </a:endParaRPr>
          </a:p>
          <a:p>
            <a:pPr marL="0" lvl="0" indent="0" algn="l" rtl="0">
              <a:lnSpc>
                <a:spcPct val="135714"/>
              </a:lnSpc>
              <a:spcBef>
                <a:spcPts val="0"/>
              </a:spcBef>
              <a:spcAft>
                <a:spcPts val="0"/>
              </a:spcAft>
              <a:buNone/>
            </a:pPr>
            <a:r>
              <a:rPr lang="en" sz="1050">
                <a:solidFill>
                  <a:srgbClr val="0000FF"/>
                </a:solidFill>
                <a:highlight>
                  <a:srgbClr val="FFFFFE"/>
                </a:highlight>
                <a:latin typeface="Consolas"/>
                <a:ea typeface="Consolas"/>
                <a:cs typeface="Consolas"/>
                <a:sym typeface="Consolas"/>
              </a:rPr>
              <a:t>struct</a:t>
            </a:r>
            <a:r>
              <a:rPr lang="en" sz="1050">
                <a:solidFill>
                  <a:schemeClr val="dk1"/>
                </a:solidFill>
                <a:highlight>
                  <a:srgbClr val="FFFFFE"/>
                </a:highlight>
                <a:latin typeface="Consolas"/>
                <a:ea typeface="Consolas"/>
                <a:cs typeface="Consolas"/>
                <a:sym typeface="Consolas"/>
              </a:rPr>
              <a:t> Test var;</a:t>
            </a:r>
            <a:endParaRPr sz="1050">
              <a:solidFill>
                <a:schemeClr val="dk1"/>
              </a:solidFill>
              <a:highlight>
                <a:srgbClr val="FFFFFE"/>
              </a:highlight>
              <a:latin typeface="Consolas"/>
              <a:ea typeface="Consolas"/>
              <a:cs typeface="Consolas"/>
              <a:sym typeface="Consolas"/>
            </a:endParaRPr>
          </a:p>
          <a:p>
            <a:pPr marL="0" lvl="0" indent="0" algn="l" rtl="0">
              <a:lnSpc>
                <a:spcPct val="135714"/>
              </a:lnSpc>
              <a:spcBef>
                <a:spcPts val="0"/>
              </a:spcBef>
              <a:spcAft>
                <a:spcPts val="0"/>
              </a:spcAft>
              <a:buNone/>
            </a:pPr>
            <a:r>
              <a:rPr lang="en" sz="1050">
                <a:solidFill>
                  <a:schemeClr val="dk1"/>
                </a:solidFill>
                <a:highlight>
                  <a:srgbClr val="FFFFFE"/>
                </a:highlight>
                <a:latin typeface="Consolas"/>
                <a:ea typeface="Consolas"/>
                <a:cs typeface="Consolas"/>
                <a:sym typeface="Consolas"/>
              </a:rPr>
              <a:t>var.x1 = </a:t>
            </a:r>
            <a:r>
              <a:rPr lang="en" sz="1050">
                <a:solidFill>
                  <a:srgbClr val="098658"/>
                </a:solidFill>
                <a:highlight>
                  <a:srgbClr val="FFFFFE"/>
                </a:highlight>
                <a:latin typeface="Consolas"/>
                <a:ea typeface="Consolas"/>
                <a:cs typeface="Consolas"/>
                <a:sym typeface="Consolas"/>
              </a:rPr>
              <a:t>0</a:t>
            </a:r>
            <a:r>
              <a:rPr lang="en" sz="1050">
                <a:solidFill>
                  <a:schemeClr val="dk1"/>
                </a:solidFill>
                <a:highlight>
                  <a:srgbClr val="FFFFFE"/>
                </a:highlight>
                <a:latin typeface="Consolas"/>
                <a:ea typeface="Consolas"/>
                <a:cs typeface="Consolas"/>
                <a:sym typeface="Consolas"/>
              </a:rPr>
              <a:t>;</a:t>
            </a:r>
            <a:endParaRPr sz="1050">
              <a:solidFill>
                <a:schemeClr val="dk1"/>
              </a:solidFill>
              <a:highlight>
                <a:srgbClr val="FFFFFE"/>
              </a:highlight>
              <a:latin typeface="Consolas"/>
              <a:ea typeface="Consolas"/>
              <a:cs typeface="Consolas"/>
              <a:sym typeface="Consolas"/>
            </a:endParaRPr>
          </a:p>
          <a:p>
            <a:pPr marL="0" lvl="0" indent="0" algn="l" rtl="0">
              <a:lnSpc>
                <a:spcPct val="135714"/>
              </a:lnSpc>
              <a:spcBef>
                <a:spcPts val="0"/>
              </a:spcBef>
              <a:spcAft>
                <a:spcPts val="0"/>
              </a:spcAft>
              <a:buNone/>
            </a:pPr>
            <a:r>
              <a:rPr lang="en" sz="1050">
                <a:solidFill>
                  <a:schemeClr val="dk1"/>
                </a:solidFill>
                <a:highlight>
                  <a:srgbClr val="FFFFFE"/>
                </a:highlight>
                <a:latin typeface="Consolas"/>
                <a:ea typeface="Consolas"/>
                <a:cs typeface="Consolas"/>
                <a:sym typeface="Consolas"/>
              </a:rPr>
              <a:t>var.x2 = </a:t>
            </a:r>
            <a:r>
              <a:rPr lang="en" sz="1050">
                <a:solidFill>
                  <a:srgbClr val="098658"/>
                </a:solidFill>
                <a:highlight>
                  <a:srgbClr val="FFFFFE"/>
                </a:highlight>
                <a:latin typeface="Consolas"/>
                <a:ea typeface="Consolas"/>
                <a:cs typeface="Consolas"/>
                <a:sym typeface="Consolas"/>
              </a:rPr>
              <a:t>0</a:t>
            </a:r>
            <a:r>
              <a:rPr lang="en" sz="1050">
                <a:solidFill>
                  <a:schemeClr val="dk1"/>
                </a:solidFill>
                <a:highlight>
                  <a:srgbClr val="FFFFFE"/>
                </a:highlight>
                <a:latin typeface="Consolas"/>
                <a:ea typeface="Consolas"/>
                <a:cs typeface="Consolas"/>
                <a:sym typeface="Consolas"/>
              </a:rPr>
              <a:t>;</a:t>
            </a:r>
            <a:endParaRPr/>
          </a:p>
        </p:txBody>
      </p:sp>
      <p:sp>
        <p:nvSpPr>
          <p:cNvPr id="562" name="Google Shape;562;p33"/>
          <p:cNvSpPr/>
          <p:nvPr/>
        </p:nvSpPr>
        <p:spPr>
          <a:xfrm>
            <a:off x="3168725" y="3125125"/>
            <a:ext cx="2067300" cy="166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3" name="Google Shape;563;p33"/>
          <p:cNvPicPr preferRelativeResize="0"/>
          <p:nvPr/>
        </p:nvPicPr>
        <p:blipFill>
          <a:blip r:embed="rId3">
            <a:alphaModFix/>
          </a:blip>
          <a:stretch>
            <a:fillRect/>
          </a:stretch>
        </p:blipFill>
        <p:spPr>
          <a:xfrm rot="5400000">
            <a:off x="4753950" y="3080102"/>
            <a:ext cx="436925" cy="526950"/>
          </a:xfrm>
          <a:prstGeom prst="rect">
            <a:avLst/>
          </a:prstGeom>
          <a:noFill/>
          <a:ln>
            <a:noFill/>
          </a:ln>
        </p:spPr>
      </p:pic>
      <p:sp>
        <p:nvSpPr>
          <p:cNvPr id="564" name="Google Shape;564;p33"/>
          <p:cNvSpPr txBox="1"/>
          <p:nvPr/>
        </p:nvSpPr>
        <p:spPr>
          <a:xfrm>
            <a:off x="3168725" y="3125138"/>
            <a:ext cx="154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Assembly Code</a:t>
            </a:r>
            <a:endParaRPr b="1"/>
          </a:p>
        </p:txBody>
      </p:sp>
      <p:sp>
        <p:nvSpPr>
          <p:cNvPr id="565" name="Google Shape;565;p33"/>
          <p:cNvSpPr txBox="1"/>
          <p:nvPr/>
        </p:nvSpPr>
        <p:spPr>
          <a:xfrm>
            <a:off x="3168725" y="3562050"/>
            <a:ext cx="2067300" cy="1254600"/>
          </a:xfrm>
          <a:prstGeom prst="rect">
            <a:avLst/>
          </a:prstGeom>
          <a:noFill/>
          <a:ln>
            <a:noFill/>
          </a:ln>
        </p:spPr>
        <p:txBody>
          <a:bodyPr spcFirstLastPara="1" wrap="square" lIns="91425" tIns="91425" rIns="91425" bIns="91425" anchor="t" anchorCtr="0">
            <a:spAutoFit/>
          </a:bodyPr>
          <a:lstStyle/>
          <a:p>
            <a:pPr marL="0" lvl="0" indent="0" algn="l" rtl="0">
              <a:lnSpc>
                <a:spcPct val="135714"/>
              </a:lnSpc>
              <a:spcBef>
                <a:spcPts val="0"/>
              </a:spcBef>
              <a:spcAft>
                <a:spcPts val="0"/>
              </a:spcAft>
              <a:buNone/>
            </a:pPr>
            <a:r>
              <a:rPr lang="en" sz="1050">
                <a:solidFill>
                  <a:srgbClr val="0000FF"/>
                </a:solidFill>
                <a:latin typeface="Consolas"/>
                <a:ea typeface="Consolas"/>
                <a:cs typeface="Consolas"/>
                <a:sym typeface="Consolas"/>
              </a:rPr>
              <a:t>lea</a:t>
            </a:r>
            <a:r>
              <a:rPr lang="en" sz="1050">
                <a:solidFill>
                  <a:schemeClr val="dk1"/>
                </a:solidFill>
                <a:latin typeface="Consolas"/>
                <a:ea typeface="Consolas"/>
                <a:cs typeface="Consolas"/>
                <a:sym typeface="Consolas"/>
              </a:rPr>
              <a:t>     </a:t>
            </a:r>
            <a:r>
              <a:rPr lang="en" sz="1050">
                <a:solidFill>
                  <a:srgbClr val="4864AA"/>
                </a:solidFill>
                <a:latin typeface="Consolas"/>
                <a:ea typeface="Consolas"/>
                <a:cs typeface="Consolas"/>
                <a:sym typeface="Consolas"/>
              </a:rPr>
              <a:t>rax</a:t>
            </a:r>
            <a:r>
              <a:rPr lang="en" sz="1050">
                <a:solidFill>
                  <a:schemeClr val="dk1"/>
                </a:solidFill>
                <a:latin typeface="Consolas"/>
                <a:ea typeface="Consolas"/>
                <a:cs typeface="Consolas"/>
                <a:sym typeface="Consolas"/>
              </a:rPr>
              <a:t>, [</a:t>
            </a:r>
            <a:r>
              <a:rPr lang="en" sz="1050">
                <a:solidFill>
                  <a:srgbClr val="4864AA"/>
                </a:solidFill>
                <a:latin typeface="Consolas"/>
                <a:ea typeface="Consolas"/>
                <a:cs typeface="Consolas"/>
                <a:sym typeface="Consolas"/>
              </a:rPr>
              <a:t>rbp</a:t>
            </a:r>
            <a:r>
              <a:rPr lang="en" sz="1050">
                <a:solidFill>
                  <a:schemeClr val="dk1"/>
                </a:solidFill>
                <a:latin typeface="Consolas"/>
                <a:ea typeface="Consolas"/>
                <a:cs typeface="Consolas"/>
                <a:sym typeface="Consolas"/>
              </a:rPr>
              <a:t>-</a:t>
            </a:r>
            <a:r>
              <a:rPr lang="en" sz="1050">
                <a:solidFill>
                  <a:srgbClr val="098658"/>
                </a:solidFill>
                <a:latin typeface="Consolas"/>
                <a:ea typeface="Consolas"/>
                <a:cs typeface="Consolas"/>
                <a:sym typeface="Consolas"/>
              </a:rPr>
              <a:t>8</a:t>
            </a:r>
            <a:r>
              <a:rPr lang="en" sz="1050">
                <a:solidFill>
                  <a:schemeClr val="dk1"/>
                </a:solidFill>
                <a:latin typeface="Consolas"/>
                <a:ea typeface="Consolas"/>
                <a:cs typeface="Consolas"/>
                <a:sym typeface="Consolas"/>
              </a:rPr>
              <a:t>]</a:t>
            </a:r>
            <a:endParaRPr sz="105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050">
                <a:solidFill>
                  <a:srgbClr val="0000FF"/>
                </a:solidFill>
                <a:latin typeface="Consolas"/>
                <a:ea typeface="Consolas"/>
                <a:cs typeface="Consolas"/>
                <a:sym typeface="Consolas"/>
              </a:rPr>
              <a:t>mov</a:t>
            </a:r>
            <a:r>
              <a:rPr lang="en" sz="1050">
                <a:solidFill>
                  <a:schemeClr val="dk1"/>
                </a:solidFill>
                <a:latin typeface="Consolas"/>
                <a:ea typeface="Consolas"/>
                <a:cs typeface="Consolas"/>
                <a:sym typeface="Consolas"/>
              </a:rPr>
              <a:t>     </a:t>
            </a:r>
            <a:r>
              <a:rPr lang="en" sz="1050">
                <a:solidFill>
                  <a:srgbClr val="4864AA"/>
                </a:solidFill>
                <a:latin typeface="Consolas"/>
                <a:ea typeface="Consolas"/>
                <a:cs typeface="Consolas"/>
                <a:sym typeface="Consolas"/>
              </a:rPr>
              <a:t>edx</a:t>
            </a:r>
            <a:r>
              <a:rPr lang="en" sz="1050">
                <a:solidFill>
                  <a:schemeClr val="dk1"/>
                </a:solidFill>
                <a:latin typeface="Consolas"/>
                <a:ea typeface="Consolas"/>
                <a:cs typeface="Consolas"/>
                <a:sym typeface="Consolas"/>
              </a:rPr>
              <a:t>, </a:t>
            </a:r>
            <a:r>
              <a:rPr lang="en" sz="1050">
                <a:solidFill>
                  <a:srgbClr val="098658"/>
                </a:solidFill>
                <a:latin typeface="Consolas"/>
                <a:ea typeface="Consolas"/>
                <a:cs typeface="Consolas"/>
                <a:sym typeface="Consolas"/>
              </a:rPr>
              <a:t>8</a:t>
            </a:r>
            <a:endParaRPr sz="1050">
              <a:solidFill>
                <a:srgbClr val="098658"/>
              </a:solidFill>
              <a:latin typeface="Consolas"/>
              <a:ea typeface="Consolas"/>
              <a:cs typeface="Consolas"/>
              <a:sym typeface="Consolas"/>
            </a:endParaRPr>
          </a:p>
          <a:p>
            <a:pPr marL="0" lvl="0" indent="0" algn="l" rtl="0">
              <a:lnSpc>
                <a:spcPct val="135714"/>
              </a:lnSpc>
              <a:spcBef>
                <a:spcPts val="0"/>
              </a:spcBef>
              <a:spcAft>
                <a:spcPts val="0"/>
              </a:spcAft>
              <a:buNone/>
            </a:pPr>
            <a:r>
              <a:rPr lang="en" sz="1050">
                <a:solidFill>
                  <a:srgbClr val="0000FF"/>
                </a:solidFill>
                <a:latin typeface="Consolas"/>
                <a:ea typeface="Consolas"/>
                <a:cs typeface="Consolas"/>
                <a:sym typeface="Consolas"/>
              </a:rPr>
              <a:t>mov</a:t>
            </a:r>
            <a:r>
              <a:rPr lang="en" sz="1050">
                <a:solidFill>
                  <a:schemeClr val="dk1"/>
                </a:solidFill>
                <a:latin typeface="Consolas"/>
                <a:ea typeface="Consolas"/>
                <a:cs typeface="Consolas"/>
                <a:sym typeface="Consolas"/>
              </a:rPr>
              <a:t>     </a:t>
            </a:r>
            <a:r>
              <a:rPr lang="en" sz="1050">
                <a:solidFill>
                  <a:srgbClr val="4864AA"/>
                </a:solidFill>
                <a:latin typeface="Consolas"/>
                <a:ea typeface="Consolas"/>
                <a:cs typeface="Consolas"/>
                <a:sym typeface="Consolas"/>
              </a:rPr>
              <a:t>esi</a:t>
            </a:r>
            <a:r>
              <a:rPr lang="en" sz="1050">
                <a:solidFill>
                  <a:schemeClr val="dk1"/>
                </a:solidFill>
                <a:latin typeface="Consolas"/>
                <a:ea typeface="Consolas"/>
                <a:cs typeface="Consolas"/>
                <a:sym typeface="Consolas"/>
              </a:rPr>
              <a:t>, </a:t>
            </a:r>
            <a:r>
              <a:rPr lang="en" sz="1050">
                <a:solidFill>
                  <a:srgbClr val="098658"/>
                </a:solidFill>
                <a:latin typeface="Consolas"/>
                <a:ea typeface="Consolas"/>
                <a:cs typeface="Consolas"/>
                <a:sym typeface="Consolas"/>
              </a:rPr>
              <a:t>0</a:t>
            </a:r>
            <a:endParaRPr sz="1050">
              <a:solidFill>
                <a:srgbClr val="098658"/>
              </a:solidFill>
              <a:latin typeface="Consolas"/>
              <a:ea typeface="Consolas"/>
              <a:cs typeface="Consolas"/>
              <a:sym typeface="Consolas"/>
            </a:endParaRPr>
          </a:p>
          <a:p>
            <a:pPr marL="0" lvl="0" indent="0" algn="l" rtl="0">
              <a:lnSpc>
                <a:spcPct val="135714"/>
              </a:lnSpc>
              <a:spcBef>
                <a:spcPts val="0"/>
              </a:spcBef>
              <a:spcAft>
                <a:spcPts val="0"/>
              </a:spcAft>
              <a:buNone/>
            </a:pPr>
            <a:r>
              <a:rPr lang="en" sz="1050">
                <a:solidFill>
                  <a:srgbClr val="0000FF"/>
                </a:solidFill>
                <a:latin typeface="Consolas"/>
                <a:ea typeface="Consolas"/>
                <a:cs typeface="Consolas"/>
                <a:sym typeface="Consolas"/>
              </a:rPr>
              <a:t>mov</a:t>
            </a:r>
            <a:r>
              <a:rPr lang="en" sz="1050">
                <a:solidFill>
                  <a:schemeClr val="dk1"/>
                </a:solidFill>
                <a:latin typeface="Consolas"/>
                <a:ea typeface="Consolas"/>
                <a:cs typeface="Consolas"/>
                <a:sym typeface="Consolas"/>
              </a:rPr>
              <a:t>     </a:t>
            </a:r>
            <a:r>
              <a:rPr lang="en" sz="1050">
                <a:solidFill>
                  <a:srgbClr val="4864AA"/>
                </a:solidFill>
                <a:latin typeface="Consolas"/>
                <a:ea typeface="Consolas"/>
                <a:cs typeface="Consolas"/>
                <a:sym typeface="Consolas"/>
              </a:rPr>
              <a:t>rdi</a:t>
            </a:r>
            <a:r>
              <a:rPr lang="en" sz="1050">
                <a:solidFill>
                  <a:schemeClr val="dk1"/>
                </a:solidFill>
                <a:latin typeface="Consolas"/>
                <a:ea typeface="Consolas"/>
                <a:cs typeface="Consolas"/>
                <a:sym typeface="Consolas"/>
              </a:rPr>
              <a:t>, </a:t>
            </a:r>
            <a:r>
              <a:rPr lang="en" sz="1050">
                <a:solidFill>
                  <a:srgbClr val="4864AA"/>
                </a:solidFill>
                <a:latin typeface="Consolas"/>
                <a:ea typeface="Consolas"/>
                <a:cs typeface="Consolas"/>
                <a:sym typeface="Consolas"/>
              </a:rPr>
              <a:t>rax</a:t>
            </a:r>
            <a:endParaRPr sz="1050">
              <a:solidFill>
                <a:srgbClr val="4864AA"/>
              </a:solidFill>
              <a:latin typeface="Consolas"/>
              <a:ea typeface="Consolas"/>
              <a:cs typeface="Consolas"/>
              <a:sym typeface="Consolas"/>
            </a:endParaRPr>
          </a:p>
          <a:p>
            <a:pPr marL="0" lvl="0" indent="0" algn="l" rtl="0">
              <a:lnSpc>
                <a:spcPct val="135714"/>
              </a:lnSpc>
              <a:spcBef>
                <a:spcPts val="0"/>
              </a:spcBef>
              <a:spcAft>
                <a:spcPts val="0"/>
              </a:spcAft>
              <a:buNone/>
            </a:pPr>
            <a:r>
              <a:rPr lang="en" sz="1250" b="1">
                <a:solidFill>
                  <a:srgbClr val="0000FF"/>
                </a:solidFill>
                <a:latin typeface="Consolas"/>
                <a:ea typeface="Consolas"/>
                <a:cs typeface="Consolas"/>
                <a:sym typeface="Consolas"/>
              </a:rPr>
              <a:t>call</a:t>
            </a:r>
            <a:r>
              <a:rPr lang="en" sz="1250" b="1">
                <a:solidFill>
                  <a:schemeClr val="dk1"/>
                </a:solidFill>
                <a:latin typeface="Consolas"/>
                <a:ea typeface="Consolas"/>
                <a:cs typeface="Consolas"/>
                <a:sym typeface="Consolas"/>
              </a:rPr>
              <a:t>    </a:t>
            </a:r>
            <a:r>
              <a:rPr lang="en" sz="1250" b="1">
                <a:solidFill>
                  <a:srgbClr val="008080"/>
                </a:solidFill>
                <a:latin typeface="Consolas"/>
                <a:ea typeface="Consolas"/>
                <a:cs typeface="Consolas"/>
                <a:sym typeface="Consolas"/>
              </a:rPr>
              <a:t>memset</a:t>
            </a:r>
            <a:endParaRPr sz="1250" b="1">
              <a:solidFill>
                <a:srgbClr val="0000FF"/>
              </a:solidFill>
              <a:latin typeface="Consolas"/>
              <a:ea typeface="Consolas"/>
              <a:cs typeface="Consolas"/>
              <a:sym typeface="Consolas"/>
            </a:endParaRPr>
          </a:p>
        </p:txBody>
      </p:sp>
      <p:sp>
        <p:nvSpPr>
          <p:cNvPr id="566" name="Google Shape;566;p33"/>
          <p:cNvSpPr/>
          <p:nvPr/>
        </p:nvSpPr>
        <p:spPr>
          <a:xfrm>
            <a:off x="2268925" y="386882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7" name="Google Shape;567;p33"/>
          <p:cNvPicPr preferRelativeResize="0"/>
          <p:nvPr/>
        </p:nvPicPr>
        <p:blipFill>
          <a:blip r:embed="rId4">
            <a:alphaModFix/>
          </a:blip>
          <a:stretch>
            <a:fillRect/>
          </a:stretch>
        </p:blipFill>
        <p:spPr>
          <a:xfrm>
            <a:off x="2182658" y="3125125"/>
            <a:ext cx="605426" cy="714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34"/>
          <p:cNvSpPr txBox="1">
            <a:spLocks noGrp="1"/>
          </p:cNvSpPr>
          <p:nvPr>
            <p:ph type="body" idx="1"/>
          </p:nvPr>
        </p:nvSpPr>
        <p:spPr>
          <a:xfrm>
            <a:off x="464100" y="1304875"/>
            <a:ext cx="2714700" cy="3127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38761D"/>
                </a:solidFill>
              </a:rPr>
              <a:t>First </a:t>
            </a:r>
            <a:r>
              <a:rPr lang="en" sz="2000">
                <a:solidFill>
                  <a:srgbClr val="000000"/>
                </a:solidFill>
              </a:rPr>
              <a:t>tool to find persistency races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Built on top of Jaaru</a:t>
            </a:r>
            <a:endParaRPr sz="2000">
              <a:solidFill>
                <a:srgbClr val="000000"/>
              </a:solidFill>
            </a:endParaRPr>
          </a:p>
          <a:p>
            <a:pPr marL="0" lvl="0" indent="0" algn="l" rtl="0">
              <a:spcBef>
                <a:spcPts val="1600"/>
              </a:spcBef>
              <a:spcAft>
                <a:spcPts val="0"/>
              </a:spcAft>
              <a:buNone/>
            </a:pPr>
            <a:endParaRPr sz="2000">
              <a:solidFill>
                <a:srgbClr val="000000"/>
              </a:solidFill>
            </a:endParaRPr>
          </a:p>
          <a:p>
            <a:pPr marL="457200" lvl="0" indent="0" algn="l" rtl="0">
              <a:spcBef>
                <a:spcPts val="1600"/>
              </a:spcBef>
              <a:spcAft>
                <a:spcPts val="0"/>
              </a:spcAft>
              <a:buNone/>
            </a:pPr>
            <a:endParaRPr sz="2000">
              <a:solidFill>
                <a:srgbClr val="000000"/>
              </a:solidFill>
            </a:endParaRPr>
          </a:p>
          <a:p>
            <a:pPr marL="0" lvl="0" indent="0" algn="l" rtl="0">
              <a:spcBef>
                <a:spcPts val="1600"/>
              </a:spcBef>
              <a:spcAft>
                <a:spcPts val="1600"/>
              </a:spcAft>
              <a:buNone/>
            </a:pPr>
            <a:endParaRPr sz="2000">
              <a:solidFill>
                <a:srgbClr val="000000"/>
              </a:solidFill>
            </a:endParaRPr>
          </a:p>
        </p:txBody>
      </p:sp>
      <p:sp>
        <p:nvSpPr>
          <p:cNvPr id="573" name="Google Shape;573;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Yashme Overview</a:t>
            </a:r>
            <a:endParaRPr/>
          </a:p>
        </p:txBody>
      </p:sp>
      <p:sp>
        <p:nvSpPr>
          <p:cNvPr id="574" name="Google Shape;574;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575" name="Google Shape;575;p34"/>
          <p:cNvSpPr/>
          <p:nvPr/>
        </p:nvSpPr>
        <p:spPr>
          <a:xfrm>
            <a:off x="4230191" y="2132419"/>
            <a:ext cx="4579800" cy="25308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4"/>
          <p:cNvSpPr/>
          <p:nvPr/>
        </p:nvSpPr>
        <p:spPr>
          <a:xfrm>
            <a:off x="6114723" y="1309891"/>
            <a:ext cx="935400" cy="6504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LLVM Frontend</a:t>
            </a:r>
            <a:endParaRPr/>
          </a:p>
        </p:txBody>
      </p:sp>
      <p:sp>
        <p:nvSpPr>
          <p:cNvPr id="577" name="Google Shape;577;p34"/>
          <p:cNvSpPr txBox="1"/>
          <p:nvPr/>
        </p:nvSpPr>
        <p:spPr>
          <a:xfrm>
            <a:off x="5138509" y="1245251"/>
            <a:ext cx="845100" cy="21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Compile</a:t>
            </a:r>
            <a:endParaRPr/>
          </a:p>
        </p:txBody>
      </p:sp>
      <p:sp>
        <p:nvSpPr>
          <p:cNvPr id="578" name="Google Shape;578;p34"/>
          <p:cNvSpPr/>
          <p:nvPr/>
        </p:nvSpPr>
        <p:spPr>
          <a:xfrm>
            <a:off x="4575738" y="2470950"/>
            <a:ext cx="1041900" cy="7302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Scheduler</a:t>
            </a:r>
            <a:endParaRPr/>
          </a:p>
        </p:txBody>
      </p:sp>
      <p:sp>
        <p:nvSpPr>
          <p:cNvPr id="579" name="Google Shape;579;p34"/>
          <p:cNvSpPr txBox="1"/>
          <p:nvPr/>
        </p:nvSpPr>
        <p:spPr>
          <a:xfrm>
            <a:off x="6035389" y="2200997"/>
            <a:ext cx="969600" cy="39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Crash Insertion</a:t>
            </a:r>
            <a:endParaRPr/>
          </a:p>
        </p:txBody>
      </p:sp>
      <p:sp>
        <p:nvSpPr>
          <p:cNvPr id="580" name="Google Shape;580;p34"/>
          <p:cNvSpPr/>
          <p:nvPr/>
        </p:nvSpPr>
        <p:spPr>
          <a:xfrm>
            <a:off x="7360212" y="2480925"/>
            <a:ext cx="1041900" cy="7302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Runtime System</a:t>
            </a:r>
            <a:endParaRPr/>
          </a:p>
        </p:txBody>
      </p:sp>
      <p:sp>
        <p:nvSpPr>
          <p:cNvPr id="581" name="Google Shape;581;p34"/>
          <p:cNvSpPr/>
          <p:nvPr/>
        </p:nvSpPr>
        <p:spPr>
          <a:xfrm>
            <a:off x="7360212" y="3754300"/>
            <a:ext cx="1041900" cy="730200"/>
          </a:xfrm>
          <a:prstGeom prst="rect">
            <a:avLst/>
          </a:prstGeom>
          <a:solidFill>
            <a:srgbClr val="F4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t>Yashme</a:t>
            </a:r>
            <a:endParaRPr sz="1700" b="1"/>
          </a:p>
        </p:txBody>
      </p:sp>
      <p:sp>
        <p:nvSpPr>
          <p:cNvPr id="582" name="Google Shape;582;p34"/>
          <p:cNvSpPr/>
          <p:nvPr/>
        </p:nvSpPr>
        <p:spPr>
          <a:xfrm>
            <a:off x="4495725" y="3733275"/>
            <a:ext cx="1335600" cy="772200"/>
          </a:xfrm>
          <a:prstGeom prst="diamond">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177275" bIns="91425" anchor="ctr" anchorCtr="0">
            <a:noAutofit/>
          </a:bodyPr>
          <a:lstStyle/>
          <a:p>
            <a:pPr marL="0" marR="0" lvl="0" indent="0" algn="ctr" rtl="0">
              <a:spcBef>
                <a:spcPts val="0"/>
              </a:spcBef>
              <a:spcAft>
                <a:spcPts val="0"/>
              </a:spcAft>
              <a:buNone/>
            </a:pPr>
            <a:endParaRPr lang="en" dirty="0"/>
          </a:p>
        </p:txBody>
      </p:sp>
      <p:sp>
        <p:nvSpPr>
          <p:cNvPr id="583" name="Google Shape;583;p34"/>
          <p:cNvSpPr txBox="1"/>
          <p:nvPr/>
        </p:nvSpPr>
        <p:spPr>
          <a:xfrm>
            <a:off x="3015175" y="3115352"/>
            <a:ext cx="845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Bug</a:t>
            </a:r>
            <a:endParaRPr/>
          </a:p>
          <a:p>
            <a:pPr marL="0" lvl="0" indent="0" algn="ctr" rtl="0">
              <a:spcBef>
                <a:spcPts val="0"/>
              </a:spcBef>
              <a:spcAft>
                <a:spcPts val="0"/>
              </a:spcAft>
              <a:buNone/>
            </a:pPr>
            <a:r>
              <a:rPr lang="en"/>
              <a:t>Report</a:t>
            </a:r>
            <a:endParaRPr/>
          </a:p>
        </p:txBody>
      </p:sp>
      <p:pic>
        <p:nvPicPr>
          <p:cNvPr id="584" name="Google Shape;584;p34"/>
          <p:cNvPicPr preferRelativeResize="0"/>
          <p:nvPr/>
        </p:nvPicPr>
        <p:blipFill>
          <a:blip r:embed="rId3">
            <a:alphaModFix/>
          </a:blip>
          <a:stretch>
            <a:fillRect/>
          </a:stretch>
        </p:blipFill>
        <p:spPr>
          <a:xfrm>
            <a:off x="2952912" y="3688139"/>
            <a:ext cx="969700" cy="871375"/>
          </a:xfrm>
          <a:prstGeom prst="rect">
            <a:avLst/>
          </a:prstGeom>
          <a:noFill/>
          <a:ln>
            <a:noFill/>
          </a:ln>
        </p:spPr>
      </p:pic>
      <p:pic>
        <p:nvPicPr>
          <p:cNvPr id="585" name="Google Shape;585;p34"/>
          <p:cNvPicPr preferRelativeResize="0"/>
          <p:nvPr/>
        </p:nvPicPr>
        <p:blipFill>
          <a:blip r:embed="rId4">
            <a:alphaModFix/>
          </a:blip>
          <a:stretch>
            <a:fillRect/>
          </a:stretch>
        </p:blipFill>
        <p:spPr>
          <a:xfrm>
            <a:off x="7796561" y="1199470"/>
            <a:ext cx="969700" cy="871375"/>
          </a:xfrm>
          <a:prstGeom prst="rect">
            <a:avLst/>
          </a:prstGeom>
          <a:noFill/>
          <a:ln>
            <a:noFill/>
          </a:ln>
        </p:spPr>
      </p:pic>
      <p:sp>
        <p:nvSpPr>
          <p:cNvPr id="586" name="Google Shape;586;p34"/>
          <p:cNvSpPr txBox="1"/>
          <p:nvPr/>
        </p:nvSpPr>
        <p:spPr>
          <a:xfrm>
            <a:off x="7830968" y="770275"/>
            <a:ext cx="900900" cy="39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PM Program</a:t>
            </a:r>
            <a:endParaRPr/>
          </a:p>
        </p:txBody>
      </p:sp>
      <p:sp>
        <p:nvSpPr>
          <p:cNvPr id="587" name="Google Shape;587;p34"/>
          <p:cNvSpPr txBox="1"/>
          <p:nvPr/>
        </p:nvSpPr>
        <p:spPr>
          <a:xfrm>
            <a:off x="4030969" y="770275"/>
            <a:ext cx="1283700" cy="39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Instrumented Binary</a:t>
            </a:r>
            <a:endParaRPr/>
          </a:p>
          <a:p>
            <a:pPr marL="0" lvl="0" indent="0" algn="l" rtl="0">
              <a:spcBef>
                <a:spcPts val="0"/>
              </a:spcBef>
              <a:spcAft>
                <a:spcPts val="0"/>
              </a:spcAft>
              <a:buNone/>
            </a:pPr>
            <a:endParaRPr/>
          </a:p>
        </p:txBody>
      </p:sp>
      <p:pic>
        <p:nvPicPr>
          <p:cNvPr id="588" name="Google Shape;588;p34"/>
          <p:cNvPicPr preferRelativeResize="0"/>
          <p:nvPr/>
        </p:nvPicPr>
        <p:blipFill>
          <a:blip r:embed="rId4">
            <a:alphaModFix/>
          </a:blip>
          <a:stretch>
            <a:fillRect/>
          </a:stretch>
        </p:blipFill>
        <p:spPr>
          <a:xfrm>
            <a:off x="4230195" y="1199472"/>
            <a:ext cx="969700" cy="871375"/>
          </a:xfrm>
          <a:prstGeom prst="rect">
            <a:avLst/>
          </a:prstGeom>
          <a:noFill/>
          <a:ln>
            <a:noFill/>
          </a:ln>
        </p:spPr>
      </p:pic>
      <p:sp>
        <p:nvSpPr>
          <p:cNvPr id="589" name="Google Shape;589;p34"/>
          <p:cNvSpPr txBox="1"/>
          <p:nvPr/>
        </p:nvSpPr>
        <p:spPr>
          <a:xfrm>
            <a:off x="8062646" y="2132419"/>
            <a:ext cx="747300" cy="21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Jaaru</a:t>
            </a:r>
            <a:endParaRPr/>
          </a:p>
        </p:txBody>
      </p:sp>
      <p:sp>
        <p:nvSpPr>
          <p:cNvPr id="590" name="Google Shape;590;p34"/>
          <p:cNvSpPr/>
          <p:nvPr/>
        </p:nvSpPr>
        <p:spPr>
          <a:xfrm>
            <a:off x="6190891" y="2771280"/>
            <a:ext cx="658200" cy="158400"/>
          </a:xfrm>
          <a:prstGeom prst="rightArrow">
            <a:avLst>
              <a:gd name="adj1" fmla="val 50000"/>
              <a:gd name="adj2" fmla="val 88595"/>
            </a:avLst>
          </a:prstGeom>
          <a:solidFill>
            <a:srgbClr val="CC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4"/>
          <p:cNvSpPr/>
          <p:nvPr/>
        </p:nvSpPr>
        <p:spPr>
          <a:xfrm rot="5400000">
            <a:off x="7705337" y="3425375"/>
            <a:ext cx="424200" cy="176100"/>
          </a:xfrm>
          <a:prstGeom prst="rightArrow">
            <a:avLst>
              <a:gd name="adj1" fmla="val 50000"/>
              <a:gd name="adj2" fmla="val 88595"/>
            </a:avLst>
          </a:prstGeom>
          <a:solidFill>
            <a:srgbClr val="CC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4"/>
          <p:cNvSpPr/>
          <p:nvPr/>
        </p:nvSpPr>
        <p:spPr>
          <a:xfrm rot="10800000">
            <a:off x="3789078" y="4044614"/>
            <a:ext cx="549300" cy="158400"/>
          </a:xfrm>
          <a:prstGeom prst="rightArrow">
            <a:avLst>
              <a:gd name="adj1" fmla="val 50000"/>
              <a:gd name="adj2" fmla="val 88595"/>
            </a:avLst>
          </a:prstGeom>
          <a:solidFill>
            <a:srgbClr val="CC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4"/>
          <p:cNvSpPr txBox="1"/>
          <p:nvPr/>
        </p:nvSpPr>
        <p:spPr>
          <a:xfrm>
            <a:off x="4532343" y="3384800"/>
            <a:ext cx="572640" cy="28591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Yes</a:t>
            </a:r>
            <a:endParaRPr/>
          </a:p>
        </p:txBody>
      </p:sp>
      <p:sp>
        <p:nvSpPr>
          <p:cNvPr id="594" name="Google Shape;594;p34"/>
          <p:cNvSpPr txBox="1"/>
          <p:nvPr/>
        </p:nvSpPr>
        <p:spPr>
          <a:xfrm>
            <a:off x="3849181" y="3754304"/>
            <a:ext cx="481200" cy="28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No</a:t>
            </a:r>
            <a:endParaRPr/>
          </a:p>
        </p:txBody>
      </p:sp>
      <p:sp>
        <p:nvSpPr>
          <p:cNvPr id="595" name="Google Shape;595;p34"/>
          <p:cNvSpPr/>
          <p:nvPr/>
        </p:nvSpPr>
        <p:spPr>
          <a:xfrm rot="-5400000">
            <a:off x="4920768" y="3379190"/>
            <a:ext cx="424200" cy="176100"/>
          </a:xfrm>
          <a:prstGeom prst="rightArrow">
            <a:avLst>
              <a:gd name="adj1" fmla="val 50000"/>
              <a:gd name="adj2" fmla="val 88595"/>
            </a:avLst>
          </a:prstGeom>
          <a:solidFill>
            <a:srgbClr val="CC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4"/>
          <p:cNvSpPr/>
          <p:nvPr/>
        </p:nvSpPr>
        <p:spPr>
          <a:xfrm rot="5400000">
            <a:off x="4503004" y="2084476"/>
            <a:ext cx="424200" cy="176100"/>
          </a:xfrm>
          <a:prstGeom prst="rightArrow">
            <a:avLst>
              <a:gd name="adj1" fmla="val 50000"/>
              <a:gd name="adj2" fmla="val 88595"/>
            </a:avLst>
          </a:prstGeom>
          <a:solidFill>
            <a:srgbClr val="CC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4"/>
          <p:cNvSpPr/>
          <p:nvPr/>
        </p:nvSpPr>
        <p:spPr>
          <a:xfrm rot="10800000">
            <a:off x="6191084" y="4044614"/>
            <a:ext cx="658200" cy="158400"/>
          </a:xfrm>
          <a:prstGeom prst="rightArrow">
            <a:avLst>
              <a:gd name="adj1" fmla="val 50000"/>
              <a:gd name="adj2" fmla="val 88595"/>
            </a:avLst>
          </a:prstGeom>
          <a:solidFill>
            <a:srgbClr val="CC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4"/>
          <p:cNvSpPr/>
          <p:nvPr/>
        </p:nvSpPr>
        <p:spPr>
          <a:xfrm rot="10800000">
            <a:off x="7274633" y="1555937"/>
            <a:ext cx="658200" cy="158400"/>
          </a:xfrm>
          <a:prstGeom prst="rightArrow">
            <a:avLst>
              <a:gd name="adj1" fmla="val 50000"/>
              <a:gd name="adj2" fmla="val 88595"/>
            </a:avLst>
          </a:prstGeom>
          <a:solidFill>
            <a:srgbClr val="CC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4"/>
          <p:cNvSpPr/>
          <p:nvPr/>
        </p:nvSpPr>
        <p:spPr>
          <a:xfrm rot="10800000">
            <a:off x="5232093" y="1555937"/>
            <a:ext cx="658200" cy="158400"/>
          </a:xfrm>
          <a:prstGeom prst="rightArrow">
            <a:avLst>
              <a:gd name="adj1" fmla="val 50000"/>
              <a:gd name="adj2" fmla="val 88595"/>
            </a:avLst>
          </a:prstGeom>
          <a:solidFill>
            <a:srgbClr val="CC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862CC320-2CB2-33F9-A272-2493BFAC6605}"/>
              </a:ext>
            </a:extLst>
          </p:cNvPr>
          <p:cNvSpPr txBox="1"/>
          <p:nvPr/>
        </p:nvSpPr>
        <p:spPr>
          <a:xfrm>
            <a:off x="4589145" y="3783330"/>
            <a:ext cx="12230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 dirty="0"/>
              <a:t>More </a:t>
            </a:r>
            <a:endParaRPr lang="en-US" dirty="0"/>
          </a:p>
          <a:p>
            <a:pPr algn="ctr"/>
            <a:r>
              <a:rPr lang="en" dirty="0"/>
              <a:t>Executions?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35"/>
          <p:cNvSpPr txBox="1">
            <a:spLocks noGrp="1"/>
          </p:cNvSpPr>
          <p:nvPr>
            <p:ph type="body" idx="1"/>
          </p:nvPr>
        </p:nvSpPr>
        <p:spPr>
          <a:xfrm>
            <a:off x="464100" y="1304875"/>
            <a:ext cx="2714700" cy="3127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38761D"/>
                </a:solidFill>
              </a:rPr>
              <a:t>First </a:t>
            </a:r>
            <a:r>
              <a:rPr lang="en" sz="2000">
                <a:solidFill>
                  <a:srgbClr val="000000"/>
                </a:solidFill>
              </a:rPr>
              <a:t>tool to find persistency races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Built on top of Jaaru</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Random vs. model checking mode</a:t>
            </a:r>
            <a:endParaRPr sz="2000">
              <a:solidFill>
                <a:srgbClr val="000000"/>
              </a:solidFill>
            </a:endParaRPr>
          </a:p>
          <a:p>
            <a:pPr marL="457200" lvl="0" indent="0" algn="l" rtl="0">
              <a:spcBef>
                <a:spcPts val="1600"/>
              </a:spcBef>
              <a:spcAft>
                <a:spcPts val="0"/>
              </a:spcAft>
              <a:buNone/>
            </a:pPr>
            <a:endParaRPr sz="2000">
              <a:solidFill>
                <a:srgbClr val="000000"/>
              </a:solidFill>
            </a:endParaRPr>
          </a:p>
          <a:p>
            <a:pPr marL="0" lvl="0" indent="0" algn="l" rtl="0">
              <a:spcBef>
                <a:spcPts val="1600"/>
              </a:spcBef>
              <a:spcAft>
                <a:spcPts val="1600"/>
              </a:spcAft>
              <a:buNone/>
            </a:pPr>
            <a:endParaRPr sz="2000">
              <a:solidFill>
                <a:srgbClr val="000000"/>
              </a:solidFill>
            </a:endParaRPr>
          </a:p>
        </p:txBody>
      </p:sp>
      <p:sp>
        <p:nvSpPr>
          <p:cNvPr id="605" name="Google Shape;605;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Yashme Overview</a:t>
            </a:r>
            <a:endParaRPr/>
          </a:p>
        </p:txBody>
      </p:sp>
      <p:sp>
        <p:nvSpPr>
          <p:cNvPr id="606" name="Google Shape;606;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607" name="Google Shape;607;p35"/>
          <p:cNvSpPr/>
          <p:nvPr/>
        </p:nvSpPr>
        <p:spPr>
          <a:xfrm>
            <a:off x="4230191" y="2132419"/>
            <a:ext cx="4579800" cy="25308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6114723" y="1309891"/>
            <a:ext cx="935400" cy="6504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LLVM Frontend</a:t>
            </a:r>
            <a:endParaRPr/>
          </a:p>
        </p:txBody>
      </p:sp>
      <p:sp>
        <p:nvSpPr>
          <p:cNvPr id="609" name="Google Shape;609;p35"/>
          <p:cNvSpPr txBox="1"/>
          <p:nvPr/>
        </p:nvSpPr>
        <p:spPr>
          <a:xfrm>
            <a:off x="5138509" y="1245251"/>
            <a:ext cx="845100" cy="21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Compile</a:t>
            </a:r>
            <a:endParaRPr/>
          </a:p>
        </p:txBody>
      </p:sp>
      <p:sp>
        <p:nvSpPr>
          <p:cNvPr id="610" name="Google Shape;610;p35"/>
          <p:cNvSpPr/>
          <p:nvPr/>
        </p:nvSpPr>
        <p:spPr>
          <a:xfrm>
            <a:off x="4575738" y="2470950"/>
            <a:ext cx="1041900" cy="7302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Scheduler</a:t>
            </a:r>
            <a:endParaRPr/>
          </a:p>
        </p:txBody>
      </p:sp>
      <p:sp>
        <p:nvSpPr>
          <p:cNvPr id="611" name="Google Shape;611;p35"/>
          <p:cNvSpPr txBox="1"/>
          <p:nvPr/>
        </p:nvSpPr>
        <p:spPr>
          <a:xfrm>
            <a:off x="6035389" y="2200997"/>
            <a:ext cx="969600" cy="39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Crash Insertion</a:t>
            </a:r>
            <a:endParaRPr/>
          </a:p>
        </p:txBody>
      </p:sp>
      <p:sp>
        <p:nvSpPr>
          <p:cNvPr id="612" name="Google Shape;612;p35"/>
          <p:cNvSpPr/>
          <p:nvPr/>
        </p:nvSpPr>
        <p:spPr>
          <a:xfrm>
            <a:off x="7360212" y="2480925"/>
            <a:ext cx="1041900" cy="7302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Runtime System</a:t>
            </a:r>
            <a:endParaRPr/>
          </a:p>
        </p:txBody>
      </p:sp>
      <p:sp>
        <p:nvSpPr>
          <p:cNvPr id="613" name="Google Shape;613;p35"/>
          <p:cNvSpPr/>
          <p:nvPr/>
        </p:nvSpPr>
        <p:spPr>
          <a:xfrm>
            <a:off x="7360212" y="3754300"/>
            <a:ext cx="1041900" cy="730200"/>
          </a:xfrm>
          <a:prstGeom prst="rect">
            <a:avLst/>
          </a:prstGeom>
          <a:solidFill>
            <a:srgbClr val="F4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t>Yashme</a:t>
            </a:r>
            <a:endParaRPr sz="1700" b="1"/>
          </a:p>
        </p:txBody>
      </p:sp>
      <p:sp>
        <p:nvSpPr>
          <p:cNvPr id="614" name="Google Shape;614;p35"/>
          <p:cNvSpPr/>
          <p:nvPr/>
        </p:nvSpPr>
        <p:spPr>
          <a:xfrm>
            <a:off x="4495725" y="3733275"/>
            <a:ext cx="1335600" cy="772200"/>
          </a:xfrm>
          <a:prstGeom prst="diamond">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177275" bIns="91425" anchor="ctr" anchorCtr="0">
            <a:noAutofit/>
          </a:bodyPr>
          <a:lstStyle/>
          <a:p>
            <a:pPr marL="0" marR="0" lvl="0" indent="0" algn="ctr" rtl="0">
              <a:spcBef>
                <a:spcPts val="0"/>
              </a:spcBef>
              <a:spcAft>
                <a:spcPts val="0"/>
              </a:spcAft>
              <a:buNone/>
            </a:pPr>
            <a:endParaRPr lang="en" dirty="0"/>
          </a:p>
        </p:txBody>
      </p:sp>
      <p:sp>
        <p:nvSpPr>
          <p:cNvPr id="615" name="Google Shape;615;p35"/>
          <p:cNvSpPr txBox="1"/>
          <p:nvPr/>
        </p:nvSpPr>
        <p:spPr>
          <a:xfrm>
            <a:off x="3015175" y="3115352"/>
            <a:ext cx="845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Bug</a:t>
            </a:r>
            <a:endParaRPr/>
          </a:p>
          <a:p>
            <a:pPr marL="0" lvl="0" indent="0" algn="ctr" rtl="0">
              <a:spcBef>
                <a:spcPts val="0"/>
              </a:spcBef>
              <a:spcAft>
                <a:spcPts val="0"/>
              </a:spcAft>
              <a:buNone/>
            </a:pPr>
            <a:r>
              <a:rPr lang="en"/>
              <a:t>Report</a:t>
            </a:r>
            <a:endParaRPr/>
          </a:p>
        </p:txBody>
      </p:sp>
      <p:pic>
        <p:nvPicPr>
          <p:cNvPr id="616" name="Google Shape;616;p35"/>
          <p:cNvPicPr preferRelativeResize="0"/>
          <p:nvPr/>
        </p:nvPicPr>
        <p:blipFill>
          <a:blip r:embed="rId3">
            <a:alphaModFix/>
          </a:blip>
          <a:stretch>
            <a:fillRect/>
          </a:stretch>
        </p:blipFill>
        <p:spPr>
          <a:xfrm>
            <a:off x="2952912" y="3688139"/>
            <a:ext cx="969700" cy="871375"/>
          </a:xfrm>
          <a:prstGeom prst="rect">
            <a:avLst/>
          </a:prstGeom>
          <a:noFill/>
          <a:ln>
            <a:noFill/>
          </a:ln>
        </p:spPr>
      </p:pic>
      <p:pic>
        <p:nvPicPr>
          <p:cNvPr id="617" name="Google Shape;617;p35"/>
          <p:cNvPicPr preferRelativeResize="0"/>
          <p:nvPr/>
        </p:nvPicPr>
        <p:blipFill>
          <a:blip r:embed="rId4">
            <a:alphaModFix/>
          </a:blip>
          <a:stretch>
            <a:fillRect/>
          </a:stretch>
        </p:blipFill>
        <p:spPr>
          <a:xfrm>
            <a:off x="7796561" y="1199470"/>
            <a:ext cx="969700" cy="871375"/>
          </a:xfrm>
          <a:prstGeom prst="rect">
            <a:avLst/>
          </a:prstGeom>
          <a:noFill/>
          <a:ln>
            <a:noFill/>
          </a:ln>
        </p:spPr>
      </p:pic>
      <p:sp>
        <p:nvSpPr>
          <p:cNvPr id="618" name="Google Shape;618;p35"/>
          <p:cNvSpPr txBox="1"/>
          <p:nvPr/>
        </p:nvSpPr>
        <p:spPr>
          <a:xfrm>
            <a:off x="7830968" y="770275"/>
            <a:ext cx="900900" cy="39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PM Program</a:t>
            </a:r>
            <a:endParaRPr/>
          </a:p>
        </p:txBody>
      </p:sp>
      <p:sp>
        <p:nvSpPr>
          <p:cNvPr id="619" name="Google Shape;619;p35"/>
          <p:cNvSpPr txBox="1"/>
          <p:nvPr/>
        </p:nvSpPr>
        <p:spPr>
          <a:xfrm>
            <a:off x="4030969" y="770275"/>
            <a:ext cx="1283700" cy="39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Instrumented Binary</a:t>
            </a:r>
            <a:endParaRPr/>
          </a:p>
          <a:p>
            <a:pPr marL="0" lvl="0" indent="0" algn="l" rtl="0">
              <a:spcBef>
                <a:spcPts val="0"/>
              </a:spcBef>
              <a:spcAft>
                <a:spcPts val="0"/>
              </a:spcAft>
              <a:buNone/>
            </a:pPr>
            <a:endParaRPr/>
          </a:p>
        </p:txBody>
      </p:sp>
      <p:pic>
        <p:nvPicPr>
          <p:cNvPr id="620" name="Google Shape;620;p35"/>
          <p:cNvPicPr preferRelativeResize="0"/>
          <p:nvPr/>
        </p:nvPicPr>
        <p:blipFill>
          <a:blip r:embed="rId4">
            <a:alphaModFix/>
          </a:blip>
          <a:stretch>
            <a:fillRect/>
          </a:stretch>
        </p:blipFill>
        <p:spPr>
          <a:xfrm>
            <a:off x="4230195" y="1199472"/>
            <a:ext cx="969700" cy="871375"/>
          </a:xfrm>
          <a:prstGeom prst="rect">
            <a:avLst/>
          </a:prstGeom>
          <a:noFill/>
          <a:ln>
            <a:noFill/>
          </a:ln>
        </p:spPr>
      </p:pic>
      <p:sp>
        <p:nvSpPr>
          <p:cNvPr id="621" name="Google Shape;621;p35"/>
          <p:cNvSpPr txBox="1"/>
          <p:nvPr/>
        </p:nvSpPr>
        <p:spPr>
          <a:xfrm>
            <a:off x="8062646" y="2132419"/>
            <a:ext cx="747300" cy="21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Jaaru</a:t>
            </a:r>
            <a:endParaRPr/>
          </a:p>
        </p:txBody>
      </p:sp>
      <p:sp>
        <p:nvSpPr>
          <p:cNvPr id="622" name="Google Shape;622;p35"/>
          <p:cNvSpPr/>
          <p:nvPr/>
        </p:nvSpPr>
        <p:spPr>
          <a:xfrm>
            <a:off x="6190891" y="2771280"/>
            <a:ext cx="658200" cy="158400"/>
          </a:xfrm>
          <a:prstGeom prst="rightArrow">
            <a:avLst>
              <a:gd name="adj1" fmla="val 50000"/>
              <a:gd name="adj2" fmla="val 88595"/>
            </a:avLst>
          </a:prstGeom>
          <a:solidFill>
            <a:srgbClr val="CC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rot="5400000">
            <a:off x="7705337" y="3425375"/>
            <a:ext cx="424200" cy="176100"/>
          </a:xfrm>
          <a:prstGeom prst="rightArrow">
            <a:avLst>
              <a:gd name="adj1" fmla="val 50000"/>
              <a:gd name="adj2" fmla="val 88595"/>
            </a:avLst>
          </a:prstGeom>
          <a:solidFill>
            <a:srgbClr val="CC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rot="10800000">
            <a:off x="3789078" y="4044614"/>
            <a:ext cx="549300" cy="158400"/>
          </a:xfrm>
          <a:prstGeom prst="rightArrow">
            <a:avLst>
              <a:gd name="adj1" fmla="val 50000"/>
              <a:gd name="adj2" fmla="val 88595"/>
            </a:avLst>
          </a:prstGeom>
          <a:solidFill>
            <a:srgbClr val="CC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txBox="1"/>
          <p:nvPr/>
        </p:nvSpPr>
        <p:spPr>
          <a:xfrm>
            <a:off x="3849181" y="3754304"/>
            <a:ext cx="481200" cy="28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No</a:t>
            </a:r>
            <a:endParaRPr/>
          </a:p>
        </p:txBody>
      </p:sp>
      <p:sp>
        <p:nvSpPr>
          <p:cNvPr id="627" name="Google Shape;627;p35"/>
          <p:cNvSpPr/>
          <p:nvPr/>
        </p:nvSpPr>
        <p:spPr>
          <a:xfrm rot="-5400000">
            <a:off x="4920768" y="3379190"/>
            <a:ext cx="424200" cy="176100"/>
          </a:xfrm>
          <a:prstGeom prst="rightArrow">
            <a:avLst>
              <a:gd name="adj1" fmla="val 50000"/>
              <a:gd name="adj2" fmla="val 88595"/>
            </a:avLst>
          </a:prstGeom>
          <a:solidFill>
            <a:srgbClr val="CC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5"/>
          <p:cNvSpPr/>
          <p:nvPr/>
        </p:nvSpPr>
        <p:spPr>
          <a:xfrm rot="5400000">
            <a:off x="4503004" y="2084476"/>
            <a:ext cx="424200" cy="176100"/>
          </a:xfrm>
          <a:prstGeom prst="rightArrow">
            <a:avLst>
              <a:gd name="adj1" fmla="val 50000"/>
              <a:gd name="adj2" fmla="val 88595"/>
            </a:avLst>
          </a:prstGeom>
          <a:solidFill>
            <a:srgbClr val="CC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5"/>
          <p:cNvSpPr/>
          <p:nvPr/>
        </p:nvSpPr>
        <p:spPr>
          <a:xfrm rot="10800000">
            <a:off x="6191084" y="4044614"/>
            <a:ext cx="658200" cy="158400"/>
          </a:xfrm>
          <a:prstGeom prst="rightArrow">
            <a:avLst>
              <a:gd name="adj1" fmla="val 50000"/>
              <a:gd name="adj2" fmla="val 88595"/>
            </a:avLst>
          </a:prstGeom>
          <a:solidFill>
            <a:srgbClr val="CC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5"/>
          <p:cNvSpPr/>
          <p:nvPr/>
        </p:nvSpPr>
        <p:spPr>
          <a:xfrm rot="10800000">
            <a:off x="7274633" y="1555937"/>
            <a:ext cx="658200" cy="158400"/>
          </a:xfrm>
          <a:prstGeom prst="rightArrow">
            <a:avLst>
              <a:gd name="adj1" fmla="val 50000"/>
              <a:gd name="adj2" fmla="val 88595"/>
            </a:avLst>
          </a:prstGeom>
          <a:solidFill>
            <a:srgbClr val="CC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5"/>
          <p:cNvSpPr/>
          <p:nvPr/>
        </p:nvSpPr>
        <p:spPr>
          <a:xfrm rot="10800000">
            <a:off x="5232093" y="1555937"/>
            <a:ext cx="658200" cy="158400"/>
          </a:xfrm>
          <a:prstGeom prst="rightArrow">
            <a:avLst>
              <a:gd name="adj1" fmla="val 50000"/>
              <a:gd name="adj2" fmla="val 88595"/>
            </a:avLst>
          </a:prstGeom>
          <a:solidFill>
            <a:srgbClr val="CC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2" name="Google Shape;632;p35"/>
          <p:cNvCxnSpPr>
            <a:stCxn id="613" idx="3"/>
            <a:endCxn id="612" idx="3"/>
          </p:cNvCxnSpPr>
          <p:nvPr/>
        </p:nvCxnSpPr>
        <p:spPr>
          <a:xfrm rot="10800000" flipH="1">
            <a:off x="8402112" y="2845900"/>
            <a:ext cx="600" cy="1273500"/>
          </a:xfrm>
          <a:prstGeom prst="curvedConnector3">
            <a:avLst>
              <a:gd name="adj1" fmla="val 39687500"/>
            </a:avLst>
          </a:prstGeom>
          <a:noFill/>
          <a:ln w="28575" cap="flat" cmpd="sng">
            <a:solidFill>
              <a:srgbClr val="FF0000"/>
            </a:solidFill>
            <a:prstDash val="solid"/>
            <a:round/>
            <a:headEnd type="none" w="med" len="med"/>
            <a:tailEnd type="triangle" w="med" len="med"/>
          </a:ln>
        </p:spPr>
      </p:cxnSp>
      <p:cxnSp>
        <p:nvCxnSpPr>
          <p:cNvPr id="633" name="Google Shape;633;p35"/>
          <p:cNvCxnSpPr>
            <a:stCxn id="613" idx="1"/>
            <a:endCxn id="610" idx="3"/>
          </p:cNvCxnSpPr>
          <p:nvPr/>
        </p:nvCxnSpPr>
        <p:spPr>
          <a:xfrm rot="10800000">
            <a:off x="5617512" y="2836000"/>
            <a:ext cx="1742700" cy="1283400"/>
          </a:xfrm>
          <a:prstGeom prst="curvedConnector3">
            <a:avLst>
              <a:gd name="adj1" fmla="val 49996"/>
            </a:avLst>
          </a:prstGeom>
          <a:noFill/>
          <a:ln w="28575" cap="flat" cmpd="sng">
            <a:solidFill>
              <a:srgbClr val="FF0000"/>
            </a:solidFill>
            <a:prstDash val="solid"/>
            <a:round/>
            <a:headEnd type="none" w="med" len="med"/>
            <a:tailEnd type="triangle" w="med" len="med"/>
          </a:ln>
        </p:spPr>
      </p:cxnSp>
      <p:sp>
        <p:nvSpPr>
          <p:cNvPr id="2" name="Google Shape;593;p34">
            <a:extLst>
              <a:ext uri="{FF2B5EF4-FFF2-40B4-BE49-F238E27FC236}">
                <a16:creationId xmlns:a16="http://schemas.microsoft.com/office/drawing/2014/main" id="{F98FE520-629A-8045-CD9F-E8BD3C84C9B4}"/>
              </a:ext>
            </a:extLst>
          </p:cNvPr>
          <p:cNvSpPr txBox="1"/>
          <p:nvPr/>
        </p:nvSpPr>
        <p:spPr>
          <a:xfrm>
            <a:off x="4532343" y="3384800"/>
            <a:ext cx="572640" cy="28591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Yes</a:t>
            </a:r>
            <a:endParaRPr/>
          </a:p>
        </p:txBody>
      </p:sp>
      <p:sp>
        <p:nvSpPr>
          <p:cNvPr id="3" name="TextBox 2">
            <a:extLst>
              <a:ext uri="{FF2B5EF4-FFF2-40B4-BE49-F238E27FC236}">
                <a16:creationId xmlns:a16="http://schemas.microsoft.com/office/drawing/2014/main" id="{6B77223E-43B8-6C80-5C5E-D8A10098BD76}"/>
              </a:ext>
            </a:extLst>
          </p:cNvPr>
          <p:cNvSpPr txBox="1"/>
          <p:nvPr/>
        </p:nvSpPr>
        <p:spPr>
          <a:xfrm>
            <a:off x="4589145" y="3783330"/>
            <a:ext cx="12230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 dirty="0"/>
              <a:t>More </a:t>
            </a:r>
            <a:endParaRPr lang="en-US" dirty="0"/>
          </a:p>
          <a:p>
            <a:pPr algn="ctr"/>
            <a:r>
              <a:rPr lang="en" dirty="0"/>
              <a:t>Executions?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Yashme Basic Approach</a:t>
            </a:r>
            <a:endParaRPr/>
          </a:p>
        </p:txBody>
      </p:sp>
      <p:sp>
        <p:nvSpPr>
          <p:cNvPr id="639" name="Google Shape;639;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640" name="Google Shape;640;p36"/>
          <p:cNvSpPr/>
          <p:nvPr/>
        </p:nvSpPr>
        <p:spPr>
          <a:xfrm>
            <a:off x="1073100" y="2676475"/>
            <a:ext cx="2603700" cy="222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1" name="Google Shape;641;p36"/>
          <p:cNvCxnSpPr/>
          <p:nvPr/>
        </p:nvCxnSpPr>
        <p:spPr>
          <a:xfrm>
            <a:off x="1073100" y="3200275"/>
            <a:ext cx="2603700" cy="0"/>
          </a:xfrm>
          <a:prstGeom prst="straightConnector1">
            <a:avLst/>
          </a:prstGeom>
          <a:noFill/>
          <a:ln w="9525" cap="flat" cmpd="sng">
            <a:solidFill>
              <a:schemeClr val="dk2"/>
            </a:solidFill>
            <a:prstDash val="solid"/>
            <a:round/>
            <a:headEnd type="none" w="med" len="med"/>
            <a:tailEnd type="none" w="med" len="med"/>
          </a:ln>
        </p:spPr>
      </p:cxnSp>
      <p:sp>
        <p:nvSpPr>
          <p:cNvPr id="642" name="Google Shape;642;p36"/>
          <p:cNvSpPr txBox="1"/>
          <p:nvPr/>
        </p:nvSpPr>
        <p:spPr>
          <a:xfrm>
            <a:off x="1073100" y="2761850"/>
            <a:ext cx="2529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Code</a:t>
            </a:r>
            <a:endParaRPr/>
          </a:p>
        </p:txBody>
      </p:sp>
      <p:sp>
        <p:nvSpPr>
          <p:cNvPr id="643" name="Google Shape;643;p36"/>
          <p:cNvSpPr txBox="1"/>
          <p:nvPr/>
        </p:nvSpPr>
        <p:spPr>
          <a:xfrm>
            <a:off x="1420200" y="3238500"/>
            <a:ext cx="1834800" cy="1261854"/>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dirty="0">
                <a:latin typeface="Courier New"/>
                <a:ea typeface="Courier New"/>
                <a:cs typeface="Courier New"/>
                <a:sym typeface="Courier New"/>
              </a:rPr>
              <a:t>x = 0xAAAA</a:t>
            </a:r>
            <a:endParaRPr lang="en-US" b="1">
              <a:latin typeface="Courier New"/>
              <a:ea typeface="Courier New"/>
              <a:cs typeface="Courier New"/>
            </a:endParaRPr>
          </a:p>
          <a:p>
            <a:pPr marL="457200" lvl="0" indent="-317500" algn="l" rtl="0">
              <a:spcBef>
                <a:spcPts val="0"/>
              </a:spcBef>
              <a:spcAft>
                <a:spcPts val="0"/>
              </a:spcAft>
              <a:buSzPts val="1400"/>
              <a:buFont typeface="Courier New"/>
              <a:buAutoNum type="arabicPeriod"/>
            </a:pPr>
            <a:r>
              <a:rPr lang="en" b="1" dirty="0">
                <a:latin typeface="Courier New"/>
                <a:ea typeface="Courier New"/>
                <a:cs typeface="Courier New"/>
                <a:sym typeface="Courier New"/>
              </a:rPr>
              <a:t>flush(&amp;x)</a:t>
            </a:r>
            <a:endParaRPr b="1">
              <a:latin typeface="Courier New"/>
              <a:ea typeface="Courier New"/>
              <a:cs typeface="Courier New"/>
            </a:endParaRPr>
          </a:p>
          <a:p>
            <a:pPr marL="457200" lvl="0" indent="-317500" algn="l" rtl="0">
              <a:spcBef>
                <a:spcPts val="0"/>
              </a:spcBef>
              <a:spcAft>
                <a:spcPts val="0"/>
              </a:spcAft>
              <a:buSzPts val="1400"/>
              <a:buFont typeface="Courier New"/>
              <a:buAutoNum type="arabicPeriod"/>
            </a:pPr>
            <a:r>
              <a:rPr lang="en" b="1" dirty="0" err="1">
                <a:latin typeface="Courier New"/>
                <a:ea typeface="Courier New"/>
                <a:cs typeface="Courier New"/>
                <a:sym typeface="Courier New"/>
              </a:rPr>
              <a:t>z.store</a:t>
            </a:r>
            <a:r>
              <a:rPr lang="en" b="1" dirty="0">
                <a:latin typeface="Courier New"/>
                <a:ea typeface="Courier New"/>
                <a:cs typeface="Courier New"/>
                <a:sym typeface="Courier New"/>
              </a:rPr>
              <a:t>(2)</a:t>
            </a:r>
            <a:endParaRPr b="1">
              <a:latin typeface="Courier New"/>
              <a:ea typeface="Courier New"/>
              <a:cs typeface="Courier New"/>
            </a:endParaRPr>
          </a:p>
          <a:p>
            <a:pPr marL="457200" lvl="0" indent="0" algn="l" rtl="0">
              <a:spcBef>
                <a:spcPts val="0"/>
              </a:spcBef>
              <a:spcAft>
                <a:spcPts val="0"/>
              </a:spcAft>
              <a:buNone/>
            </a:pPr>
            <a:r>
              <a:rPr lang="en" b="1" dirty="0">
                <a:solidFill>
                  <a:srgbClr val="CC0000"/>
                </a:solidFill>
                <a:latin typeface="Courier New"/>
                <a:ea typeface="Courier New"/>
                <a:cs typeface="Courier New"/>
                <a:sym typeface="Courier New"/>
              </a:rPr>
              <a:t>&gt;&gt;&gt; Crash</a:t>
            </a:r>
            <a:endParaRPr b="1">
              <a:solidFill>
                <a:srgbClr val="CC0000"/>
              </a:solidFill>
              <a:latin typeface="Courier New"/>
              <a:ea typeface="Courier New"/>
              <a:cs typeface="Courier New"/>
            </a:endParaRPr>
          </a:p>
          <a:p>
            <a:pPr marL="139700">
              <a:buSzPts val="1400"/>
            </a:pPr>
            <a:r>
              <a:rPr lang="en" b="1" dirty="0">
                <a:latin typeface="Courier New"/>
                <a:ea typeface="Courier New"/>
                <a:cs typeface="Courier New"/>
                <a:sym typeface="Courier New"/>
              </a:rPr>
              <a:t>4. flush(&amp;z)</a:t>
            </a:r>
            <a:endParaRPr b="1" dirty="0">
              <a:latin typeface="Courier New"/>
              <a:ea typeface="Courier New"/>
              <a:cs typeface="Courier New"/>
            </a:endParaRPr>
          </a:p>
        </p:txBody>
      </p:sp>
      <p:sp>
        <p:nvSpPr>
          <p:cNvPr id="644" name="Google Shape;644;p36"/>
          <p:cNvSpPr/>
          <p:nvPr/>
        </p:nvSpPr>
        <p:spPr>
          <a:xfrm>
            <a:off x="5444250" y="2676475"/>
            <a:ext cx="2603700" cy="1504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5" name="Google Shape;645;p36"/>
          <p:cNvCxnSpPr/>
          <p:nvPr/>
        </p:nvCxnSpPr>
        <p:spPr>
          <a:xfrm>
            <a:off x="5444250" y="3200275"/>
            <a:ext cx="2603700" cy="0"/>
          </a:xfrm>
          <a:prstGeom prst="straightConnector1">
            <a:avLst/>
          </a:prstGeom>
          <a:noFill/>
          <a:ln w="9525" cap="flat" cmpd="sng">
            <a:solidFill>
              <a:schemeClr val="dk2"/>
            </a:solidFill>
            <a:prstDash val="solid"/>
            <a:round/>
            <a:headEnd type="none" w="med" len="med"/>
            <a:tailEnd type="none" w="med" len="med"/>
          </a:ln>
        </p:spPr>
      </p:cxnSp>
      <p:sp>
        <p:nvSpPr>
          <p:cNvPr id="646" name="Google Shape;646;p36"/>
          <p:cNvSpPr txBox="1"/>
          <p:nvPr/>
        </p:nvSpPr>
        <p:spPr>
          <a:xfrm>
            <a:off x="5444250" y="2761850"/>
            <a:ext cx="2529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Post-crash Code</a:t>
            </a:r>
            <a:endParaRPr/>
          </a:p>
        </p:txBody>
      </p:sp>
      <p:sp>
        <p:nvSpPr>
          <p:cNvPr id="647" name="Google Shape;647;p36"/>
          <p:cNvSpPr txBox="1"/>
          <p:nvPr/>
        </p:nvSpPr>
        <p:spPr>
          <a:xfrm>
            <a:off x="5791350" y="3238500"/>
            <a:ext cx="20748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dirty="0">
                <a:latin typeface="Courier New"/>
                <a:ea typeface="Courier New"/>
                <a:cs typeface="Courier New"/>
                <a:sym typeface="Courier New"/>
              </a:rPr>
              <a:t>R1 = </a:t>
            </a:r>
            <a:r>
              <a:rPr lang="en" b="1" dirty="0" err="1">
                <a:latin typeface="Courier New"/>
                <a:ea typeface="Courier New"/>
                <a:cs typeface="Courier New"/>
                <a:sym typeface="Courier New"/>
              </a:rPr>
              <a:t>z.load</a:t>
            </a:r>
            <a:r>
              <a:rPr lang="en" b="1" dirty="0">
                <a:latin typeface="Courier New"/>
                <a:ea typeface="Courier New"/>
                <a:cs typeface="Courier New"/>
                <a:sym typeface="Courier New"/>
              </a:rPr>
              <a:t>()</a:t>
            </a:r>
            <a:endParaRPr b="1" dirty="0">
              <a:latin typeface="Courier New"/>
              <a:ea typeface="Courier New"/>
              <a:cs typeface="Courier New"/>
              <a:sym typeface="Courier New"/>
            </a:endParaRPr>
          </a:p>
          <a:p>
            <a:pPr marL="457200" lvl="0" indent="0" algn="l" rtl="0">
              <a:spcBef>
                <a:spcPts val="0"/>
              </a:spcBef>
              <a:spcAft>
                <a:spcPts val="0"/>
              </a:spcAft>
              <a:buNone/>
            </a:pPr>
            <a:r>
              <a:rPr lang="en" b="1" dirty="0">
                <a:solidFill>
                  <a:srgbClr val="38761D"/>
                </a:solidFill>
                <a:latin typeface="Courier New"/>
                <a:ea typeface="Courier New"/>
                <a:cs typeface="Courier New"/>
                <a:sym typeface="Courier New"/>
              </a:rPr>
              <a:t>// z = 2</a:t>
            </a:r>
            <a:endParaRPr b="1" dirty="0">
              <a:latin typeface="Courier New"/>
              <a:ea typeface="Courier New"/>
              <a:cs typeface="Courier New"/>
              <a:sym typeface="Courier New"/>
            </a:endParaRPr>
          </a:p>
          <a:p>
            <a:pPr marL="139700">
              <a:buSzPts val="1400"/>
            </a:pPr>
            <a:r>
              <a:rPr lang="en" b="1" dirty="0">
                <a:latin typeface="Courier New"/>
                <a:ea typeface="Courier New"/>
                <a:cs typeface="Courier New"/>
                <a:sym typeface="Courier New"/>
              </a:rPr>
              <a:t>2. R2 = x</a:t>
            </a:r>
            <a:endParaRPr b="1" dirty="0">
              <a:latin typeface="Courier New"/>
              <a:ea typeface="Courier New"/>
              <a:cs typeface="Courier New"/>
            </a:endParaRPr>
          </a:p>
          <a:p>
            <a:pPr marL="0" lvl="0" indent="0" algn="l" rtl="0">
              <a:spcBef>
                <a:spcPts val="0"/>
              </a:spcBef>
              <a:spcAft>
                <a:spcPts val="0"/>
              </a:spcAft>
              <a:buNone/>
            </a:pPr>
            <a:endParaRPr b="1">
              <a:latin typeface="Courier New"/>
              <a:ea typeface="Courier New"/>
              <a:cs typeface="Courier New"/>
              <a:sym typeface="Courier New"/>
            </a:endParaRPr>
          </a:p>
        </p:txBody>
      </p:sp>
      <p:sp>
        <p:nvSpPr>
          <p:cNvPr id="648" name="Google Shape;648;p36"/>
          <p:cNvSpPr txBox="1">
            <a:spLocks noGrp="1"/>
          </p:cNvSpPr>
          <p:nvPr>
            <p:ph type="body" idx="1"/>
          </p:nvPr>
        </p:nvSpPr>
        <p:spPr>
          <a:xfrm>
            <a:off x="294000" y="1114200"/>
            <a:ext cx="5035200" cy="16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rPr>
              <a:t>Ensuring stores are </a:t>
            </a:r>
            <a:r>
              <a:rPr lang="en" sz="2000">
                <a:solidFill>
                  <a:srgbClr val="38761D"/>
                </a:solidFill>
              </a:rPr>
              <a:t>fully persistent</a:t>
            </a:r>
            <a:endParaRPr sz="2000">
              <a:solidFill>
                <a:schemeClr val="dk1"/>
              </a:solidFill>
            </a:endParaRPr>
          </a:p>
          <a:p>
            <a:pPr marL="0" lvl="0" indent="0" algn="l" rtl="0">
              <a:spcBef>
                <a:spcPts val="1600"/>
              </a:spcBef>
              <a:spcAft>
                <a:spcPts val="1600"/>
              </a:spcAft>
              <a:buNone/>
            </a:pPr>
            <a:endParaRPr sz="2000">
              <a:solidFill>
                <a:schemeClr val="dk1"/>
              </a:solidFill>
            </a:endParaRPr>
          </a:p>
        </p:txBody>
      </p:sp>
      <p:sp>
        <p:nvSpPr>
          <p:cNvPr id="649" name="Google Shape;649;p36"/>
          <p:cNvSpPr txBox="1"/>
          <p:nvPr/>
        </p:nvSpPr>
        <p:spPr>
          <a:xfrm>
            <a:off x="5325750" y="4323425"/>
            <a:ext cx="2840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1155CC"/>
                </a:solidFill>
              </a:rPr>
              <a:t>Initially </a:t>
            </a:r>
            <a:r>
              <a:rPr lang="en" b="1">
                <a:solidFill>
                  <a:srgbClr val="1155CC"/>
                </a:solidFill>
                <a:latin typeface="Courier New"/>
                <a:ea typeface="Courier New"/>
                <a:cs typeface="Courier New"/>
                <a:sym typeface="Courier New"/>
              </a:rPr>
              <a:t>x=0 </a:t>
            </a:r>
            <a:r>
              <a:rPr lang="en">
                <a:solidFill>
                  <a:srgbClr val="1155CC"/>
                </a:solidFill>
              </a:rPr>
              <a:t>and </a:t>
            </a:r>
            <a:r>
              <a:rPr lang="en" b="1">
                <a:solidFill>
                  <a:srgbClr val="1155CC"/>
                </a:solidFill>
                <a:latin typeface="Courier New"/>
                <a:ea typeface="Courier New"/>
                <a:cs typeface="Courier New"/>
                <a:sym typeface="Courier New"/>
              </a:rPr>
              <a:t>z=0</a:t>
            </a:r>
            <a:endParaRPr b="1">
              <a:solidFill>
                <a:srgbClr val="1155CC"/>
              </a:solidFill>
              <a:latin typeface="Courier New"/>
              <a:ea typeface="Courier New"/>
              <a:cs typeface="Courier New"/>
              <a:sym typeface="Courier New"/>
            </a:endParaRPr>
          </a:p>
          <a:p>
            <a:pPr marL="0" lvl="0" indent="0" algn="ctr" rtl="0">
              <a:spcBef>
                <a:spcPts val="0"/>
              </a:spcBef>
              <a:spcAft>
                <a:spcPts val="0"/>
              </a:spcAft>
              <a:buNone/>
            </a:pPr>
            <a:r>
              <a:rPr lang="en">
                <a:solidFill>
                  <a:srgbClr val="1155CC"/>
                </a:solidFill>
              </a:rPr>
              <a:t>They are in different cache lines</a:t>
            </a:r>
            <a:endParaRPr>
              <a:solidFill>
                <a:srgbClr val="1155CC"/>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Yashme Basic Approach</a:t>
            </a:r>
            <a:endParaRPr/>
          </a:p>
        </p:txBody>
      </p:sp>
      <p:sp>
        <p:nvSpPr>
          <p:cNvPr id="655" name="Google Shape;655;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656" name="Google Shape;656;p37"/>
          <p:cNvSpPr/>
          <p:nvPr/>
        </p:nvSpPr>
        <p:spPr>
          <a:xfrm>
            <a:off x="1073100" y="2676475"/>
            <a:ext cx="2603700" cy="222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7" name="Google Shape;657;p37"/>
          <p:cNvCxnSpPr/>
          <p:nvPr/>
        </p:nvCxnSpPr>
        <p:spPr>
          <a:xfrm>
            <a:off x="1073100" y="3200275"/>
            <a:ext cx="2603700" cy="0"/>
          </a:xfrm>
          <a:prstGeom prst="straightConnector1">
            <a:avLst/>
          </a:prstGeom>
          <a:noFill/>
          <a:ln w="9525" cap="flat" cmpd="sng">
            <a:solidFill>
              <a:schemeClr val="dk2"/>
            </a:solidFill>
            <a:prstDash val="solid"/>
            <a:round/>
            <a:headEnd type="none" w="med" len="med"/>
            <a:tailEnd type="none" w="med" len="med"/>
          </a:ln>
        </p:spPr>
      </p:cxnSp>
      <p:sp>
        <p:nvSpPr>
          <p:cNvPr id="658" name="Google Shape;658;p37"/>
          <p:cNvSpPr txBox="1"/>
          <p:nvPr/>
        </p:nvSpPr>
        <p:spPr>
          <a:xfrm>
            <a:off x="1073100" y="2761850"/>
            <a:ext cx="2529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Code</a:t>
            </a:r>
            <a:endParaRPr/>
          </a:p>
        </p:txBody>
      </p:sp>
      <p:sp>
        <p:nvSpPr>
          <p:cNvPr id="659" name="Google Shape;659;p37"/>
          <p:cNvSpPr txBox="1"/>
          <p:nvPr/>
        </p:nvSpPr>
        <p:spPr>
          <a:xfrm>
            <a:off x="1420200" y="3238500"/>
            <a:ext cx="1834800" cy="1262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dirty="0">
                <a:latin typeface="Courier New"/>
                <a:ea typeface="Courier New"/>
                <a:cs typeface="Courier New"/>
                <a:sym typeface="Courier New"/>
              </a:rPr>
              <a:t>x = 0xAAAA</a:t>
            </a:r>
            <a:endParaRPr b="1" dirty="0">
              <a:latin typeface="Courier New"/>
              <a:ea typeface="Courier New"/>
              <a:cs typeface="Courier New"/>
              <a:sym typeface="Courier New"/>
            </a:endParaRPr>
          </a:p>
          <a:p>
            <a:pPr marL="457200" lvl="0" indent="-317500" algn="l" rtl="0">
              <a:spcBef>
                <a:spcPts val="0"/>
              </a:spcBef>
              <a:spcAft>
                <a:spcPts val="0"/>
              </a:spcAft>
              <a:buClr>
                <a:srgbClr val="CC0000"/>
              </a:buClr>
              <a:buSzPts val="1400"/>
              <a:buFont typeface="Courier New"/>
              <a:buAutoNum type="arabicPeriod"/>
            </a:pPr>
            <a:r>
              <a:rPr lang="en" b="1" dirty="0">
                <a:solidFill>
                  <a:srgbClr val="CC0000"/>
                </a:solidFill>
                <a:latin typeface="Courier New"/>
                <a:ea typeface="Courier New"/>
                <a:cs typeface="Courier New"/>
                <a:sym typeface="Courier New"/>
              </a:rPr>
              <a:t>flush(&amp;x)</a:t>
            </a:r>
            <a:endParaRPr b="1" dirty="0">
              <a:solidFill>
                <a:srgbClr val="CC0000"/>
              </a:solidFill>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dirty="0" err="1">
                <a:latin typeface="Courier New"/>
                <a:ea typeface="Courier New"/>
                <a:cs typeface="Courier New"/>
                <a:sym typeface="Courier New"/>
              </a:rPr>
              <a:t>z.store</a:t>
            </a:r>
            <a:r>
              <a:rPr lang="en" b="1" dirty="0">
                <a:latin typeface="Courier New"/>
                <a:ea typeface="Courier New"/>
                <a:cs typeface="Courier New"/>
                <a:sym typeface="Courier New"/>
              </a:rPr>
              <a:t>(2)</a:t>
            </a:r>
            <a:endParaRPr b="1" dirty="0">
              <a:latin typeface="Courier New"/>
              <a:ea typeface="Courier New"/>
              <a:cs typeface="Courier New"/>
              <a:sym typeface="Courier New"/>
            </a:endParaRPr>
          </a:p>
          <a:p>
            <a:pPr marL="457200" lvl="0" indent="0" algn="l" rtl="0">
              <a:spcBef>
                <a:spcPts val="0"/>
              </a:spcBef>
              <a:spcAft>
                <a:spcPts val="0"/>
              </a:spcAft>
              <a:buNone/>
            </a:pPr>
            <a:r>
              <a:rPr lang="en" b="1" dirty="0">
                <a:solidFill>
                  <a:srgbClr val="CC0000"/>
                </a:solidFill>
                <a:latin typeface="Courier New"/>
                <a:ea typeface="Courier New"/>
                <a:cs typeface="Courier New"/>
                <a:sym typeface="Courier New"/>
              </a:rPr>
              <a:t>&gt;&gt;&gt; Crash</a:t>
            </a:r>
            <a:endParaRPr b="1" dirty="0">
              <a:solidFill>
                <a:srgbClr val="CC0000"/>
              </a:solidFill>
              <a:latin typeface="Courier New"/>
              <a:ea typeface="Courier New"/>
              <a:cs typeface="Courier New"/>
              <a:sym typeface="Courier New"/>
            </a:endParaRPr>
          </a:p>
          <a:p>
            <a:pPr marL="139700">
              <a:buSzPts val="1400"/>
            </a:pPr>
            <a:r>
              <a:rPr lang="en" b="1" dirty="0">
                <a:latin typeface="Courier New"/>
                <a:ea typeface="Courier New"/>
                <a:cs typeface="Courier New"/>
                <a:sym typeface="Courier New"/>
              </a:rPr>
              <a:t>4. flush(&amp;z)</a:t>
            </a:r>
            <a:endParaRPr b="1" dirty="0">
              <a:latin typeface="Courier New"/>
              <a:ea typeface="Courier New"/>
              <a:cs typeface="Courier New"/>
            </a:endParaRPr>
          </a:p>
        </p:txBody>
      </p:sp>
      <p:sp>
        <p:nvSpPr>
          <p:cNvPr id="660" name="Google Shape;660;p37"/>
          <p:cNvSpPr/>
          <p:nvPr/>
        </p:nvSpPr>
        <p:spPr>
          <a:xfrm>
            <a:off x="5444250" y="2676475"/>
            <a:ext cx="2603700" cy="1504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1" name="Google Shape;661;p37"/>
          <p:cNvCxnSpPr/>
          <p:nvPr/>
        </p:nvCxnSpPr>
        <p:spPr>
          <a:xfrm>
            <a:off x="5444250" y="3200275"/>
            <a:ext cx="2603700" cy="0"/>
          </a:xfrm>
          <a:prstGeom prst="straightConnector1">
            <a:avLst/>
          </a:prstGeom>
          <a:noFill/>
          <a:ln w="9525" cap="flat" cmpd="sng">
            <a:solidFill>
              <a:schemeClr val="dk2"/>
            </a:solidFill>
            <a:prstDash val="solid"/>
            <a:round/>
            <a:headEnd type="none" w="med" len="med"/>
            <a:tailEnd type="none" w="med" len="med"/>
          </a:ln>
        </p:spPr>
      </p:cxnSp>
      <p:sp>
        <p:nvSpPr>
          <p:cNvPr id="662" name="Google Shape;662;p37"/>
          <p:cNvSpPr txBox="1"/>
          <p:nvPr/>
        </p:nvSpPr>
        <p:spPr>
          <a:xfrm>
            <a:off x="5444250" y="2761850"/>
            <a:ext cx="2529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Post-crash Code</a:t>
            </a:r>
            <a:endParaRPr/>
          </a:p>
        </p:txBody>
      </p:sp>
      <p:sp>
        <p:nvSpPr>
          <p:cNvPr id="663" name="Google Shape;663;p37"/>
          <p:cNvSpPr txBox="1"/>
          <p:nvPr/>
        </p:nvSpPr>
        <p:spPr>
          <a:xfrm>
            <a:off x="5791350" y="3238500"/>
            <a:ext cx="21366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Courier New"/>
              <a:buAutoNum type="arabicPeriod"/>
            </a:pPr>
            <a:r>
              <a:rPr lang="en" b="1" dirty="0">
                <a:solidFill>
                  <a:schemeClr val="dk1"/>
                </a:solidFill>
                <a:latin typeface="Courier New"/>
                <a:ea typeface="Courier New"/>
                <a:cs typeface="Courier New"/>
                <a:sym typeface="Courier New"/>
              </a:rPr>
              <a:t>R1 = </a:t>
            </a:r>
            <a:r>
              <a:rPr lang="en" b="1" dirty="0" err="1">
                <a:solidFill>
                  <a:schemeClr val="dk1"/>
                </a:solidFill>
                <a:latin typeface="Courier New"/>
                <a:ea typeface="Courier New"/>
                <a:cs typeface="Courier New"/>
                <a:sym typeface="Courier New"/>
              </a:rPr>
              <a:t>z.load</a:t>
            </a:r>
            <a:r>
              <a:rPr lang="en" b="1" dirty="0">
                <a:solidFill>
                  <a:schemeClr val="dk1"/>
                </a:solidFill>
                <a:latin typeface="Courier New"/>
                <a:ea typeface="Courier New"/>
                <a:cs typeface="Courier New"/>
                <a:sym typeface="Courier New"/>
              </a:rPr>
              <a:t>()</a:t>
            </a:r>
            <a:endParaRPr b="1" dirty="0">
              <a:solidFill>
                <a:schemeClr val="dk1"/>
              </a:solidFill>
              <a:latin typeface="Courier New"/>
              <a:ea typeface="Courier New"/>
              <a:cs typeface="Courier New"/>
              <a:sym typeface="Courier New"/>
            </a:endParaRPr>
          </a:p>
          <a:p>
            <a:pPr marL="457200" lvl="0" indent="0" algn="l" rtl="0">
              <a:spcBef>
                <a:spcPts val="0"/>
              </a:spcBef>
              <a:spcAft>
                <a:spcPts val="0"/>
              </a:spcAft>
              <a:buNone/>
            </a:pPr>
            <a:r>
              <a:rPr lang="en" b="1" dirty="0">
                <a:solidFill>
                  <a:srgbClr val="38761D"/>
                </a:solidFill>
                <a:latin typeface="Courier New"/>
                <a:ea typeface="Courier New"/>
                <a:cs typeface="Courier New"/>
                <a:sym typeface="Courier New"/>
              </a:rPr>
              <a:t>// z = 2</a:t>
            </a:r>
            <a:endParaRPr b="1" dirty="0">
              <a:solidFill>
                <a:schemeClr val="dk1"/>
              </a:solidFill>
              <a:latin typeface="Courier New"/>
              <a:ea typeface="Courier New"/>
              <a:cs typeface="Courier New"/>
              <a:sym typeface="Courier New"/>
            </a:endParaRPr>
          </a:p>
          <a:p>
            <a:pPr marL="139700">
              <a:buClr>
                <a:schemeClr val="dk1"/>
              </a:buClr>
              <a:buSzPts val="1400"/>
            </a:pPr>
            <a:r>
              <a:rPr lang="en" b="1" dirty="0">
                <a:solidFill>
                  <a:schemeClr val="dk1"/>
                </a:solidFill>
                <a:latin typeface="Courier New"/>
                <a:ea typeface="Courier New"/>
                <a:cs typeface="Courier New"/>
                <a:sym typeface="Courier New"/>
              </a:rPr>
              <a:t>2. R2 = x</a:t>
            </a:r>
            <a:endParaRPr b="1" dirty="0">
              <a:solidFill>
                <a:schemeClr val="dk1"/>
              </a:solidFill>
              <a:latin typeface="Courier New"/>
              <a:ea typeface="Courier New"/>
              <a:cs typeface="Courier New"/>
            </a:endParaRPr>
          </a:p>
          <a:p>
            <a:pPr marL="0" lvl="0" indent="0" algn="l" rtl="0">
              <a:spcBef>
                <a:spcPts val="0"/>
              </a:spcBef>
              <a:spcAft>
                <a:spcPts val="0"/>
              </a:spcAft>
              <a:buNone/>
            </a:pPr>
            <a:endParaRPr b="1">
              <a:latin typeface="Courier New"/>
              <a:ea typeface="Courier New"/>
              <a:cs typeface="Courier New"/>
              <a:sym typeface="Courier New"/>
            </a:endParaRPr>
          </a:p>
        </p:txBody>
      </p:sp>
      <p:sp>
        <p:nvSpPr>
          <p:cNvPr id="664" name="Google Shape;664;p37"/>
          <p:cNvSpPr txBox="1">
            <a:spLocks noGrp="1"/>
          </p:cNvSpPr>
          <p:nvPr>
            <p:ph type="body" idx="1"/>
          </p:nvPr>
        </p:nvSpPr>
        <p:spPr>
          <a:xfrm>
            <a:off x="5145275" y="1017725"/>
            <a:ext cx="3560100" cy="1437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a:solidFill>
                  <a:srgbClr val="CC0000"/>
                </a:solidFill>
              </a:rPr>
              <a:t>Execution </a:t>
            </a:r>
            <a:r>
              <a:rPr lang="en" sz="2000" b="1">
                <a:solidFill>
                  <a:srgbClr val="CC0000"/>
                </a:solidFill>
              </a:rPr>
              <a:t>flushes</a:t>
            </a:r>
            <a:r>
              <a:rPr lang="en" sz="2000">
                <a:solidFill>
                  <a:srgbClr val="CC0000"/>
                </a:solidFill>
              </a:rPr>
              <a:t> the cache line after the store and before the crash</a:t>
            </a:r>
            <a:endParaRPr sz="2000">
              <a:solidFill>
                <a:srgbClr val="CC0000"/>
              </a:solidFill>
            </a:endParaRPr>
          </a:p>
        </p:txBody>
      </p:sp>
      <p:cxnSp>
        <p:nvCxnSpPr>
          <p:cNvPr id="665" name="Google Shape;665;p37"/>
          <p:cNvCxnSpPr/>
          <p:nvPr/>
        </p:nvCxnSpPr>
        <p:spPr>
          <a:xfrm>
            <a:off x="883225" y="3303900"/>
            <a:ext cx="0" cy="436800"/>
          </a:xfrm>
          <a:prstGeom prst="straightConnector1">
            <a:avLst/>
          </a:prstGeom>
          <a:noFill/>
          <a:ln w="76200" cap="flat" cmpd="sng">
            <a:solidFill>
              <a:srgbClr val="CC0000"/>
            </a:solidFill>
            <a:prstDash val="solid"/>
            <a:round/>
            <a:headEnd type="none" w="med" len="med"/>
            <a:tailEnd type="none" w="med" len="med"/>
          </a:ln>
        </p:spPr>
      </p:cxnSp>
      <p:sp>
        <p:nvSpPr>
          <p:cNvPr id="666" name="Google Shape;666;p37"/>
          <p:cNvSpPr txBox="1">
            <a:spLocks noGrp="1"/>
          </p:cNvSpPr>
          <p:nvPr>
            <p:ph type="body" idx="1"/>
          </p:nvPr>
        </p:nvSpPr>
        <p:spPr>
          <a:xfrm>
            <a:off x="294000" y="1114200"/>
            <a:ext cx="5035200" cy="16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rPr>
              <a:t>Ensuring stores are </a:t>
            </a:r>
            <a:r>
              <a:rPr lang="en" sz="2000">
                <a:solidFill>
                  <a:srgbClr val="38761D"/>
                </a:solidFill>
              </a:rPr>
              <a:t>fully persistent</a:t>
            </a:r>
            <a:endParaRPr sz="2000">
              <a:solidFill>
                <a:schemeClr val="dk1"/>
              </a:solidFill>
            </a:endParaRPr>
          </a:p>
          <a:p>
            <a:pPr marL="0" lvl="0" indent="0" algn="l" rtl="0">
              <a:spcBef>
                <a:spcPts val="1600"/>
              </a:spcBef>
              <a:spcAft>
                <a:spcPts val="1600"/>
              </a:spcAft>
              <a:buNone/>
            </a:pPr>
            <a:endParaRPr sz="2000">
              <a:solidFill>
                <a:schemeClr val="dk1"/>
              </a:solidFill>
            </a:endParaRPr>
          </a:p>
        </p:txBody>
      </p:sp>
      <p:sp>
        <p:nvSpPr>
          <p:cNvPr id="667" name="Google Shape;667;p37"/>
          <p:cNvSpPr/>
          <p:nvPr/>
        </p:nvSpPr>
        <p:spPr>
          <a:xfrm rot="9719579">
            <a:off x="3945849" y="2264472"/>
            <a:ext cx="1575048" cy="172948"/>
          </a:xfrm>
          <a:prstGeom prst="rightArrow">
            <a:avLst>
              <a:gd name="adj1" fmla="val 50000"/>
              <a:gd name="adj2" fmla="val 85009"/>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8" name="Google Shape;668;p37"/>
          <p:cNvCxnSpPr>
            <a:endCxn id="669" idx="1"/>
          </p:cNvCxnSpPr>
          <p:nvPr/>
        </p:nvCxnSpPr>
        <p:spPr>
          <a:xfrm>
            <a:off x="6177425" y="3869975"/>
            <a:ext cx="1196100" cy="27300"/>
          </a:xfrm>
          <a:prstGeom prst="straightConnector1">
            <a:avLst/>
          </a:prstGeom>
          <a:noFill/>
          <a:ln w="9525" cap="flat" cmpd="sng">
            <a:solidFill>
              <a:srgbClr val="CC0000"/>
            </a:solidFill>
            <a:prstDash val="solid"/>
            <a:round/>
            <a:headEnd type="none" w="med" len="med"/>
            <a:tailEnd type="triangle" w="med" len="med"/>
          </a:ln>
        </p:spPr>
      </p:cxnSp>
      <p:sp>
        <p:nvSpPr>
          <p:cNvPr id="669" name="Google Shape;669;p37"/>
          <p:cNvSpPr txBox="1"/>
          <p:nvPr/>
        </p:nvSpPr>
        <p:spPr>
          <a:xfrm>
            <a:off x="7373525" y="3697175"/>
            <a:ext cx="1551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CC0000"/>
                </a:solidFill>
                <a:latin typeface="Courier New"/>
                <a:ea typeface="Courier New"/>
                <a:cs typeface="Courier New"/>
                <a:sym typeface="Courier New"/>
              </a:rPr>
              <a:t>R2 = 0xAAAA</a:t>
            </a:r>
            <a:endParaRPr b="1">
              <a:solidFill>
                <a:srgbClr val="CC0000"/>
              </a:solidFill>
              <a:latin typeface="Courier New"/>
              <a:ea typeface="Courier New"/>
              <a:cs typeface="Courier New"/>
              <a:sym typeface="Courier New"/>
            </a:endParaRPr>
          </a:p>
        </p:txBody>
      </p:sp>
      <p:sp>
        <p:nvSpPr>
          <p:cNvPr id="670" name="Google Shape;670;p37"/>
          <p:cNvSpPr/>
          <p:nvPr/>
        </p:nvSpPr>
        <p:spPr>
          <a:xfrm>
            <a:off x="3020125" y="3392375"/>
            <a:ext cx="509700" cy="236875"/>
          </a:xfrm>
          <a:custGeom>
            <a:avLst/>
            <a:gdLst/>
            <a:ahLst/>
            <a:cxnLst/>
            <a:rect l="l" t="t" r="r" b="b"/>
            <a:pathLst>
              <a:path w="20388" h="9475" extrusionOk="0">
                <a:moveTo>
                  <a:pt x="4060" y="0"/>
                </a:moveTo>
                <a:cubicBezTo>
                  <a:pt x="6767" y="959"/>
                  <a:pt x="20980" y="4174"/>
                  <a:pt x="20303" y="5753"/>
                </a:cubicBezTo>
                <a:cubicBezTo>
                  <a:pt x="19626" y="7332"/>
                  <a:pt x="3384" y="8855"/>
                  <a:pt x="0" y="9475"/>
                </a:cubicBezTo>
              </a:path>
            </a:pathLst>
          </a:custGeom>
          <a:noFill/>
          <a:ln w="28575" cap="flat" cmpd="sng">
            <a:solidFill>
              <a:srgbClr val="6AA84F"/>
            </a:solidFill>
            <a:prstDash val="solid"/>
            <a:round/>
            <a:headEnd type="none" w="med" len="med"/>
            <a:tailEnd type="triangle" w="med" len="med"/>
          </a:ln>
        </p:spPr>
      </p:sp>
      <p:sp>
        <p:nvSpPr>
          <p:cNvPr id="671" name="Google Shape;671;p37"/>
          <p:cNvSpPr/>
          <p:nvPr/>
        </p:nvSpPr>
        <p:spPr>
          <a:xfrm>
            <a:off x="2977825" y="3740706"/>
            <a:ext cx="509700" cy="385632"/>
          </a:xfrm>
          <a:custGeom>
            <a:avLst/>
            <a:gdLst/>
            <a:ahLst/>
            <a:cxnLst/>
            <a:rect l="l" t="t" r="r" b="b"/>
            <a:pathLst>
              <a:path w="20388" h="9475" extrusionOk="0">
                <a:moveTo>
                  <a:pt x="4060" y="0"/>
                </a:moveTo>
                <a:cubicBezTo>
                  <a:pt x="6767" y="959"/>
                  <a:pt x="20980" y="4174"/>
                  <a:pt x="20303" y="5753"/>
                </a:cubicBezTo>
                <a:cubicBezTo>
                  <a:pt x="19626" y="7332"/>
                  <a:pt x="3384" y="8855"/>
                  <a:pt x="0" y="9475"/>
                </a:cubicBezTo>
              </a:path>
            </a:pathLst>
          </a:custGeom>
          <a:noFill/>
          <a:ln w="28575" cap="flat" cmpd="sng">
            <a:solidFill>
              <a:srgbClr val="6AA84F"/>
            </a:solidFill>
            <a:prstDash val="solid"/>
            <a:round/>
            <a:headEnd type="none" w="med" len="med"/>
            <a:tailEnd type="triangle" w="med" len="med"/>
          </a:ln>
        </p:spPr>
      </p:sp>
      <p:sp>
        <p:nvSpPr>
          <p:cNvPr id="672" name="Google Shape;672;p37"/>
          <p:cNvSpPr txBox="1"/>
          <p:nvPr/>
        </p:nvSpPr>
        <p:spPr>
          <a:xfrm rot="804971">
            <a:off x="3166230" y="3135009"/>
            <a:ext cx="470644" cy="40028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38761D"/>
                </a:solidFill>
              </a:rPr>
              <a:t>HB</a:t>
            </a:r>
            <a:endParaRPr b="1">
              <a:solidFill>
                <a:srgbClr val="38761D"/>
              </a:solidFill>
            </a:endParaRPr>
          </a:p>
        </p:txBody>
      </p:sp>
      <p:sp>
        <p:nvSpPr>
          <p:cNvPr id="673" name="Google Shape;673;p37"/>
          <p:cNvSpPr txBox="1"/>
          <p:nvPr/>
        </p:nvSpPr>
        <p:spPr>
          <a:xfrm rot="804971">
            <a:off x="3216405" y="4006034"/>
            <a:ext cx="470644" cy="40028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38761D"/>
                </a:solidFill>
              </a:rPr>
              <a:t>HB</a:t>
            </a:r>
            <a:endParaRPr b="1">
              <a:solidFill>
                <a:srgbClr val="38761D"/>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38"/>
          <p:cNvSpPr txBox="1">
            <a:spLocks noGrp="1"/>
          </p:cNvSpPr>
          <p:nvPr>
            <p:ph type="body" idx="1"/>
          </p:nvPr>
        </p:nvSpPr>
        <p:spPr>
          <a:xfrm>
            <a:off x="294000" y="1114200"/>
            <a:ext cx="5035200" cy="16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rPr>
              <a:t>Ensuring stores are </a:t>
            </a:r>
            <a:r>
              <a:rPr lang="en" sz="2000">
                <a:solidFill>
                  <a:srgbClr val="38761D"/>
                </a:solidFill>
              </a:rPr>
              <a:t>fully persistent</a:t>
            </a:r>
            <a:endParaRPr sz="2000">
              <a:solidFill>
                <a:schemeClr val="dk1"/>
              </a:solidFill>
            </a:endParaRPr>
          </a:p>
          <a:p>
            <a:pPr marL="0" lvl="0" indent="0" algn="l" rtl="0">
              <a:spcBef>
                <a:spcPts val="1600"/>
              </a:spcBef>
              <a:spcAft>
                <a:spcPts val="1600"/>
              </a:spcAft>
              <a:buNone/>
            </a:pPr>
            <a:endParaRPr sz="2000">
              <a:solidFill>
                <a:schemeClr val="dk1"/>
              </a:solidFill>
            </a:endParaRPr>
          </a:p>
        </p:txBody>
      </p:sp>
      <p:sp>
        <p:nvSpPr>
          <p:cNvPr id="679" name="Google Shape;679;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Yashme Basic Approach</a:t>
            </a:r>
            <a:endParaRPr/>
          </a:p>
        </p:txBody>
      </p:sp>
      <p:sp>
        <p:nvSpPr>
          <p:cNvPr id="680" name="Google Shape;680;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681" name="Google Shape;681;p38"/>
          <p:cNvSpPr/>
          <p:nvPr/>
        </p:nvSpPr>
        <p:spPr>
          <a:xfrm>
            <a:off x="1073100" y="2676475"/>
            <a:ext cx="2603700" cy="1504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2" name="Google Shape;682;p38"/>
          <p:cNvCxnSpPr/>
          <p:nvPr/>
        </p:nvCxnSpPr>
        <p:spPr>
          <a:xfrm>
            <a:off x="1073100" y="3200275"/>
            <a:ext cx="2603700" cy="0"/>
          </a:xfrm>
          <a:prstGeom prst="straightConnector1">
            <a:avLst/>
          </a:prstGeom>
          <a:noFill/>
          <a:ln w="9525" cap="flat" cmpd="sng">
            <a:solidFill>
              <a:schemeClr val="dk2"/>
            </a:solidFill>
            <a:prstDash val="solid"/>
            <a:round/>
            <a:headEnd type="none" w="med" len="med"/>
            <a:tailEnd type="none" w="med" len="med"/>
          </a:ln>
        </p:spPr>
      </p:cxnSp>
      <p:sp>
        <p:nvSpPr>
          <p:cNvPr id="683" name="Google Shape;683;p38"/>
          <p:cNvSpPr txBox="1"/>
          <p:nvPr/>
        </p:nvSpPr>
        <p:spPr>
          <a:xfrm>
            <a:off x="1073100" y="2761850"/>
            <a:ext cx="2529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Code</a:t>
            </a:r>
            <a:endParaRPr/>
          </a:p>
        </p:txBody>
      </p:sp>
      <p:sp>
        <p:nvSpPr>
          <p:cNvPr id="684" name="Google Shape;684;p38"/>
          <p:cNvSpPr txBox="1"/>
          <p:nvPr/>
        </p:nvSpPr>
        <p:spPr>
          <a:xfrm>
            <a:off x="1420200" y="3238500"/>
            <a:ext cx="1834800" cy="83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x = 0xFFFF</a:t>
            </a:r>
            <a:endParaRPr b="1">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y.store(20)</a:t>
            </a:r>
            <a:endParaRPr b="1">
              <a:latin typeface="Courier New"/>
              <a:ea typeface="Courier New"/>
              <a:cs typeface="Courier New"/>
              <a:sym typeface="Courier New"/>
            </a:endParaRPr>
          </a:p>
          <a:p>
            <a:pPr marL="457200" lvl="0" indent="0" algn="l" rtl="0">
              <a:spcBef>
                <a:spcPts val="0"/>
              </a:spcBef>
              <a:spcAft>
                <a:spcPts val="0"/>
              </a:spcAft>
              <a:buNone/>
            </a:pPr>
            <a:r>
              <a:rPr lang="en" b="1">
                <a:solidFill>
                  <a:srgbClr val="CC0000"/>
                </a:solidFill>
                <a:latin typeface="Courier New"/>
                <a:ea typeface="Courier New"/>
                <a:cs typeface="Courier New"/>
                <a:sym typeface="Courier New"/>
              </a:rPr>
              <a:t>&gt;&gt;&gt; Crash</a:t>
            </a:r>
            <a:endParaRPr b="1">
              <a:latin typeface="Courier New"/>
              <a:ea typeface="Courier New"/>
              <a:cs typeface="Courier New"/>
              <a:sym typeface="Courier New"/>
            </a:endParaRPr>
          </a:p>
        </p:txBody>
      </p:sp>
      <p:sp>
        <p:nvSpPr>
          <p:cNvPr id="685" name="Google Shape;685;p38"/>
          <p:cNvSpPr/>
          <p:nvPr/>
        </p:nvSpPr>
        <p:spPr>
          <a:xfrm>
            <a:off x="5444250" y="2676475"/>
            <a:ext cx="2603700" cy="1504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6" name="Google Shape;686;p38"/>
          <p:cNvCxnSpPr/>
          <p:nvPr/>
        </p:nvCxnSpPr>
        <p:spPr>
          <a:xfrm>
            <a:off x="5444250" y="3200275"/>
            <a:ext cx="2603700" cy="0"/>
          </a:xfrm>
          <a:prstGeom prst="straightConnector1">
            <a:avLst/>
          </a:prstGeom>
          <a:noFill/>
          <a:ln w="9525" cap="flat" cmpd="sng">
            <a:solidFill>
              <a:schemeClr val="dk2"/>
            </a:solidFill>
            <a:prstDash val="solid"/>
            <a:round/>
            <a:headEnd type="none" w="med" len="med"/>
            <a:tailEnd type="none" w="med" len="med"/>
          </a:ln>
        </p:spPr>
      </p:cxnSp>
      <p:sp>
        <p:nvSpPr>
          <p:cNvPr id="687" name="Google Shape;687;p38"/>
          <p:cNvSpPr txBox="1"/>
          <p:nvPr/>
        </p:nvSpPr>
        <p:spPr>
          <a:xfrm>
            <a:off x="5444250" y="2761850"/>
            <a:ext cx="2529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Post-crash Code</a:t>
            </a:r>
            <a:endParaRPr/>
          </a:p>
        </p:txBody>
      </p:sp>
      <p:sp>
        <p:nvSpPr>
          <p:cNvPr id="688" name="Google Shape;688;p38"/>
          <p:cNvSpPr txBox="1"/>
          <p:nvPr/>
        </p:nvSpPr>
        <p:spPr>
          <a:xfrm>
            <a:off x="5697675" y="3238500"/>
            <a:ext cx="20868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Courier New"/>
              <a:buAutoNum type="arabicPeriod"/>
            </a:pPr>
            <a:r>
              <a:rPr lang="en" b="1" dirty="0">
                <a:solidFill>
                  <a:schemeClr val="dk1"/>
                </a:solidFill>
                <a:latin typeface="Courier New"/>
                <a:ea typeface="Courier New"/>
                <a:cs typeface="Courier New"/>
                <a:sym typeface="Courier New"/>
              </a:rPr>
              <a:t>R1 = </a:t>
            </a:r>
            <a:r>
              <a:rPr lang="en" b="1" dirty="0" err="1">
                <a:solidFill>
                  <a:schemeClr val="dk1"/>
                </a:solidFill>
                <a:latin typeface="Courier New"/>
                <a:ea typeface="Courier New"/>
                <a:cs typeface="Courier New"/>
                <a:sym typeface="Courier New"/>
              </a:rPr>
              <a:t>y.read</a:t>
            </a:r>
            <a:r>
              <a:rPr lang="en" b="1" dirty="0">
                <a:solidFill>
                  <a:schemeClr val="dk1"/>
                </a:solidFill>
                <a:latin typeface="Courier New"/>
                <a:ea typeface="Courier New"/>
                <a:cs typeface="Courier New"/>
                <a:sym typeface="Courier New"/>
              </a:rPr>
              <a:t>()</a:t>
            </a:r>
            <a:endParaRPr b="1" dirty="0">
              <a:solidFill>
                <a:schemeClr val="dk1"/>
              </a:solidFill>
              <a:latin typeface="Courier New"/>
              <a:ea typeface="Courier New"/>
              <a:cs typeface="Courier New"/>
              <a:sym typeface="Courier New"/>
            </a:endParaRPr>
          </a:p>
          <a:p>
            <a:pPr marL="457200" lvl="0" indent="0" algn="l" rtl="0">
              <a:spcBef>
                <a:spcPts val="0"/>
              </a:spcBef>
              <a:spcAft>
                <a:spcPts val="0"/>
              </a:spcAft>
              <a:buNone/>
            </a:pPr>
            <a:r>
              <a:rPr lang="en" b="1" dirty="0">
                <a:solidFill>
                  <a:srgbClr val="38761D"/>
                </a:solidFill>
                <a:latin typeface="Courier New"/>
                <a:ea typeface="Courier New"/>
                <a:cs typeface="Courier New"/>
                <a:sym typeface="Courier New"/>
              </a:rPr>
              <a:t>// y = ??</a:t>
            </a:r>
            <a:endParaRPr b="1" dirty="0">
              <a:solidFill>
                <a:srgbClr val="38761D"/>
              </a:solidFill>
              <a:latin typeface="Courier New"/>
              <a:ea typeface="Courier New"/>
              <a:cs typeface="Courier New"/>
              <a:sym typeface="Courier New"/>
            </a:endParaRPr>
          </a:p>
          <a:p>
            <a:pPr marL="139700">
              <a:buSzPts val="1400"/>
            </a:pPr>
            <a:r>
              <a:rPr lang="en" b="1" dirty="0">
                <a:latin typeface="Courier New"/>
                <a:ea typeface="Courier New"/>
                <a:cs typeface="Courier New"/>
                <a:sym typeface="Courier New"/>
              </a:rPr>
              <a:t>2. R2 = x</a:t>
            </a:r>
            <a:endParaRPr b="1" dirty="0">
              <a:latin typeface="Courier New"/>
              <a:ea typeface="Courier New"/>
              <a:cs typeface="Courier New"/>
            </a:endParaRPr>
          </a:p>
          <a:p>
            <a:pPr marL="0" lvl="0" indent="0" algn="l" rtl="0">
              <a:spcBef>
                <a:spcPts val="0"/>
              </a:spcBef>
              <a:spcAft>
                <a:spcPts val="0"/>
              </a:spcAft>
              <a:buNone/>
            </a:pPr>
            <a:endParaRPr b="1">
              <a:latin typeface="Courier New"/>
              <a:ea typeface="Courier New"/>
              <a:cs typeface="Courier New"/>
              <a:sym typeface="Courier New"/>
            </a:endParaRPr>
          </a:p>
        </p:txBody>
      </p:sp>
      <p:sp>
        <p:nvSpPr>
          <p:cNvPr id="689" name="Google Shape;689;p38"/>
          <p:cNvSpPr txBox="1"/>
          <p:nvPr/>
        </p:nvSpPr>
        <p:spPr>
          <a:xfrm>
            <a:off x="1420200" y="4361650"/>
            <a:ext cx="1834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1155CC"/>
                </a:solidFill>
                <a:latin typeface="Courier New"/>
                <a:ea typeface="Courier New"/>
                <a:cs typeface="Courier New"/>
                <a:sym typeface="Courier New"/>
              </a:rPr>
              <a:t>x </a:t>
            </a:r>
            <a:r>
              <a:rPr lang="en">
                <a:solidFill>
                  <a:srgbClr val="1155CC"/>
                </a:solidFill>
              </a:rPr>
              <a:t>and </a:t>
            </a:r>
            <a:r>
              <a:rPr lang="en" b="1">
                <a:solidFill>
                  <a:srgbClr val="1155CC"/>
                </a:solidFill>
                <a:latin typeface="Courier New"/>
                <a:ea typeface="Courier New"/>
                <a:cs typeface="Courier New"/>
                <a:sym typeface="Courier New"/>
              </a:rPr>
              <a:t>y </a:t>
            </a:r>
            <a:r>
              <a:rPr lang="en">
                <a:solidFill>
                  <a:srgbClr val="1155CC"/>
                </a:solidFill>
              </a:rPr>
              <a:t>in the </a:t>
            </a:r>
            <a:r>
              <a:rPr lang="en" b="1">
                <a:solidFill>
                  <a:srgbClr val="1155CC"/>
                </a:solidFill>
              </a:rPr>
              <a:t>same cache</a:t>
            </a:r>
            <a:r>
              <a:rPr lang="en">
                <a:solidFill>
                  <a:srgbClr val="1155CC"/>
                </a:solidFill>
              </a:rPr>
              <a:t> line</a:t>
            </a:r>
            <a:endParaRPr>
              <a:solidFill>
                <a:srgbClr val="1155CC"/>
              </a:solidFill>
            </a:endParaRPr>
          </a:p>
        </p:txBody>
      </p:sp>
      <p:sp>
        <p:nvSpPr>
          <p:cNvPr id="690" name="Google Shape;690;p38"/>
          <p:cNvSpPr txBox="1"/>
          <p:nvPr/>
        </p:nvSpPr>
        <p:spPr>
          <a:xfrm>
            <a:off x="5744250" y="4361650"/>
            <a:ext cx="1929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1155CC"/>
                </a:solidFill>
                <a:latin typeface="Courier New"/>
                <a:ea typeface="Courier New"/>
                <a:cs typeface="Courier New"/>
                <a:sym typeface="Courier New"/>
              </a:rPr>
              <a:t>y</a:t>
            </a:r>
            <a:r>
              <a:rPr lang="en">
                <a:solidFill>
                  <a:srgbClr val="1155CC"/>
                </a:solidFill>
              </a:rPr>
              <a:t> is atomic</a:t>
            </a:r>
            <a:endParaRPr>
              <a:solidFill>
                <a:srgbClr val="1155CC"/>
              </a:solidFill>
            </a:endParaRPr>
          </a:p>
          <a:p>
            <a:pPr marL="0" lvl="0" indent="0" algn="ctr" rtl="0">
              <a:spcBef>
                <a:spcPts val="0"/>
              </a:spcBef>
              <a:spcAft>
                <a:spcPts val="0"/>
              </a:spcAft>
              <a:buNone/>
            </a:pPr>
            <a:r>
              <a:rPr lang="en">
                <a:solidFill>
                  <a:srgbClr val="1155CC"/>
                </a:solidFill>
              </a:rPr>
              <a:t>Initially </a:t>
            </a:r>
            <a:r>
              <a:rPr lang="en" b="1">
                <a:solidFill>
                  <a:srgbClr val="1155CC"/>
                </a:solidFill>
                <a:latin typeface="Courier New"/>
                <a:ea typeface="Courier New"/>
                <a:cs typeface="Courier New"/>
                <a:sym typeface="Courier New"/>
              </a:rPr>
              <a:t>x = 0xAAAA</a:t>
            </a:r>
            <a:endParaRPr>
              <a:solidFill>
                <a:srgbClr val="1155CC"/>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39"/>
          <p:cNvSpPr txBox="1">
            <a:spLocks noGrp="1"/>
          </p:cNvSpPr>
          <p:nvPr>
            <p:ph type="body" idx="1"/>
          </p:nvPr>
        </p:nvSpPr>
        <p:spPr>
          <a:xfrm>
            <a:off x="294000" y="1114200"/>
            <a:ext cx="5035200" cy="168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solidFill>
                  <a:schemeClr val="dk1"/>
                </a:solidFill>
              </a:rPr>
              <a:t>Ensuring stores are </a:t>
            </a:r>
            <a:r>
              <a:rPr lang="en" sz="2000">
                <a:solidFill>
                  <a:srgbClr val="38761D"/>
                </a:solidFill>
              </a:rPr>
              <a:t>fully persistent</a:t>
            </a:r>
            <a:endParaRPr sz="2000">
              <a:solidFill>
                <a:schemeClr val="dk1"/>
              </a:solidFill>
            </a:endParaRPr>
          </a:p>
        </p:txBody>
      </p:sp>
      <p:sp>
        <p:nvSpPr>
          <p:cNvPr id="696" name="Google Shape;696;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Yashme Basic Approach</a:t>
            </a:r>
            <a:endParaRPr/>
          </a:p>
        </p:txBody>
      </p:sp>
      <p:sp>
        <p:nvSpPr>
          <p:cNvPr id="697" name="Google Shape;697;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698" name="Google Shape;698;p39"/>
          <p:cNvSpPr/>
          <p:nvPr/>
        </p:nvSpPr>
        <p:spPr>
          <a:xfrm>
            <a:off x="1073100" y="2676475"/>
            <a:ext cx="2603700" cy="1504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9" name="Google Shape;699;p39"/>
          <p:cNvCxnSpPr/>
          <p:nvPr/>
        </p:nvCxnSpPr>
        <p:spPr>
          <a:xfrm>
            <a:off x="1073100" y="3200275"/>
            <a:ext cx="2603700" cy="0"/>
          </a:xfrm>
          <a:prstGeom prst="straightConnector1">
            <a:avLst/>
          </a:prstGeom>
          <a:noFill/>
          <a:ln w="9525" cap="flat" cmpd="sng">
            <a:solidFill>
              <a:schemeClr val="dk2"/>
            </a:solidFill>
            <a:prstDash val="solid"/>
            <a:round/>
            <a:headEnd type="none" w="med" len="med"/>
            <a:tailEnd type="none" w="med" len="med"/>
          </a:ln>
        </p:spPr>
      </p:cxnSp>
      <p:sp>
        <p:nvSpPr>
          <p:cNvPr id="700" name="Google Shape;700;p39"/>
          <p:cNvSpPr txBox="1"/>
          <p:nvPr/>
        </p:nvSpPr>
        <p:spPr>
          <a:xfrm>
            <a:off x="1073100" y="2761850"/>
            <a:ext cx="2529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Code</a:t>
            </a:r>
            <a:endParaRPr/>
          </a:p>
        </p:txBody>
      </p:sp>
      <p:sp>
        <p:nvSpPr>
          <p:cNvPr id="701" name="Google Shape;701;p39"/>
          <p:cNvSpPr txBox="1"/>
          <p:nvPr/>
        </p:nvSpPr>
        <p:spPr>
          <a:xfrm>
            <a:off x="1420200" y="3238500"/>
            <a:ext cx="1834800" cy="83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x = 0xFFFF</a:t>
            </a:r>
            <a:endParaRPr b="1">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y.store(20)</a:t>
            </a:r>
            <a:endParaRPr b="1">
              <a:latin typeface="Courier New"/>
              <a:ea typeface="Courier New"/>
              <a:cs typeface="Courier New"/>
              <a:sym typeface="Courier New"/>
            </a:endParaRPr>
          </a:p>
          <a:p>
            <a:pPr marL="457200" lvl="0" indent="0" algn="l" rtl="0">
              <a:spcBef>
                <a:spcPts val="0"/>
              </a:spcBef>
              <a:spcAft>
                <a:spcPts val="0"/>
              </a:spcAft>
              <a:buNone/>
            </a:pPr>
            <a:r>
              <a:rPr lang="en" b="1">
                <a:solidFill>
                  <a:srgbClr val="CC0000"/>
                </a:solidFill>
                <a:latin typeface="Courier New"/>
                <a:ea typeface="Courier New"/>
                <a:cs typeface="Courier New"/>
                <a:sym typeface="Courier New"/>
              </a:rPr>
              <a:t>&gt;&gt;&gt; Crash</a:t>
            </a:r>
            <a:endParaRPr b="1">
              <a:latin typeface="Courier New"/>
              <a:ea typeface="Courier New"/>
              <a:cs typeface="Courier New"/>
              <a:sym typeface="Courier New"/>
            </a:endParaRPr>
          </a:p>
        </p:txBody>
      </p:sp>
      <p:sp>
        <p:nvSpPr>
          <p:cNvPr id="702" name="Google Shape;702;p39"/>
          <p:cNvSpPr/>
          <p:nvPr/>
        </p:nvSpPr>
        <p:spPr>
          <a:xfrm>
            <a:off x="5444250" y="2676475"/>
            <a:ext cx="2603700" cy="1504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3" name="Google Shape;703;p39"/>
          <p:cNvCxnSpPr/>
          <p:nvPr/>
        </p:nvCxnSpPr>
        <p:spPr>
          <a:xfrm>
            <a:off x="5444250" y="3200275"/>
            <a:ext cx="2603700" cy="0"/>
          </a:xfrm>
          <a:prstGeom prst="straightConnector1">
            <a:avLst/>
          </a:prstGeom>
          <a:noFill/>
          <a:ln w="9525" cap="flat" cmpd="sng">
            <a:solidFill>
              <a:schemeClr val="dk2"/>
            </a:solidFill>
            <a:prstDash val="solid"/>
            <a:round/>
            <a:headEnd type="none" w="med" len="med"/>
            <a:tailEnd type="none" w="med" len="med"/>
          </a:ln>
        </p:spPr>
      </p:cxnSp>
      <p:sp>
        <p:nvSpPr>
          <p:cNvPr id="704" name="Google Shape;704;p39"/>
          <p:cNvSpPr txBox="1"/>
          <p:nvPr/>
        </p:nvSpPr>
        <p:spPr>
          <a:xfrm>
            <a:off x="5444250" y="2761850"/>
            <a:ext cx="2529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Post-crash Code</a:t>
            </a:r>
            <a:endParaRPr/>
          </a:p>
        </p:txBody>
      </p:sp>
      <p:sp>
        <p:nvSpPr>
          <p:cNvPr id="705" name="Google Shape;705;p39"/>
          <p:cNvSpPr txBox="1"/>
          <p:nvPr/>
        </p:nvSpPr>
        <p:spPr>
          <a:xfrm>
            <a:off x="5697675" y="3238500"/>
            <a:ext cx="20868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CC0000"/>
              </a:buClr>
              <a:buSzPts val="1400"/>
              <a:buFont typeface="Courier New"/>
              <a:buAutoNum type="arabicPeriod"/>
            </a:pPr>
            <a:r>
              <a:rPr lang="en" b="1" dirty="0">
                <a:solidFill>
                  <a:srgbClr val="CC0000"/>
                </a:solidFill>
                <a:latin typeface="Courier New"/>
                <a:ea typeface="Courier New"/>
                <a:cs typeface="Courier New"/>
                <a:sym typeface="Courier New"/>
              </a:rPr>
              <a:t>R1 = </a:t>
            </a:r>
            <a:r>
              <a:rPr lang="en" b="1" dirty="0" err="1">
                <a:solidFill>
                  <a:srgbClr val="CC0000"/>
                </a:solidFill>
                <a:latin typeface="Courier New"/>
                <a:ea typeface="Courier New"/>
                <a:cs typeface="Courier New"/>
                <a:sym typeface="Courier New"/>
              </a:rPr>
              <a:t>y.read</a:t>
            </a:r>
            <a:r>
              <a:rPr lang="en" b="1" dirty="0">
                <a:solidFill>
                  <a:srgbClr val="CC0000"/>
                </a:solidFill>
                <a:latin typeface="Courier New"/>
                <a:ea typeface="Courier New"/>
                <a:cs typeface="Courier New"/>
                <a:sym typeface="Courier New"/>
              </a:rPr>
              <a:t>()</a:t>
            </a:r>
            <a:endParaRPr b="1">
              <a:solidFill>
                <a:srgbClr val="CC0000"/>
              </a:solidFill>
              <a:latin typeface="Courier New"/>
              <a:ea typeface="Courier New"/>
              <a:cs typeface="Courier New"/>
              <a:sym typeface="Courier New"/>
            </a:endParaRPr>
          </a:p>
          <a:p>
            <a:pPr marL="457200" lvl="0" indent="0" algn="l" rtl="0">
              <a:spcBef>
                <a:spcPts val="0"/>
              </a:spcBef>
              <a:spcAft>
                <a:spcPts val="0"/>
              </a:spcAft>
              <a:buNone/>
            </a:pPr>
            <a:r>
              <a:rPr lang="en" b="1" dirty="0">
                <a:solidFill>
                  <a:srgbClr val="38761D"/>
                </a:solidFill>
                <a:latin typeface="Courier New"/>
                <a:ea typeface="Courier New"/>
                <a:cs typeface="Courier New"/>
                <a:sym typeface="Courier New"/>
              </a:rPr>
              <a:t>// y = 20</a:t>
            </a:r>
            <a:endParaRPr b="1">
              <a:solidFill>
                <a:srgbClr val="38761D"/>
              </a:solidFill>
              <a:latin typeface="Courier New"/>
              <a:ea typeface="Courier New"/>
              <a:cs typeface="Courier New"/>
              <a:sym typeface="Courier New"/>
            </a:endParaRPr>
          </a:p>
          <a:p>
            <a:pPr marL="139700">
              <a:buSzPts val="1400"/>
            </a:pPr>
            <a:r>
              <a:rPr lang="en" b="1" dirty="0">
                <a:latin typeface="Courier New"/>
                <a:ea typeface="Courier New"/>
                <a:cs typeface="Courier New"/>
                <a:sym typeface="Courier New"/>
              </a:rPr>
              <a:t>2. R2 = x</a:t>
            </a:r>
            <a:endParaRPr b="1" dirty="0">
              <a:latin typeface="Courier New"/>
              <a:ea typeface="Courier New"/>
              <a:cs typeface="Courier New"/>
            </a:endParaRPr>
          </a:p>
          <a:p>
            <a:pPr marL="0" lvl="0" indent="0" algn="l" rtl="0">
              <a:spcBef>
                <a:spcPts val="0"/>
              </a:spcBef>
              <a:spcAft>
                <a:spcPts val="0"/>
              </a:spcAft>
              <a:buNone/>
            </a:pPr>
            <a:endParaRPr b="1">
              <a:latin typeface="Courier New"/>
              <a:ea typeface="Courier New"/>
              <a:cs typeface="Courier New"/>
              <a:sym typeface="Courier New"/>
            </a:endParaRPr>
          </a:p>
        </p:txBody>
      </p:sp>
      <p:sp>
        <p:nvSpPr>
          <p:cNvPr id="706" name="Google Shape;706;p39"/>
          <p:cNvSpPr txBox="1">
            <a:spLocks noGrp="1"/>
          </p:cNvSpPr>
          <p:nvPr>
            <p:ph type="body" idx="1"/>
          </p:nvPr>
        </p:nvSpPr>
        <p:spPr>
          <a:xfrm>
            <a:off x="5091125" y="812725"/>
            <a:ext cx="3560100" cy="1437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a:solidFill>
                  <a:srgbClr val="CC0000"/>
                </a:solidFill>
              </a:rPr>
              <a:t>Post-crash execution reads from a later atomic store to the same cache line</a:t>
            </a:r>
            <a:endParaRPr sz="2000">
              <a:solidFill>
                <a:srgbClr val="CC0000"/>
              </a:solidFill>
            </a:endParaRPr>
          </a:p>
        </p:txBody>
      </p:sp>
      <p:cxnSp>
        <p:nvCxnSpPr>
          <p:cNvPr id="707" name="Google Shape;707;p39"/>
          <p:cNvCxnSpPr>
            <a:endCxn id="701" idx="3"/>
          </p:cNvCxnSpPr>
          <p:nvPr/>
        </p:nvCxnSpPr>
        <p:spPr>
          <a:xfrm flipH="1">
            <a:off x="3255000" y="3446250"/>
            <a:ext cx="2373300" cy="207900"/>
          </a:xfrm>
          <a:prstGeom prst="straightConnector1">
            <a:avLst/>
          </a:prstGeom>
          <a:noFill/>
          <a:ln w="28575" cap="flat" cmpd="sng">
            <a:solidFill>
              <a:srgbClr val="CC0000"/>
            </a:solidFill>
            <a:prstDash val="solid"/>
            <a:round/>
            <a:headEnd type="none" w="med" len="med"/>
            <a:tailEnd type="triangle" w="med" len="med"/>
          </a:ln>
        </p:spPr>
      </p:cxnSp>
      <p:cxnSp>
        <p:nvCxnSpPr>
          <p:cNvPr id="708" name="Google Shape;708;p39"/>
          <p:cNvCxnSpPr/>
          <p:nvPr/>
        </p:nvCxnSpPr>
        <p:spPr>
          <a:xfrm flipH="1">
            <a:off x="879925" y="3303900"/>
            <a:ext cx="3300" cy="439200"/>
          </a:xfrm>
          <a:prstGeom prst="straightConnector1">
            <a:avLst/>
          </a:prstGeom>
          <a:noFill/>
          <a:ln w="76200" cap="flat" cmpd="sng">
            <a:solidFill>
              <a:srgbClr val="CC0000"/>
            </a:solidFill>
            <a:prstDash val="solid"/>
            <a:round/>
            <a:headEnd type="none" w="med" len="med"/>
            <a:tailEnd type="none" w="med" len="med"/>
          </a:ln>
        </p:spPr>
      </p:cxnSp>
      <p:sp>
        <p:nvSpPr>
          <p:cNvPr id="709" name="Google Shape;709;p39"/>
          <p:cNvSpPr txBox="1"/>
          <p:nvPr/>
        </p:nvSpPr>
        <p:spPr>
          <a:xfrm>
            <a:off x="1420200" y="4361650"/>
            <a:ext cx="1834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1155CC"/>
                </a:solidFill>
                <a:latin typeface="Courier New"/>
                <a:ea typeface="Courier New"/>
                <a:cs typeface="Courier New"/>
                <a:sym typeface="Courier New"/>
              </a:rPr>
              <a:t>x </a:t>
            </a:r>
            <a:r>
              <a:rPr lang="en">
                <a:solidFill>
                  <a:srgbClr val="1155CC"/>
                </a:solidFill>
              </a:rPr>
              <a:t>and </a:t>
            </a:r>
            <a:r>
              <a:rPr lang="en" b="1">
                <a:solidFill>
                  <a:srgbClr val="1155CC"/>
                </a:solidFill>
                <a:latin typeface="Courier New"/>
                <a:ea typeface="Courier New"/>
                <a:cs typeface="Courier New"/>
                <a:sym typeface="Courier New"/>
              </a:rPr>
              <a:t>y </a:t>
            </a:r>
            <a:r>
              <a:rPr lang="en">
                <a:solidFill>
                  <a:srgbClr val="1155CC"/>
                </a:solidFill>
              </a:rPr>
              <a:t>in the </a:t>
            </a:r>
            <a:r>
              <a:rPr lang="en" b="1">
                <a:solidFill>
                  <a:srgbClr val="1155CC"/>
                </a:solidFill>
              </a:rPr>
              <a:t>same cache</a:t>
            </a:r>
            <a:r>
              <a:rPr lang="en">
                <a:solidFill>
                  <a:srgbClr val="1155CC"/>
                </a:solidFill>
              </a:rPr>
              <a:t> line</a:t>
            </a:r>
            <a:endParaRPr>
              <a:solidFill>
                <a:srgbClr val="1155CC"/>
              </a:solidFill>
            </a:endParaRPr>
          </a:p>
        </p:txBody>
      </p:sp>
      <p:sp>
        <p:nvSpPr>
          <p:cNvPr id="710" name="Google Shape;710;p39"/>
          <p:cNvSpPr txBox="1"/>
          <p:nvPr/>
        </p:nvSpPr>
        <p:spPr>
          <a:xfrm>
            <a:off x="5744250" y="4361650"/>
            <a:ext cx="1929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1155CC"/>
                </a:solidFill>
                <a:latin typeface="Courier New"/>
                <a:ea typeface="Courier New"/>
                <a:cs typeface="Courier New"/>
                <a:sym typeface="Courier New"/>
              </a:rPr>
              <a:t>y</a:t>
            </a:r>
            <a:r>
              <a:rPr lang="en">
                <a:solidFill>
                  <a:srgbClr val="1155CC"/>
                </a:solidFill>
              </a:rPr>
              <a:t> is atomic</a:t>
            </a:r>
            <a:endParaRPr>
              <a:solidFill>
                <a:srgbClr val="1155CC"/>
              </a:solidFill>
            </a:endParaRPr>
          </a:p>
          <a:p>
            <a:pPr marL="0" lvl="0" indent="0" algn="ctr" rtl="0">
              <a:spcBef>
                <a:spcPts val="0"/>
              </a:spcBef>
              <a:spcAft>
                <a:spcPts val="0"/>
              </a:spcAft>
              <a:buNone/>
            </a:pPr>
            <a:r>
              <a:rPr lang="en">
                <a:solidFill>
                  <a:srgbClr val="1155CC"/>
                </a:solidFill>
              </a:rPr>
              <a:t>Initially </a:t>
            </a:r>
            <a:r>
              <a:rPr lang="en" b="1">
                <a:solidFill>
                  <a:srgbClr val="1155CC"/>
                </a:solidFill>
                <a:latin typeface="Courier New"/>
                <a:ea typeface="Courier New"/>
                <a:cs typeface="Courier New"/>
                <a:sym typeface="Courier New"/>
              </a:rPr>
              <a:t>x = 0xAAAA</a:t>
            </a:r>
            <a:endParaRPr>
              <a:solidFill>
                <a:srgbClr val="1155CC"/>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40"/>
          <p:cNvSpPr txBox="1">
            <a:spLocks noGrp="1"/>
          </p:cNvSpPr>
          <p:nvPr>
            <p:ph type="body" idx="1"/>
          </p:nvPr>
        </p:nvSpPr>
        <p:spPr>
          <a:xfrm>
            <a:off x="294000" y="1114200"/>
            <a:ext cx="5035200" cy="168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solidFill>
                  <a:schemeClr val="dk1"/>
                </a:solidFill>
              </a:rPr>
              <a:t>Ensuring stores are </a:t>
            </a:r>
            <a:r>
              <a:rPr lang="en" sz="2000">
                <a:solidFill>
                  <a:srgbClr val="38761D"/>
                </a:solidFill>
              </a:rPr>
              <a:t>fully persistent</a:t>
            </a:r>
            <a:endParaRPr sz="2000">
              <a:solidFill>
                <a:schemeClr val="dk1"/>
              </a:solidFill>
            </a:endParaRPr>
          </a:p>
        </p:txBody>
      </p:sp>
      <p:sp>
        <p:nvSpPr>
          <p:cNvPr id="716" name="Google Shape;716;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Yashme Basic Approach</a:t>
            </a:r>
            <a:endParaRPr/>
          </a:p>
        </p:txBody>
      </p:sp>
      <p:sp>
        <p:nvSpPr>
          <p:cNvPr id="717" name="Google Shape;717;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718" name="Google Shape;718;p40"/>
          <p:cNvSpPr/>
          <p:nvPr/>
        </p:nvSpPr>
        <p:spPr>
          <a:xfrm>
            <a:off x="5444250" y="2676475"/>
            <a:ext cx="2603700" cy="1504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9" name="Google Shape;719;p40"/>
          <p:cNvCxnSpPr/>
          <p:nvPr/>
        </p:nvCxnSpPr>
        <p:spPr>
          <a:xfrm>
            <a:off x="5444250" y="3200275"/>
            <a:ext cx="2603700" cy="0"/>
          </a:xfrm>
          <a:prstGeom prst="straightConnector1">
            <a:avLst/>
          </a:prstGeom>
          <a:noFill/>
          <a:ln w="9525" cap="flat" cmpd="sng">
            <a:solidFill>
              <a:schemeClr val="dk2"/>
            </a:solidFill>
            <a:prstDash val="solid"/>
            <a:round/>
            <a:headEnd type="none" w="med" len="med"/>
            <a:tailEnd type="none" w="med" len="med"/>
          </a:ln>
        </p:spPr>
      </p:cxnSp>
      <p:sp>
        <p:nvSpPr>
          <p:cNvPr id="720" name="Google Shape;720;p40"/>
          <p:cNvSpPr txBox="1"/>
          <p:nvPr/>
        </p:nvSpPr>
        <p:spPr>
          <a:xfrm>
            <a:off x="5444250" y="2761850"/>
            <a:ext cx="2529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Post-crash Code</a:t>
            </a:r>
            <a:endParaRPr/>
          </a:p>
        </p:txBody>
      </p:sp>
      <p:sp>
        <p:nvSpPr>
          <p:cNvPr id="721" name="Google Shape;721;p40"/>
          <p:cNvSpPr txBox="1"/>
          <p:nvPr/>
        </p:nvSpPr>
        <p:spPr>
          <a:xfrm>
            <a:off x="5697675" y="3238500"/>
            <a:ext cx="20868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CC0000"/>
              </a:buClr>
              <a:buSzPts val="1400"/>
              <a:buFont typeface="Courier New"/>
              <a:buAutoNum type="arabicPeriod"/>
            </a:pPr>
            <a:r>
              <a:rPr lang="en" b="1" dirty="0">
                <a:solidFill>
                  <a:srgbClr val="CC0000"/>
                </a:solidFill>
                <a:latin typeface="Courier New"/>
                <a:ea typeface="Courier New"/>
                <a:cs typeface="Courier New"/>
                <a:sym typeface="Courier New"/>
              </a:rPr>
              <a:t>R1 = </a:t>
            </a:r>
            <a:r>
              <a:rPr lang="en" b="1" dirty="0" err="1">
                <a:solidFill>
                  <a:srgbClr val="CC0000"/>
                </a:solidFill>
                <a:latin typeface="Courier New"/>
                <a:ea typeface="Courier New"/>
                <a:cs typeface="Courier New"/>
                <a:sym typeface="Courier New"/>
              </a:rPr>
              <a:t>y.read</a:t>
            </a:r>
            <a:r>
              <a:rPr lang="en" b="1" dirty="0">
                <a:solidFill>
                  <a:srgbClr val="CC0000"/>
                </a:solidFill>
                <a:latin typeface="Courier New"/>
                <a:ea typeface="Courier New"/>
                <a:cs typeface="Courier New"/>
                <a:sym typeface="Courier New"/>
              </a:rPr>
              <a:t>()</a:t>
            </a:r>
            <a:endParaRPr b="1" dirty="0">
              <a:solidFill>
                <a:srgbClr val="CC0000"/>
              </a:solidFill>
              <a:latin typeface="Courier New"/>
              <a:ea typeface="Courier New"/>
              <a:cs typeface="Courier New"/>
              <a:sym typeface="Courier New"/>
            </a:endParaRPr>
          </a:p>
          <a:p>
            <a:pPr marL="457200" lvl="0" indent="0" algn="l" rtl="0">
              <a:spcBef>
                <a:spcPts val="0"/>
              </a:spcBef>
              <a:spcAft>
                <a:spcPts val="0"/>
              </a:spcAft>
              <a:buNone/>
            </a:pPr>
            <a:r>
              <a:rPr lang="en" b="1" dirty="0">
                <a:solidFill>
                  <a:srgbClr val="38761D"/>
                </a:solidFill>
                <a:latin typeface="Courier New"/>
                <a:ea typeface="Courier New"/>
                <a:cs typeface="Courier New"/>
                <a:sym typeface="Courier New"/>
              </a:rPr>
              <a:t>// y = 20</a:t>
            </a:r>
            <a:endParaRPr b="1" dirty="0">
              <a:solidFill>
                <a:srgbClr val="38761D"/>
              </a:solidFill>
              <a:latin typeface="Courier New"/>
              <a:ea typeface="Courier New"/>
              <a:cs typeface="Courier New"/>
              <a:sym typeface="Courier New"/>
            </a:endParaRPr>
          </a:p>
          <a:p>
            <a:pPr marL="139700">
              <a:buSzPts val="1400"/>
            </a:pPr>
            <a:r>
              <a:rPr lang="en" b="1" dirty="0">
                <a:latin typeface="Courier New"/>
                <a:ea typeface="Courier New"/>
                <a:cs typeface="Courier New"/>
                <a:sym typeface="Courier New"/>
              </a:rPr>
              <a:t>2. R2 = x</a:t>
            </a:r>
            <a:endParaRPr b="1" dirty="0">
              <a:latin typeface="Courier New"/>
              <a:ea typeface="Courier New"/>
              <a:cs typeface="Courier New"/>
            </a:endParaRPr>
          </a:p>
          <a:p>
            <a:pPr marL="0" lvl="0" indent="0" algn="l" rtl="0">
              <a:spcBef>
                <a:spcPts val="0"/>
              </a:spcBef>
              <a:spcAft>
                <a:spcPts val="0"/>
              </a:spcAft>
              <a:buNone/>
            </a:pPr>
            <a:endParaRPr b="1">
              <a:latin typeface="Courier New"/>
              <a:ea typeface="Courier New"/>
              <a:cs typeface="Courier New"/>
              <a:sym typeface="Courier New"/>
            </a:endParaRPr>
          </a:p>
        </p:txBody>
      </p:sp>
      <p:sp>
        <p:nvSpPr>
          <p:cNvPr id="722" name="Google Shape;722;p40"/>
          <p:cNvSpPr txBox="1">
            <a:spLocks noGrp="1"/>
          </p:cNvSpPr>
          <p:nvPr>
            <p:ph type="body" idx="1"/>
          </p:nvPr>
        </p:nvSpPr>
        <p:spPr>
          <a:xfrm>
            <a:off x="5091125" y="812725"/>
            <a:ext cx="3560100" cy="1437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a:solidFill>
                  <a:srgbClr val="CC0000"/>
                </a:solidFill>
              </a:rPr>
              <a:t>Post-crash execution reads from a later atomic store to the same cache line</a:t>
            </a:r>
            <a:endParaRPr sz="2000">
              <a:solidFill>
                <a:srgbClr val="CC0000"/>
              </a:solidFill>
            </a:endParaRPr>
          </a:p>
        </p:txBody>
      </p:sp>
      <p:cxnSp>
        <p:nvCxnSpPr>
          <p:cNvPr id="723" name="Google Shape;723;p40"/>
          <p:cNvCxnSpPr/>
          <p:nvPr/>
        </p:nvCxnSpPr>
        <p:spPr>
          <a:xfrm>
            <a:off x="6381025" y="4060650"/>
            <a:ext cx="7800" cy="410100"/>
          </a:xfrm>
          <a:prstGeom prst="straightConnector1">
            <a:avLst/>
          </a:prstGeom>
          <a:noFill/>
          <a:ln w="9525" cap="flat" cmpd="sng">
            <a:solidFill>
              <a:srgbClr val="CC0000"/>
            </a:solidFill>
            <a:prstDash val="solid"/>
            <a:round/>
            <a:headEnd type="none" w="med" len="med"/>
            <a:tailEnd type="triangle" w="med" len="med"/>
          </a:ln>
        </p:spPr>
      </p:cxnSp>
      <p:sp>
        <p:nvSpPr>
          <p:cNvPr id="724" name="Google Shape;724;p40"/>
          <p:cNvSpPr txBox="1"/>
          <p:nvPr/>
        </p:nvSpPr>
        <p:spPr>
          <a:xfrm>
            <a:off x="5671525" y="4500600"/>
            <a:ext cx="142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CC0000"/>
                </a:solidFill>
                <a:latin typeface="Courier New"/>
                <a:ea typeface="Courier New"/>
                <a:cs typeface="Courier New"/>
                <a:sym typeface="Courier New"/>
              </a:rPr>
              <a:t>R2 = 0xFFFF</a:t>
            </a:r>
            <a:endParaRPr b="1">
              <a:solidFill>
                <a:srgbClr val="CC0000"/>
              </a:solidFill>
              <a:latin typeface="Courier New"/>
              <a:ea typeface="Courier New"/>
              <a:cs typeface="Courier New"/>
              <a:sym typeface="Courier New"/>
            </a:endParaRPr>
          </a:p>
        </p:txBody>
      </p:sp>
      <p:sp>
        <p:nvSpPr>
          <p:cNvPr id="725" name="Google Shape;725;p40"/>
          <p:cNvSpPr/>
          <p:nvPr/>
        </p:nvSpPr>
        <p:spPr>
          <a:xfrm>
            <a:off x="1073100" y="2676475"/>
            <a:ext cx="2603700" cy="1504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6" name="Google Shape;726;p40"/>
          <p:cNvCxnSpPr/>
          <p:nvPr/>
        </p:nvCxnSpPr>
        <p:spPr>
          <a:xfrm>
            <a:off x="1073100" y="3200275"/>
            <a:ext cx="2603700" cy="0"/>
          </a:xfrm>
          <a:prstGeom prst="straightConnector1">
            <a:avLst/>
          </a:prstGeom>
          <a:noFill/>
          <a:ln w="9525" cap="flat" cmpd="sng">
            <a:solidFill>
              <a:schemeClr val="dk2"/>
            </a:solidFill>
            <a:prstDash val="solid"/>
            <a:round/>
            <a:headEnd type="none" w="med" len="med"/>
            <a:tailEnd type="none" w="med" len="med"/>
          </a:ln>
        </p:spPr>
      </p:cxnSp>
      <p:sp>
        <p:nvSpPr>
          <p:cNvPr id="727" name="Google Shape;727;p40"/>
          <p:cNvSpPr txBox="1"/>
          <p:nvPr/>
        </p:nvSpPr>
        <p:spPr>
          <a:xfrm>
            <a:off x="1073100" y="2761850"/>
            <a:ext cx="2529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Code</a:t>
            </a:r>
            <a:endParaRPr/>
          </a:p>
        </p:txBody>
      </p:sp>
      <p:sp>
        <p:nvSpPr>
          <p:cNvPr id="728" name="Google Shape;728;p40"/>
          <p:cNvSpPr txBox="1"/>
          <p:nvPr/>
        </p:nvSpPr>
        <p:spPr>
          <a:xfrm>
            <a:off x="1420200" y="3238500"/>
            <a:ext cx="1834800" cy="83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x = 0xFFFF</a:t>
            </a:r>
            <a:endParaRPr b="1">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y.store(20)</a:t>
            </a:r>
            <a:endParaRPr b="1">
              <a:latin typeface="Courier New"/>
              <a:ea typeface="Courier New"/>
              <a:cs typeface="Courier New"/>
              <a:sym typeface="Courier New"/>
            </a:endParaRPr>
          </a:p>
          <a:p>
            <a:pPr marL="457200" lvl="0" indent="0" algn="l" rtl="0">
              <a:spcBef>
                <a:spcPts val="0"/>
              </a:spcBef>
              <a:spcAft>
                <a:spcPts val="0"/>
              </a:spcAft>
              <a:buNone/>
            </a:pPr>
            <a:r>
              <a:rPr lang="en" b="1">
                <a:solidFill>
                  <a:srgbClr val="CC0000"/>
                </a:solidFill>
                <a:latin typeface="Courier New"/>
                <a:ea typeface="Courier New"/>
                <a:cs typeface="Courier New"/>
                <a:sym typeface="Courier New"/>
              </a:rPr>
              <a:t>&gt;&gt;&gt; Crash</a:t>
            </a:r>
            <a:endParaRPr b="1">
              <a:latin typeface="Courier New"/>
              <a:ea typeface="Courier New"/>
              <a:cs typeface="Courier New"/>
              <a:sym typeface="Courier New"/>
            </a:endParaRPr>
          </a:p>
        </p:txBody>
      </p:sp>
      <p:cxnSp>
        <p:nvCxnSpPr>
          <p:cNvPr id="729" name="Google Shape;729;p40"/>
          <p:cNvCxnSpPr>
            <a:endCxn id="728" idx="3"/>
          </p:cNvCxnSpPr>
          <p:nvPr/>
        </p:nvCxnSpPr>
        <p:spPr>
          <a:xfrm flipH="1">
            <a:off x="3255000" y="3446250"/>
            <a:ext cx="2373300" cy="207900"/>
          </a:xfrm>
          <a:prstGeom prst="straightConnector1">
            <a:avLst/>
          </a:prstGeom>
          <a:noFill/>
          <a:ln w="28575" cap="flat" cmpd="sng">
            <a:solidFill>
              <a:srgbClr val="CC0000"/>
            </a:solidFill>
            <a:prstDash val="solid"/>
            <a:round/>
            <a:headEnd type="none" w="med" len="med"/>
            <a:tailEnd type="triangle" w="med" len="med"/>
          </a:ln>
        </p:spPr>
      </p:cxnSp>
      <p:cxnSp>
        <p:nvCxnSpPr>
          <p:cNvPr id="730" name="Google Shape;730;p40"/>
          <p:cNvCxnSpPr/>
          <p:nvPr/>
        </p:nvCxnSpPr>
        <p:spPr>
          <a:xfrm flipH="1">
            <a:off x="879925" y="3303900"/>
            <a:ext cx="3300" cy="439200"/>
          </a:xfrm>
          <a:prstGeom prst="straightConnector1">
            <a:avLst/>
          </a:prstGeom>
          <a:noFill/>
          <a:ln w="76200" cap="flat" cmpd="sng">
            <a:solidFill>
              <a:srgbClr val="CC0000"/>
            </a:solidFill>
            <a:prstDash val="solid"/>
            <a:round/>
            <a:headEnd type="none" w="med" len="med"/>
            <a:tailEnd type="none" w="med" len="med"/>
          </a:ln>
        </p:spPr>
      </p:cxnSp>
      <p:sp>
        <p:nvSpPr>
          <p:cNvPr id="731" name="Google Shape;731;p40"/>
          <p:cNvSpPr txBox="1"/>
          <p:nvPr/>
        </p:nvSpPr>
        <p:spPr>
          <a:xfrm>
            <a:off x="1420200" y="4361650"/>
            <a:ext cx="1834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1155CC"/>
                </a:solidFill>
                <a:latin typeface="Courier New"/>
                <a:ea typeface="Courier New"/>
                <a:cs typeface="Courier New"/>
                <a:sym typeface="Courier New"/>
              </a:rPr>
              <a:t>x </a:t>
            </a:r>
            <a:r>
              <a:rPr lang="en">
                <a:solidFill>
                  <a:srgbClr val="1155CC"/>
                </a:solidFill>
              </a:rPr>
              <a:t>and </a:t>
            </a:r>
            <a:r>
              <a:rPr lang="en" b="1">
                <a:solidFill>
                  <a:srgbClr val="1155CC"/>
                </a:solidFill>
                <a:latin typeface="Courier New"/>
                <a:ea typeface="Courier New"/>
                <a:cs typeface="Courier New"/>
                <a:sym typeface="Courier New"/>
              </a:rPr>
              <a:t>y </a:t>
            </a:r>
            <a:r>
              <a:rPr lang="en">
                <a:solidFill>
                  <a:srgbClr val="1155CC"/>
                </a:solidFill>
              </a:rPr>
              <a:t>in the </a:t>
            </a:r>
            <a:r>
              <a:rPr lang="en" b="1">
                <a:solidFill>
                  <a:srgbClr val="1155CC"/>
                </a:solidFill>
              </a:rPr>
              <a:t>same cache</a:t>
            </a:r>
            <a:r>
              <a:rPr lang="en">
                <a:solidFill>
                  <a:srgbClr val="1155CC"/>
                </a:solidFill>
              </a:rPr>
              <a:t> line</a:t>
            </a:r>
            <a:endParaRPr>
              <a:solidFill>
                <a:srgbClr val="1155CC"/>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Yashme Key Idea</a:t>
            </a:r>
            <a:endParaRPr/>
          </a:p>
        </p:txBody>
      </p:sp>
      <p:sp>
        <p:nvSpPr>
          <p:cNvPr id="737" name="Google Shape;737;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28</a:t>
            </a:fld>
            <a:endParaRPr>
              <a:latin typeface="Arial"/>
              <a:ea typeface="Arial"/>
              <a:cs typeface="Arial"/>
              <a:sym typeface="Arial"/>
            </a:endParaRPr>
          </a:p>
        </p:txBody>
      </p:sp>
      <p:sp>
        <p:nvSpPr>
          <p:cNvPr id="738" name="Google Shape;738;p41"/>
          <p:cNvSpPr txBox="1">
            <a:spLocks noGrp="1"/>
          </p:cNvSpPr>
          <p:nvPr>
            <p:ph type="body" idx="1"/>
          </p:nvPr>
        </p:nvSpPr>
        <p:spPr>
          <a:xfrm>
            <a:off x="311700" y="1152475"/>
            <a:ext cx="8160900" cy="1644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1">
                <a:solidFill>
                  <a:schemeClr val="dk1"/>
                </a:solidFill>
              </a:rPr>
              <a:t>Observing Persistency Race:</a:t>
            </a:r>
            <a:r>
              <a:rPr lang="en" sz="2000">
                <a:solidFill>
                  <a:srgbClr val="000000"/>
                </a:solidFill>
              </a:rPr>
              <a:t> </a:t>
            </a:r>
            <a:endParaRPr sz="2000">
              <a:solidFill>
                <a:srgbClr val="000000"/>
              </a:solidFill>
            </a:endParaRPr>
          </a:p>
        </p:txBody>
      </p:sp>
      <p:cxnSp>
        <p:nvCxnSpPr>
          <p:cNvPr id="739" name="Google Shape;739;p41"/>
          <p:cNvCxnSpPr/>
          <p:nvPr/>
        </p:nvCxnSpPr>
        <p:spPr>
          <a:xfrm>
            <a:off x="2036425" y="3377225"/>
            <a:ext cx="3634800" cy="8700"/>
          </a:xfrm>
          <a:prstGeom prst="straightConnector1">
            <a:avLst/>
          </a:prstGeom>
          <a:noFill/>
          <a:ln w="38100" cap="flat" cmpd="sng">
            <a:solidFill>
              <a:schemeClr val="dk1"/>
            </a:solidFill>
            <a:prstDash val="solid"/>
            <a:round/>
            <a:headEnd type="none" w="med" len="med"/>
            <a:tailEnd type="none" w="med" len="med"/>
          </a:ln>
        </p:spPr>
      </p:cxnSp>
      <p:sp>
        <p:nvSpPr>
          <p:cNvPr id="740" name="Google Shape;740;p41"/>
          <p:cNvSpPr txBox="1"/>
          <p:nvPr/>
        </p:nvSpPr>
        <p:spPr>
          <a:xfrm>
            <a:off x="554225" y="3073775"/>
            <a:ext cx="1032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execution</a:t>
            </a:r>
            <a:endParaRPr/>
          </a:p>
        </p:txBody>
      </p:sp>
      <p:sp>
        <p:nvSpPr>
          <p:cNvPr id="741" name="Google Shape;741;p41"/>
          <p:cNvSpPr/>
          <p:nvPr/>
        </p:nvSpPr>
        <p:spPr>
          <a:xfrm>
            <a:off x="2495200" y="3315450"/>
            <a:ext cx="141000" cy="136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1"/>
          <p:cNvSpPr txBox="1"/>
          <p:nvPr/>
        </p:nvSpPr>
        <p:spPr>
          <a:xfrm>
            <a:off x="2003200" y="2673575"/>
            <a:ext cx="1125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ourier New"/>
                <a:ea typeface="Courier New"/>
                <a:cs typeface="Courier New"/>
                <a:sym typeface="Courier New"/>
              </a:rPr>
              <a:t>x=0xFFFF</a:t>
            </a:r>
            <a:endParaRPr>
              <a:latin typeface="Courier New"/>
              <a:ea typeface="Courier New"/>
              <a:cs typeface="Courier New"/>
              <a:sym typeface="Courier New"/>
            </a:endParaRPr>
          </a:p>
        </p:txBody>
      </p:sp>
      <p:sp>
        <p:nvSpPr>
          <p:cNvPr id="743" name="Google Shape;743;p41"/>
          <p:cNvSpPr txBox="1"/>
          <p:nvPr/>
        </p:nvSpPr>
        <p:spPr>
          <a:xfrm>
            <a:off x="5148550" y="2827650"/>
            <a:ext cx="1032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CC0000"/>
                </a:solidFill>
              </a:rPr>
              <a:t>Crash</a:t>
            </a:r>
            <a:endParaRPr b="1">
              <a:solidFill>
                <a:srgbClr val="CC0000"/>
              </a:solidFill>
            </a:endParaRPr>
          </a:p>
        </p:txBody>
      </p:sp>
      <p:pic>
        <p:nvPicPr>
          <p:cNvPr id="744" name="Google Shape;744;p41"/>
          <p:cNvPicPr preferRelativeResize="0"/>
          <p:nvPr/>
        </p:nvPicPr>
        <p:blipFill>
          <a:blip r:embed="rId3">
            <a:alphaModFix/>
          </a:blip>
          <a:stretch>
            <a:fillRect/>
          </a:stretch>
        </p:blipFill>
        <p:spPr>
          <a:xfrm>
            <a:off x="5556700" y="3258131"/>
            <a:ext cx="216024" cy="246891"/>
          </a:xfrm>
          <a:prstGeom prst="rect">
            <a:avLst/>
          </a:prstGeom>
          <a:noFill/>
          <a:ln>
            <a:noFill/>
          </a:ln>
        </p:spPr>
      </p:pic>
      <p:sp>
        <p:nvSpPr>
          <p:cNvPr id="745" name="Google Shape;745;p41"/>
          <p:cNvSpPr/>
          <p:nvPr/>
        </p:nvSpPr>
        <p:spPr>
          <a:xfrm>
            <a:off x="6301675" y="2500200"/>
            <a:ext cx="2603700" cy="222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6" name="Google Shape;746;p41"/>
          <p:cNvCxnSpPr/>
          <p:nvPr/>
        </p:nvCxnSpPr>
        <p:spPr>
          <a:xfrm>
            <a:off x="6301675" y="3024000"/>
            <a:ext cx="2603700" cy="0"/>
          </a:xfrm>
          <a:prstGeom prst="straightConnector1">
            <a:avLst/>
          </a:prstGeom>
          <a:noFill/>
          <a:ln w="9525" cap="flat" cmpd="sng">
            <a:solidFill>
              <a:schemeClr val="dk2"/>
            </a:solidFill>
            <a:prstDash val="solid"/>
            <a:round/>
            <a:headEnd type="none" w="med" len="med"/>
            <a:tailEnd type="none" w="med" len="med"/>
          </a:ln>
        </p:spPr>
      </p:cxnSp>
      <p:sp>
        <p:nvSpPr>
          <p:cNvPr id="747" name="Google Shape;747;p41"/>
          <p:cNvSpPr txBox="1"/>
          <p:nvPr/>
        </p:nvSpPr>
        <p:spPr>
          <a:xfrm>
            <a:off x="6301675" y="2585575"/>
            <a:ext cx="2529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Code</a:t>
            </a:r>
            <a:endParaRPr/>
          </a:p>
        </p:txBody>
      </p:sp>
      <p:sp>
        <p:nvSpPr>
          <p:cNvPr id="748" name="Google Shape;748;p41"/>
          <p:cNvSpPr txBox="1"/>
          <p:nvPr/>
        </p:nvSpPr>
        <p:spPr>
          <a:xfrm>
            <a:off x="6648775" y="3062225"/>
            <a:ext cx="1834800" cy="1262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x = 0xAAAA</a:t>
            </a:r>
            <a:endParaRPr b="1">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flush(&amp;x)</a:t>
            </a:r>
            <a:endParaRPr b="1">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x = 0xFFFF</a:t>
            </a:r>
            <a:endParaRPr b="1">
              <a:solidFill>
                <a:srgbClr val="CC0000"/>
              </a:solidFill>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flush(&amp;x)</a:t>
            </a:r>
            <a:endParaRPr b="1">
              <a:latin typeface="Courier New"/>
              <a:ea typeface="Courier New"/>
              <a:cs typeface="Courier New"/>
              <a:sym typeface="Courier New"/>
            </a:endParaRPr>
          </a:p>
          <a:p>
            <a:pPr marL="457200" lvl="0" indent="0" algn="l" rtl="0">
              <a:spcBef>
                <a:spcPts val="0"/>
              </a:spcBef>
              <a:spcAft>
                <a:spcPts val="0"/>
              </a:spcAft>
              <a:buNone/>
            </a:pPr>
            <a:r>
              <a:rPr lang="en" b="1">
                <a:solidFill>
                  <a:srgbClr val="CC0000"/>
                </a:solidFill>
                <a:latin typeface="Courier New"/>
                <a:ea typeface="Courier New"/>
                <a:cs typeface="Courier New"/>
                <a:sym typeface="Courier New"/>
              </a:rPr>
              <a:t>&gt;&gt;&gt; Crash</a:t>
            </a:r>
            <a:endParaRPr b="1">
              <a:latin typeface="Courier New"/>
              <a:ea typeface="Courier New"/>
              <a:cs typeface="Courier New"/>
              <a:sym typeface="Courier New"/>
            </a:endParaRPr>
          </a:p>
        </p:txBody>
      </p:sp>
      <p:sp>
        <p:nvSpPr>
          <p:cNvPr id="749" name="Google Shape;749;p41"/>
          <p:cNvSpPr/>
          <p:nvPr/>
        </p:nvSpPr>
        <p:spPr>
          <a:xfrm>
            <a:off x="4697725" y="3313175"/>
            <a:ext cx="141000" cy="136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1"/>
          <p:cNvSpPr txBox="1"/>
          <p:nvPr/>
        </p:nvSpPr>
        <p:spPr>
          <a:xfrm>
            <a:off x="4129525" y="2673575"/>
            <a:ext cx="1409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ourier New"/>
                <a:ea typeface="Courier New"/>
                <a:cs typeface="Courier New"/>
                <a:sym typeface="Courier New"/>
              </a:rPr>
              <a:t>flush(&amp;x)</a:t>
            </a:r>
            <a:endParaRPr>
              <a:latin typeface="Courier New"/>
              <a:ea typeface="Courier New"/>
              <a:cs typeface="Courier New"/>
              <a:sym typeface="Courier New"/>
            </a:endParaRPr>
          </a:p>
        </p:txBody>
      </p:sp>
      <p:cxnSp>
        <p:nvCxnSpPr>
          <p:cNvPr id="751" name="Google Shape;751;p41"/>
          <p:cNvCxnSpPr/>
          <p:nvPr/>
        </p:nvCxnSpPr>
        <p:spPr>
          <a:xfrm>
            <a:off x="2548225" y="3765400"/>
            <a:ext cx="2208600" cy="9000"/>
          </a:xfrm>
          <a:prstGeom prst="straightConnector1">
            <a:avLst/>
          </a:prstGeom>
          <a:noFill/>
          <a:ln w="28575" cap="flat" cmpd="sng">
            <a:solidFill>
              <a:srgbClr val="CC0000"/>
            </a:solidFill>
            <a:prstDash val="solid"/>
            <a:round/>
            <a:headEnd type="triangle" w="med" len="med"/>
            <a:tailEnd type="triangle" w="med" len="med"/>
          </a:ln>
        </p:spPr>
      </p:cxnSp>
      <p:sp>
        <p:nvSpPr>
          <p:cNvPr id="752" name="Google Shape;752;p41"/>
          <p:cNvSpPr txBox="1"/>
          <p:nvPr/>
        </p:nvSpPr>
        <p:spPr>
          <a:xfrm>
            <a:off x="2621275" y="3880500"/>
            <a:ext cx="2062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Window for detecting persistency race</a:t>
            </a:r>
            <a:endParaRPr/>
          </a:p>
        </p:txBody>
      </p:sp>
      <p:sp>
        <p:nvSpPr>
          <p:cNvPr id="753" name="Google Shape;753;p41"/>
          <p:cNvSpPr/>
          <p:nvPr/>
        </p:nvSpPr>
        <p:spPr>
          <a:xfrm>
            <a:off x="6546325" y="1130825"/>
            <a:ext cx="2114400" cy="1167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4" name="Google Shape;754;p41"/>
          <p:cNvCxnSpPr/>
          <p:nvPr/>
        </p:nvCxnSpPr>
        <p:spPr>
          <a:xfrm>
            <a:off x="6546325" y="1645122"/>
            <a:ext cx="2114400" cy="0"/>
          </a:xfrm>
          <a:prstGeom prst="straightConnector1">
            <a:avLst/>
          </a:prstGeom>
          <a:noFill/>
          <a:ln w="9525" cap="flat" cmpd="sng">
            <a:solidFill>
              <a:schemeClr val="dk2"/>
            </a:solidFill>
            <a:prstDash val="solid"/>
            <a:round/>
            <a:headEnd type="none" w="med" len="med"/>
            <a:tailEnd type="none" w="med" len="med"/>
          </a:ln>
        </p:spPr>
      </p:cxnSp>
      <p:sp>
        <p:nvSpPr>
          <p:cNvPr id="755" name="Google Shape;755;p41"/>
          <p:cNvSpPr txBox="1"/>
          <p:nvPr/>
        </p:nvSpPr>
        <p:spPr>
          <a:xfrm>
            <a:off x="6546325" y="1214651"/>
            <a:ext cx="2053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Post-crash Code</a:t>
            </a:r>
            <a:endParaRPr/>
          </a:p>
        </p:txBody>
      </p:sp>
      <p:sp>
        <p:nvSpPr>
          <p:cNvPr id="756" name="Google Shape;756;p41"/>
          <p:cNvSpPr txBox="1"/>
          <p:nvPr/>
        </p:nvSpPr>
        <p:spPr>
          <a:xfrm>
            <a:off x="6729100" y="1682650"/>
            <a:ext cx="17433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R1 = x</a:t>
            </a:r>
            <a:endParaRPr b="1">
              <a:latin typeface="Courier New"/>
              <a:ea typeface="Courier New"/>
              <a:cs typeface="Courier New"/>
              <a:sym typeface="Courier New"/>
            </a:endParaRPr>
          </a:p>
          <a:p>
            <a:pPr marL="0" lvl="0" indent="0" algn="l" rtl="0">
              <a:spcBef>
                <a:spcPts val="0"/>
              </a:spcBef>
              <a:spcAft>
                <a:spcPts val="0"/>
              </a:spcAft>
              <a:buNone/>
            </a:pPr>
            <a:r>
              <a:rPr lang="en" b="1">
                <a:solidFill>
                  <a:srgbClr val="38761D"/>
                </a:solidFill>
                <a:latin typeface="Courier New"/>
                <a:ea typeface="Courier New"/>
                <a:cs typeface="Courier New"/>
                <a:sym typeface="Courier New"/>
              </a:rPr>
              <a:t>// R1 = 0xFFFF</a:t>
            </a:r>
            <a:endParaRPr b="1">
              <a:latin typeface="Courier New"/>
              <a:ea typeface="Courier New"/>
              <a:cs typeface="Courier New"/>
              <a:sym typeface="Courier New"/>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Yashme Key Idea</a:t>
            </a:r>
            <a:endParaRPr/>
          </a:p>
        </p:txBody>
      </p:sp>
      <p:sp>
        <p:nvSpPr>
          <p:cNvPr id="762" name="Google Shape;762;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29</a:t>
            </a:fld>
            <a:endParaRPr>
              <a:latin typeface="Arial"/>
              <a:ea typeface="Arial"/>
              <a:cs typeface="Arial"/>
              <a:sym typeface="Arial"/>
            </a:endParaRPr>
          </a:p>
        </p:txBody>
      </p:sp>
      <p:sp>
        <p:nvSpPr>
          <p:cNvPr id="763" name="Google Shape;763;p42"/>
          <p:cNvSpPr txBox="1">
            <a:spLocks noGrp="1"/>
          </p:cNvSpPr>
          <p:nvPr>
            <p:ph type="body" idx="1"/>
          </p:nvPr>
        </p:nvSpPr>
        <p:spPr>
          <a:xfrm>
            <a:off x="311700" y="1152475"/>
            <a:ext cx="4993200" cy="164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rPr>
              <a:t>Observing Persistency Race:</a:t>
            </a:r>
            <a:endParaRPr sz="2000">
              <a:solidFill>
                <a:srgbClr val="000000"/>
              </a:solidFill>
            </a:endParaRPr>
          </a:p>
          <a:p>
            <a:pPr marL="457200" lvl="0" indent="-355600" algn="l" rtl="0">
              <a:spcBef>
                <a:spcPts val="1600"/>
              </a:spcBef>
              <a:spcAft>
                <a:spcPts val="0"/>
              </a:spcAft>
              <a:buClr>
                <a:srgbClr val="000000"/>
              </a:buClr>
              <a:buSzPts val="2000"/>
              <a:buChar char="●"/>
            </a:pPr>
            <a:r>
              <a:rPr lang="en" sz="2000">
                <a:solidFill>
                  <a:srgbClr val="000000"/>
                </a:solidFill>
              </a:rPr>
              <a:t>Program must crash between store and </a:t>
            </a:r>
            <a:r>
              <a:rPr lang="en" sz="2000">
                <a:solidFill>
                  <a:srgbClr val="000000"/>
                </a:solidFill>
                <a:latin typeface="Courier New"/>
                <a:ea typeface="Courier New"/>
                <a:cs typeface="Courier New"/>
                <a:sym typeface="Courier New"/>
              </a:rPr>
              <a:t>clflush</a:t>
            </a:r>
            <a:endParaRPr sz="2000">
              <a:solidFill>
                <a:srgbClr val="000000"/>
              </a:solidFill>
              <a:latin typeface="Courier New"/>
              <a:ea typeface="Courier New"/>
              <a:cs typeface="Courier New"/>
              <a:sym typeface="Courier New"/>
            </a:endParaRPr>
          </a:p>
          <a:p>
            <a:pPr marL="0" lvl="0" indent="0" algn="l" rtl="0">
              <a:spcBef>
                <a:spcPts val="1600"/>
              </a:spcBef>
              <a:spcAft>
                <a:spcPts val="1600"/>
              </a:spcAft>
              <a:buNone/>
            </a:pPr>
            <a:endParaRPr sz="2000">
              <a:solidFill>
                <a:srgbClr val="000000"/>
              </a:solidFill>
            </a:endParaRPr>
          </a:p>
        </p:txBody>
      </p:sp>
      <p:cxnSp>
        <p:nvCxnSpPr>
          <p:cNvPr id="764" name="Google Shape;764;p42"/>
          <p:cNvCxnSpPr/>
          <p:nvPr/>
        </p:nvCxnSpPr>
        <p:spPr>
          <a:xfrm>
            <a:off x="2036425" y="3377225"/>
            <a:ext cx="3634800" cy="8700"/>
          </a:xfrm>
          <a:prstGeom prst="straightConnector1">
            <a:avLst/>
          </a:prstGeom>
          <a:noFill/>
          <a:ln w="38100" cap="flat" cmpd="sng">
            <a:solidFill>
              <a:schemeClr val="dk1"/>
            </a:solidFill>
            <a:prstDash val="solid"/>
            <a:round/>
            <a:headEnd type="none" w="med" len="med"/>
            <a:tailEnd type="none" w="med" len="med"/>
          </a:ln>
        </p:spPr>
      </p:cxnSp>
      <p:sp>
        <p:nvSpPr>
          <p:cNvPr id="765" name="Google Shape;765;p42"/>
          <p:cNvSpPr txBox="1"/>
          <p:nvPr/>
        </p:nvSpPr>
        <p:spPr>
          <a:xfrm>
            <a:off x="554225" y="3073775"/>
            <a:ext cx="1032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execution</a:t>
            </a:r>
            <a:endParaRPr/>
          </a:p>
        </p:txBody>
      </p:sp>
      <p:sp>
        <p:nvSpPr>
          <p:cNvPr id="766" name="Google Shape;766;p42"/>
          <p:cNvSpPr/>
          <p:nvPr/>
        </p:nvSpPr>
        <p:spPr>
          <a:xfrm>
            <a:off x="2495200" y="3315450"/>
            <a:ext cx="141000" cy="136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2"/>
          <p:cNvSpPr/>
          <p:nvPr/>
        </p:nvSpPr>
        <p:spPr>
          <a:xfrm>
            <a:off x="4697725" y="3313175"/>
            <a:ext cx="141000" cy="136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2"/>
          <p:cNvSpPr txBox="1"/>
          <p:nvPr/>
        </p:nvSpPr>
        <p:spPr>
          <a:xfrm>
            <a:off x="2003200" y="2673575"/>
            <a:ext cx="1125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ourier New"/>
                <a:ea typeface="Courier New"/>
                <a:cs typeface="Courier New"/>
                <a:sym typeface="Courier New"/>
              </a:rPr>
              <a:t>x=0xFFFF</a:t>
            </a:r>
            <a:endParaRPr>
              <a:latin typeface="Courier New"/>
              <a:ea typeface="Courier New"/>
              <a:cs typeface="Courier New"/>
              <a:sym typeface="Courier New"/>
            </a:endParaRPr>
          </a:p>
        </p:txBody>
      </p:sp>
      <p:sp>
        <p:nvSpPr>
          <p:cNvPr id="769" name="Google Shape;769;p42"/>
          <p:cNvSpPr txBox="1"/>
          <p:nvPr/>
        </p:nvSpPr>
        <p:spPr>
          <a:xfrm>
            <a:off x="4129525" y="2673575"/>
            <a:ext cx="1409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ourier New"/>
                <a:ea typeface="Courier New"/>
                <a:cs typeface="Courier New"/>
                <a:sym typeface="Courier New"/>
              </a:rPr>
              <a:t>flush(&amp;x)</a:t>
            </a:r>
            <a:endParaRPr>
              <a:latin typeface="Courier New"/>
              <a:ea typeface="Courier New"/>
              <a:cs typeface="Courier New"/>
              <a:sym typeface="Courier New"/>
            </a:endParaRPr>
          </a:p>
        </p:txBody>
      </p:sp>
      <p:cxnSp>
        <p:nvCxnSpPr>
          <p:cNvPr id="770" name="Google Shape;770;p42"/>
          <p:cNvCxnSpPr/>
          <p:nvPr/>
        </p:nvCxnSpPr>
        <p:spPr>
          <a:xfrm>
            <a:off x="2548225" y="3765400"/>
            <a:ext cx="2208600" cy="9000"/>
          </a:xfrm>
          <a:prstGeom prst="straightConnector1">
            <a:avLst/>
          </a:prstGeom>
          <a:noFill/>
          <a:ln w="28575" cap="flat" cmpd="sng">
            <a:solidFill>
              <a:srgbClr val="CC0000"/>
            </a:solidFill>
            <a:prstDash val="solid"/>
            <a:round/>
            <a:headEnd type="triangle" w="med" len="med"/>
            <a:tailEnd type="triangle" w="med" len="med"/>
          </a:ln>
        </p:spPr>
      </p:cxnSp>
      <p:sp>
        <p:nvSpPr>
          <p:cNvPr id="771" name="Google Shape;771;p42"/>
          <p:cNvSpPr txBox="1"/>
          <p:nvPr/>
        </p:nvSpPr>
        <p:spPr>
          <a:xfrm>
            <a:off x="2621275" y="3880500"/>
            <a:ext cx="2062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Window for detecting persistency race</a:t>
            </a:r>
            <a:endParaRPr/>
          </a:p>
        </p:txBody>
      </p:sp>
      <p:pic>
        <p:nvPicPr>
          <p:cNvPr id="772" name="Google Shape;772;p42"/>
          <p:cNvPicPr preferRelativeResize="0"/>
          <p:nvPr/>
        </p:nvPicPr>
        <p:blipFill>
          <a:blip r:embed="rId3">
            <a:alphaModFix/>
          </a:blip>
          <a:stretch>
            <a:fillRect/>
          </a:stretch>
        </p:blipFill>
        <p:spPr>
          <a:xfrm>
            <a:off x="3651700" y="3258131"/>
            <a:ext cx="216024" cy="246891"/>
          </a:xfrm>
          <a:prstGeom prst="rect">
            <a:avLst/>
          </a:prstGeom>
          <a:noFill/>
          <a:ln>
            <a:noFill/>
          </a:ln>
        </p:spPr>
      </p:pic>
      <p:sp>
        <p:nvSpPr>
          <p:cNvPr id="773" name="Google Shape;773;p42"/>
          <p:cNvSpPr/>
          <p:nvPr/>
        </p:nvSpPr>
        <p:spPr>
          <a:xfrm>
            <a:off x="6301675" y="2500200"/>
            <a:ext cx="2603700" cy="222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4" name="Google Shape;774;p42"/>
          <p:cNvCxnSpPr/>
          <p:nvPr/>
        </p:nvCxnSpPr>
        <p:spPr>
          <a:xfrm>
            <a:off x="6301675" y="3024000"/>
            <a:ext cx="2603700" cy="0"/>
          </a:xfrm>
          <a:prstGeom prst="straightConnector1">
            <a:avLst/>
          </a:prstGeom>
          <a:noFill/>
          <a:ln w="9525" cap="flat" cmpd="sng">
            <a:solidFill>
              <a:schemeClr val="dk2"/>
            </a:solidFill>
            <a:prstDash val="solid"/>
            <a:round/>
            <a:headEnd type="none" w="med" len="med"/>
            <a:tailEnd type="none" w="med" len="med"/>
          </a:ln>
        </p:spPr>
      </p:cxnSp>
      <p:sp>
        <p:nvSpPr>
          <p:cNvPr id="775" name="Google Shape;775;p42"/>
          <p:cNvSpPr txBox="1"/>
          <p:nvPr/>
        </p:nvSpPr>
        <p:spPr>
          <a:xfrm>
            <a:off x="6301675" y="2585575"/>
            <a:ext cx="2529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Code</a:t>
            </a:r>
            <a:endParaRPr/>
          </a:p>
        </p:txBody>
      </p:sp>
      <p:sp>
        <p:nvSpPr>
          <p:cNvPr id="776" name="Google Shape;776;p42"/>
          <p:cNvSpPr txBox="1"/>
          <p:nvPr/>
        </p:nvSpPr>
        <p:spPr>
          <a:xfrm>
            <a:off x="6648775" y="3062225"/>
            <a:ext cx="1834800" cy="1477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dirty="0">
                <a:latin typeface="Courier New"/>
                <a:ea typeface="Courier New"/>
                <a:cs typeface="Courier New"/>
                <a:sym typeface="Courier New"/>
              </a:rPr>
              <a:t>x = 0xAAAA</a:t>
            </a:r>
            <a:endParaRPr b="1">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dirty="0">
                <a:latin typeface="Courier New"/>
                <a:ea typeface="Courier New"/>
                <a:cs typeface="Courier New"/>
                <a:sym typeface="Courier New"/>
              </a:rPr>
              <a:t>flush(&amp;x)</a:t>
            </a:r>
            <a:endParaRPr b="1">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dirty="0">
                <a:latin typeface="Courier New"/>
                <a:ea typeface="Courier New"/>
                <a:cs typeface="Courier New"/>
                <a:sym typeface="Courier New"/>
              </a:rPr>
              <a:t>x = 0xFFFF</a:t>
            </a:r>
            <a:endParaRPr b="1">
              <a:latin typeface="Courier New"/>
              <a:ea typeface="Courier New"/>
              <a:cs typeface="Courier New"/>
              <a:sym typeface="Courier New"/>
            </a:endParaRPr>
          </a:p>
          <a:p>
            <a:pPr marL="457200" lvl="0" indent="0" algn="l" rtl="0">
              <a:spcBef>
                <a:spcPts val="0"/>
              </a:spcBef>
              <a:spcAft>
                <a:spcPts val="0"/>
              </a:spcAft>
              <a:buNone/>
            </a:pPr>
            <a:r>
              <a:rPr lang="en" b="1" dirty="0">
                <a:solidFill>
                  <a:srgbClr val="CC0000"/>
                </a:solidFill>
                <a:latin typeface="Courier New"/>
                <a:ea typeface="Courier New"/>
                <a:cs typeface="Courier New"/>
                <a:sym typeface="Courier New"/>
              </a:rPr>
              <a:t>&gt;&gt;&gt; Crash</a:t>
            </a:r>
            <a:endParaRPr b="1">
              <a:latin typeface="Courier New"/>
              <a:ea typeface="Courier New"/>
              <a:cs typeface="Courier New"/>
              <a:sym typeface="Courier New"/>
            </a:endParaRPr>
          </a:p>
          <a:p>
            <a:pPr marL="139700">
              <a:buSzPts val="1400"/>
            </a:pPr>
            <a:r>
              <a:rPr lang="en" b="1" dirty="0">
                <a:latin typeface="Courier New"/>
                <a:ea typeface="Courier New"/>
                <a:cs typeface="Courier New"/>
                <a:sym typeface="Courier New"/>
              </a:rPr>
              <a:t>4. flush(&amp;x)</a:t>
            </a:r>
            <a:endParaRPr b="1" dirty="0">
              <a:latin typeface="Courier New"/>
              <a:ea typeface="Courier New"/>
              <a:cs typeface="Courier New"/>
            </a:endParaRPr>
          </a:p>
          <a:p>
            <a:pPr marL="457200" lvl="0" indent="0" algn="l" rtl="0">
              <a:spcBef>
                <a:spcPts val="0"/>
              </a:spcBef>
              <a:spcAft>
                <a:spcPts val="0"/>
              </a:spcAft>
              <a:buNone/>
            </a:pPr>
            <a:endParaRPr b="1">
              <a:latin typeface="Courier New"/>
              <a:ea typeface="Courier New"/>
              <a:cs typeface="Courier New"/>
              <a:sym typeface="Courier New"/>
            </a:endParaRPr>
          </a:p>
        </p:txBody>
      </p:sp>
      <p:sp>
        <p:nvSpPr>
          <p:cNvPr id="777" name="Google Shape;777;p42"/>
          <p:cNvSpPr txBox="1"/>
          <p:nvPr/>
        </p:nvSpPr>
        <p:spPr>
          <a:xfrm>
            <a:off x="3243550" y="2827650"/>
            <a:ext cx="1032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CC0000"/>
                </a:solidFill>
              </a:rPr>
              <a:t>Crash</a:t>
            </a:r>
            <a:endParaRPr b="1">
              <a:solidFill>
                <a:srgbClr val="CC0000"/>
              </a:solidFill>
            </a:endParaRPr>
          </a:p>
        </p:txBody>
      </p:sp>
      <p:sp>
        <p:nvSpPr>
          <p:cNvPr id="778" name="Google Shape;778;p42"/>
          <p:cNvSpPr/>
          <p:nvPr/>
        </p:nvSpPr>
        <p:spPr>
          <a:xfrm>
            <a:off x="6546325" y="1130825"/>
            <a:ext cx="2114400" cy="1167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9" name="Google Shape;779;p42"/>
          <p:cNvCxnSpPr/>
          <p:nvPr/>
        </p:nvCxnSpPr>
        <p:spPr>
          <a:xfrm>
            <a:off x="6546325" y="1645122"/>
            <a:ext cx="2114400" cy="0"/>
          </a:xfrm>
          <a:prstGeom prst="straightConnector1">
            <a:avLst/>
          </a:prstGeom>
          <a:noFill/>
          <a:ln w="9525" cap="flat" cmpd="sng">
            <a:solidFill>
              <a:schemeClr val="dk2"/>
            </a:solidFill>
            <a:prstDash val="solid"/>
            <a:round/>
            <a:headEnd type="none" w="med" len="med"/>
            <a:tailEnd type="none" w="med" len="med"/>
          </a:ln>
        </p:spPr>
      </p:cxnSp>
      <p:sp>
        <p:nvSpPr>
          <p:cNvPr id="780" name="Google Shape;780;p42"/>
          <p:cNvSpPr txBox="1"/>
          <p:nvPr/>
        </p:nvSpPr>
        <p:spPr>
          <a:xfrm>
            <a:off x="6546325" y="1214651"/>
            <a:ext cx="2053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Post-crash Code</a:t>
            </a:r>
            <a:endParaRPr/>
          </a:p>
        </p:txBody>
      </p:sp>
      <p:sp>
        <p:nvSpPr>
          <p:cNvPr id="781" name="Google Shape;781;p42"/>
          <p:cNvSpPr txBox="1"/>
          <p:nvPr/>
        </p:nvSpPr>
        <p:spPr>
          <a:xfrm>
            <a:off x="6729100" y="1682650"/>
            <a:ext cx="17433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R1 = x</a:t>
            </a:r>
            <a:endParaRPr b="1">
              <a:latin typeface="Courier New"/>
              <a:ea typeface="Courier New"/>
              <a:cs typeface="Courier New"/>
              <a:sym typeface="Courier New"/>
            </a:endParaRPr>
          </a:p>
          <a:p>
            <a:pPr marL="0" lvl="0" indent="0" algn="l" rtl="0">
              <a:spcBef>
                <a:spcPts val="0"/>
              </a:spcBef>
              <a:spcAft>
                <a:spcPts val="0"/>
              </a:spcAft>
              <a:buNone/>
            </a:pPr>
            <a:r>
              <a:rPr lang="en" b="1">
                <a:solidFill>
                  <a:srgbClr val="38761D"/>
                </a:solidFill>
                <a:latin typeface="Courier New"/>
                <a:ea typeface="Courier New"/>
                <a:cs typeface="Courier New"/>
                <a:sym typeface="Courier New"/>
              </a:rPr>
              <a:t>// R1 = 0xFFAA</a:t>
            </a:r>
            <a:endParaRPr b="1">
              <a:latin typeface="Courier New"/>
              <a:ea typeface="Courier New"/>
              <a:cs typeface="Courier New"/>
              <a:sym typeface="Courier New"/>
            </a:endParaRPr>
          </a:p>
        </p:txBody>
      </p:sp>
      <p:pic>
        <p:nvPicPr>
          <p:cNvPr id="782" name="Google Shape;782;p42"/>
          <p:cNvPicPr preferRelativeResize="0"/>
          <p:nvPr/>
        </p:nvPicPr>
        <p:blipFill>
          <a:blip r:embed="rId4">
            <a:alphaModFix/>
          </a:blip>
          <a:stretch>
            <a:fillRect/>
          </a:stretch>
        </p:blipFill>
        <p:spPr>
          <a:xfrm>
            <a:off x="5470842" y="966250"/>
            <a:ext cx="792865" cy="648596"/>
          </a:xfrm>
          <a:prstGeom prst="rect">
            <a:avLst/>
          </a:prstGeom>
          <a:noFill/>
          <a:ln>
            <a:noFill/>
          </a:ln>
        </p:spPr>
      </p:pic>
      <p:sp>
        <p:nvSpPr>
          <p:cNvPr id="783" name="Google Shape;783;p42"/>
          <p:cNvSpPr txBox="1"/>
          <p:nvPr/>
        </p:nvSpPr>
        <p:spPr>
          <a:xfrm>
            <a:off x="5304775" y="1534675"/>
            <a:ext cx="11250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rgbClr val="CC0000"/>
                </a:solidFill>
              </a:rPr>
              <a:t>Persistency Race</a:t>
            </a:r>
            <a:endParaRPr sz="1300" b="1">
              <a:solidFill>
                <a:srgbClr val="CC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p:nvPr/>
        </p:nvSpPr>
        <p:spPr>
          <a:xfrm>
            <a:off x="1876250" y="1472975"/>
            <a:ext cx="1602000" cy="1067100"/>
          </a:xfrm>
          <a:prstGeom prst="rect">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Google Shape;100;p16"/>
          <p:cNvPicPr preferRelativeResize="0"/>
          <p:nvPr/>
        </p:nvPicPr>
        <p:blipFill>
          <a:blip r:embed="rId3">
            <a:alphaModFix/>
          </a:blip>
          <a:stretch>
            <a:fillRect/>
          </a:stretch>
        </p:blipFill>
        <p:spPr>
          <a:xfrm>
            <a:off x="3587250" y="2690175"/>
            <a:ext cx="5433901" cy="1973050"/>
          </a:xfrm>
          <a:prstGeom prst="rect">
            <a:avLst/>
          </a:prstGeom>
          <a:noFill/>
          <a:ln>
            <a:noFill/>
          </a:ln>
        </p:spPr>
      </p:pic>
      <p:sp>
        <p:nvSpPr>
          <p:cNvPr id="101" name="Google Shape;101;p16"/>
          <p:cNvSpPr/>
          <p:nvPr/>
        </p:nvSpPr>
        <p:spPr>
          <a:xfrm>
            <a:off x="1478850" y="19199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6"/>
          <p:cNvSpPr/>
          <p:nvPr/>
        </p:nvSpPr>
        <p:spPr>
          <a:xfrm rot="5400000">
            <a:off x="6633400" y="261892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Persistency Race</a:t>
            </a:r>
            <a:endParaRPr/>
          </a:p>
        </p:txBody>
      </p:sp>
      <p:sp>
        <p:nvSpPr>
          <p:cNvPr id="104" name="Google Shape;10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3</a:t>
            </a:fld>
            <a:endParaRPr>
              <a:latin typeface="Arial"/>
              <a:ea typeface="Arial"/>
              <a:cs typeface="Arial"/>
              <a:sym typeface="Arial"/>
            </a:endParaRPr>
          </a:p>
        </p:txBody>
      </p:sp>
      <p:sp>
        <p:nvSpPr>
          <p:cNvPr id="105" name="Google Shape;105;p16"/>
          <p:cNvSpPr txBox="1"/>
          <p:nvPr/>
        </p:nvSpPr>
        <p:spPr>
          <a:xfrm>
            <a:off x="339425" y="2380275"/>
            <a:ext cx="10083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Program Code</a:t>
            </a:r>
            <a:endParaRPr sz="1600"/>
          </a:p>
        </p:txBody>
      </p:sp>
      <p:sp>
        <p:nvSpPr>
          <p:cNvPr id="106" name="Google Shape;106;p16"/>
          <p:cNvSpPr/>
          <p:nvPr/>
        </p:nvSpPr>
        <p:spPr>
          <a:xfrm>
            <a:off x="3442750" y="19199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5281238" y="1920000"/>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 name="Google Shape;108;p16"/>
          <p:cNvPicPr preferRelativeResize="0"/>
          <p:nvPr/>
        </p:nvPicPr>
        <p:blipFill>
          <a:blip r:embed="rId4">
            <a:alphaModFix/>
          </a:blip>
          <a:stretch>
            <a:fillRect/>
          </a:stretch>
        </p:blipFill>
        <p:spPr>
          <a:xfrm>
            <a:off x="4055418" y="1469374"/>
            <a:ext cx="1046900" cy="1046913"/>
          </a:xfrm>
          <a:prstGeom prst="rect">
            <a:avLst/>
          </a:prstGeom>
          <a:noFill/>
          <a:ln>
            <a:noFill/>
          </a:ln>
        </p:spPr>
      </p:pic>
      <p:grpSp>
        <p:nvGrpSpPr>
          <p:cNvPr id="109" name="Google Shape;109;p16"/>
          <p:cNvGrpSpPr/>
          <p:nvPr/>
        </p:nvGrpSpPr>
        <p:grpSpPr>
          <a:xfrm>
            <a:off x="5942951" y="1672582"/>
            <a:ext cx="1813789" cy="667878"/>
            <a:chOff x="6200363" y="1851625"/>
            <a:chExt cx="2243400" cy="757575"/>
          </a:xfrm>
        </p:grpSpPr>
        <p:sp>
          <p:nvSpPr>
            <p:cNvPr id="110" name="Google Shape;110;p16"/>
            <p:cNvSpPr/>
            <p:nvPr/>
          </p:nvSpPr>
          <p:spPr>
            <a:xfrm>
              <a:off x="6255713" y="1851625"/>
              <a:ext cx="21330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rPr>
                <a:t>Cache</a:t>
              </a:r>
              <a:endParaRPr sz="1800" b="1">
                <a:solidFill>
                  <a:schemeClr val="dk1"/>
                </a:solidFill>
              </a:endParaRPr>
            </a:p>
          </p:txBody>
        </p:sp>
        <p:sp>
          <p:nvSpPr>
            <p:cNvPr id="111" name="Google Shape;111;p16"/>
            <p:cNvSpPr/>
            <p:nvPr/>
          </p:nvSpPr>
          <p:spPr>
            <a:xfrm>
              <a:off x="6232763" y="1958750"/>
              <a:ext cx="21786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endParaRPr>
            </a:p>
          </p:txBody>
        </p:sp>
        <p:sp>
          <p:nvSpPr>
            <p:cNvPr id="112" name="Google Shape;112;p16"/>
            <p:cNvSpPr/>
            <p:nvPr/>
          </p:nvSpPr>
          <p:spPr>
            <a:xfrm>
              <a:off x="6200363" y="2072200"/>
              <a:ext cx="22434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chemeClr val="dk1"/>
                  </a:solidFill>
                </a:rPr>
                <a:t>CPU Cache</a:t>
              </a:r>
              <a:endParaRPr sz="1700">
                <a:solidFill>
                  <a:schemeClr val="dk1"/>
                </a:solidFill>
              </a:endParaRPr>
            </a:p>
          </p:txBody>
        </p:sp>
      </p:grpSp>
      <p:grpSp>
        <p:nvGrpSpPr>
          <p:cNvPr id="113" name="Google Shape;113;p16"/>
          <p:cNvGrpSpPr/>
          <p:nvPr/>
        </p:nvGrpSpPr>
        <p:grpSpPr>
          <a:xfrm>
            <a:off x="131997" y="1371673"/>
            <a:ext cx="1423150" cy="1242325"/>
            <a:chOff x="131997" y="1447860"/>
            <a:chExt cx="1423150" cy="1242325"/>
          </a:xfrm>
        </p:grpSpPr>
        <p:pic>
          <p:nvPicPr>
            <p:cNvPr id="114" name="Google Shape;114;p16"/>
            <p:cNvPicPr preferRelativeResize="0"/>
            <p:nvPr/>
          </p:nvPicPr>
          <p:blipFill>
            <a:blip r:embed="rId5">
              <a:alphaModFix/>
            </a:blip>
            <a:stretch>
              <a:fillRect/>
            </a:stretch>
          </p:blipFill>
          <p:spPr>
            <a:xfrm>
              <a:off x="311697" y="1447860"/>
              <a:ext cx="1243450" cy="1117375"/>
            </a:xfrm>
            <a:prstGeom prst="rect">
              <a:avLst/>
            </a:prstGeom>
            <a:noFill/>
            <a:ln>
              <a:noFill/>
            </a:ln>
          </p:spPr>
        </p:pic>
        <p:pic>
          <p:nvPicPr>
            <p:cNvPr id="115" name="Google Shape;115;p16"/>
            <p:cNvPicPr preferRelativeResize="0"/>
            <p:nvPr/>
          </p:nvPicPr>
          <p:blipFill>
            <a:blip r:embed="rId5">
              <a:alphaModFix/>
            </a:blip>
            <a:stretch>
              <a:fillRect/>
            </a:stretch>
          </p:blipFill>
          <p:spPr>
            <a:xfrm>
              <a:off x="131997" y="1572810"/>
              <a:ext cx="1243450" cy="1117375"/>
            </a:xfrm>
            <a:prstGeom prst="rect">
              <a:avLst/>
            </a:prstGeom>
            <a:noFill/>
            <a:ln>
              <a:noFill/>
            </a:ln>
          </p:spPr>
        </p:pic>
      </p:grpSp>
      <p:grpSp>
        <p:nvGrpSpPr>
          <p:cNvPr id="116" name="Google Shape;116;p16"/>
          <p:cNvGrpSpPr/>
          <p:nvPr/>
        </p:nvGrpSpPr>
        <p:grpSpPr>
          <a:xfrm>
            <a:off x="2081600" y="1576350"/>
            <a:ext cx="1191300" cy="862415"/>
            <a:chOff x="2081600" y="1576350"/>
            <a:chExt cx="1191300" cy="862415"/>
          </a:xfrm>
        </p:grpSpPr>
        <p:sp>
          <p:nvSpPr>
            <p:cNvPr id="117" name="Google Shape;117;p16"/>
            <p:cNvSpPr/>
            <p:nvPr/>
          </p:nvSpPr>
          <p:spPr>
            <a:xfrm>
              <a:off x="2081600" y="1576350"/>
              <a:ext cx="1191300" cy="860400"/>
            </a:xfrm>
            <a:prstGeom prst="roundRect">
              <a:avLst>
                <a:gd name="adj" fmla="val 16667"/>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Compiler</a:t>
              </a:r>
              <a:endParaRPr sz="1600"/>
            </a:p>
          </p:txBody>
        </p:sp>
        <p:pic>
          <p:nvPicPr>
            <p:cNvPr id="118" name="Google Shape;118;p16"/>
            <p:cNvPicPr preferRelativeResize="0"/>
            <p:nvPr/>
          </p:nvPicPr>
          <p:blipFill>
            <a:blip r:embed="rId6">
              <a:alphaModFix/>
            </a:blip>
            <a:stretch>
              <a:fillRect/>
            </a:stretch>
          </p:blipFill>
          <p:spPr>
            <a:xfrm>
              <a:off x="2830075" y="2003851"/>
              <a:ext cx="432901" cy="432901"/>
            </a:xfrm>
            <a:prstGeom prst="rect">
              <a:avLst/>
            </a:prstGeom>
            <a:noFill/>
            <a:ln>
              <a:noFill/>
            </a:ln>
          </p:spPr>
        </p:pic>
        <p:pic>
          <p:nvPicPr>
            <p:cNvPr id="119" name="Google Shape;119;p16"/>
            <p:cNvPicPr preferRelativeResize="0"/>
            <p:nvPr/>
          </p:nvPicPr>
          <p:blipFill>
            <a:blip r:embed="rId7">
              <a:alphaModFix/>
            </a:blip>
            <a:stretch>
              <a:fillRect/>
            </a:stretch>
          </p:blipFill>
          <p:spPr>
            <a:xfrm rot="5400000">
              <a:off x="2152450" y="1956827"/>
              <a:ext cx="436925" cy="526950"/>
            </a:xfrm>
            <a:prstGeom prst="rect">
              <a:avLst/>
            </a:prstGeom>
            <a:noFill/>
            <a:ln>
              <a:noFill/>
            </a:ln>
          </p:spPr>
        </p:pic>
      </p:grpSp>
      <p:sp>
        <p:nvSpPr>
          <p:cNvPr id="120" name="Google Shape;120;p16"/>
          <p:cNvSpPr txBox="1"/>
          <p:nvPr/>
        </p:nvSpPr>
        <p:spPr>
          <a:xfrm>
            <a:off x="4074725" y="2508675"/>
            <a:ext cx="10083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CPU</a:t>
            </a:r>
            <a:endParaRPr sz="1600"/>
          </a:p>
        </p:txBody>
      </p:sp>
      <p:sp>
        <p:nvSpPr>
          <p:cNvPr id="121" name="Google Shape;121;p16"/>
          <p:cNvSpPr txBox="1"/>
          <p:nvPr/>
        </p:nvSpPr>
        <p:spPr>
          <a:xfrm>
            <a:off x="5592600" y="4177975"/>
            <a:ext cx="1423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PMEM DIMM</a:t>
            </a: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Yashme Key Idea</a:t>
            </a:r>
            <a:endParaRPr/>
          </a:p>
        </p:txBody>
      </p:sp>
      <p:sp>
        <p:nvSpPr>
          <p:cNvPr id="789" name="Google Shape;789;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30</a:t>
            </a:fld>
            <a:endParaRPr>
              <a:latin typeface="Arial"/>
              <a:ea typeface="Arial"/>
              <a:cs typeface="Arial"/>
              <a:sym typeface="Arial"/>
            </a:endParaRPr>
          </a:p>
        </p:txBody>
      </p:sp>
      <p:sp>
        <p:nvSpPr>
          <p:cNvPr id="790" name="Google Shape;790;p43"/>
          <p:cNvSpPr txBox="1">
            <a:spLocks noGrp="1"/>
          </p:cNvSpPr>
          <p:nvPr>
            <p:ph type="body" idx="1"/>
          </p:nvPr>
        </p:nvSpPr>
        <p:spPr>
          <a:xfrm>
            <a:off x="311700" y="1152475"/>
            <a:ext cx="5034900" cy="164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rPr>
              <a:t>Observing Persistency Race</a:t>
            </a:r>
            <a:r>
              <a:rPr lang="en" sz="2000" b="1">
                <a:solidFill>
                  <a:srgbClr val="000000"/>
                </a:solidFill>
              </a:rPr>
              <a:t>:</a:t>
            </a:r>
            <a:r>
              <a:rPr lang="en" sz="2000">
                <a:solidFill>
                  <a:srgbClr val="000000"/>
                </a:solidFill>
              </a:rPr>
              <a:t> </a:t>
            </a:r>
            <a:endParaRPr sz="2000">
              <a:solidFill>
                <a:srgbClr val="000000"/>
              </a:solidFill>
            </a:endParaRPr>
          </a:p>
          <a:p>
            <a:pPr marL="457200" lvl="0" indent="-355600" algn="l" rtl="0">
              <a:spcBef>
                <a:spcPts val="1600"/>
              </a:spcBef>
              <a:spcAft>
                <a:spcPts val="0"/>
              </a:spcAft>
              <a:buClr>
                <a:srgbClr val="000000"/>
              </a:buClr>
              <a:buSzPts val="2000"/>
              <a:buChar char="●"/>
            </a:pPr>
            <a:r>
              <a:rPr lang="en" sz="2000">
                <a:solidFill>
                  <a:srgbClr val="000000"/>
                </a:solidFill>
              </a:rPr>
              <a:t>Program must crash between store and </a:t>
            </a:r>
            <a:r>
              <a:rPr lang="en" sz="2000">
                <a:solidFill>
                  <a:srgbClr val="000000"/>
                </a:solidFill>
                <a:latin typeface="Courier New"/>
                <a:ea typeface="Courier New"/>
                <a:cs typeface="Courier New"/>
                <a:sym typeface="Courier New"/>
              </a:rPr>
              <a:t>clflush</a:t>
            </a:r>
            <a:endParaRPr sz="2000">
              <a:solidFill>
                <a:srgbClr val="000000"/>
              </a:solidFill>
              <a:latin typeface="Courier New"/>
              <a:ea typeface="Courier New"/>
              <a:cs typeface="Courier New"/>
              <a:sym typeface="Courier New"/>
            </a:endParaRPr>
          </a:p>
          <a:p>
            <a:pPr marL="0" lvl="0" indent="0" algn="l" rtl="0">
              <a:spcBef>
                <a:spcPts val="1600"/>
              </a:spcBef>
              <a:spcAft>
                <a:spcPts val="1600"/>
              </a:spcAft>
              <a:buNone/>
            </a:pPr>
            <a:endParaRPr sz="2000">
              <a:solidFill>
                <a:srgbClr val="000000"/>
              </a:solidFill>
            </a:endParaRPr>
          </a:p>
        </p:txBody>
      </p:sp>
      <p:cxnSp>
        <p:nvCxnSpPr>
          <p:cNvPr id="791" name="Google Shape;791;p43"/>
          <p:cNvCxnSpPr/>
          <p:nvPr/>
        </p:nvCxnSpPr>
        <p:spPr>
          <a:xfrm>
            <a:off x="2036425" y="3377225"/>
            <a:ext cx="3634800" cy="8700"/>
          </a:xfrm>
          <a:prstGeom prst="straightConnector1">
            <a:avLst/>
          </a:prstGeom>
          <a:noFill/>
          <a:ln w="38100" cap="flat" cmpd="sng">
            <a:solidFill>
              <a:schemeClr val="dk1"/>
            </a:solidFill>
            <a:prstDash val="solid"/>
            <a:round/>
            <a:headEnd type="none" w="med" len="med"/>
            <a:tailEnd type="none" w="med" len="med"/>
          </a:ln>
        </p:spPr>
      </p:cxnSp>
      <p:sp>
        <p:nvSpPr>
          <p:cNvPr id="792" name="Google Shape;792;p43"/>
          <p:cNvSpPr txBox="1"/>
          <p:nvPr/>
        </p:nvSpPr>
        <p:spPr>
          <a:xfrm>
            <a:off x="554225" y="3073775"/>
            <a:ext cx="1032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execution</a:t>
            </a:r>
            <a:endParaRPr/>
          </a:p>
        </p:txBody>
      </p:sp>
      <p:sp>
        <p:nvSpPr>
          <p:cNvPr id="793" name="Google Shape;793;p43"/>
          <p:cNvSpPr/>
          <p:nvPr/>
        </p:nvSpPr>
        <p:spPr>
          <a:xfrm>
            <a:off x="2495200" y="3315450"/>
            <a:ext cx="141000" cy="136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3"/>
          <p:cNvSpPr/>
          <p:nvPr/>
        </p:nvSpPr>
        <p:spPr>
          <a:xfrm>
            <a:off x="4697725" y="3313175"/>
            <a:ext cx="141000" cy="136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3"/>
          <p:cNvSpPr txBox="1"/>
          <p:nvPr/>
        </p:nvSpPr>
        <p:spPr>
          <a:xfrm>
            <a:off x="2003200" y="2673575"/>
            <a:ext cx="1125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ourier New"/>
                <a:ea typeface="Courier New"/>
                <a:cs typeface="Courier New"/>
                <a:sym typeface="Courier New"/>
              </a:rPr>
              <a:t>x=0xFFFF</a:t>
            </a:r>
            <a:endParaRPr>
              <a:latin typeface="Courier New"/>
              <a:ea typeface="Courier New"/>
              <a:cs typeface="Courier New"/>
              <a:sym typeface="Courier New"/>
            </a:endParaRPr>
          </a:p>
        </p:txBody>
      </p:sp>
      <p:sp>
        <p:nvSpPr>
          <p:cNvPr id="796" name="Google Shape;796;p43"/>
          <p:cNvSpPr txBox="1"/>
          <p:nvPr/>
        </p:nvSpPr>
        <p:spPr>
          <a:xfrm>
            <a:off x="4129525" y="2673575"/>
            <a:ext cx="1409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ourier New"/>
                <a:ea typeface="Courier New"/>
                <a:cs typeface="Courier New"/>
                <a:sym typeface="Courier New"/>
              </a:rPr>
              <a:t>flush(&amp;x)</a:t>
            </a:r>
            <a:endParaRPr>
              <a:latin typeface="Courier New"/>
              <a:ea typeface="Courier New"/>
              <a:cs typeface="Courier New"/>
              <a:sym typeface="Courier New"/>
            </a:endParaRPr>
          </a:p>
        </p:txBody>
      </p:sp>
      <p:cxnSp>
        <p:nvCxnSpPr>
          <p:cNvPr id="797" name="Google Shape;797;p43"/>
          <p:cNvCxnSpPr/>
          <p:nvPr/>
        </p:nvCxnSpPr>
        <p:spPr>
          <a:xfrm>
            <a:off x="2548225" y="3765400"/>
            <a:ext cx="2208600" cy="9000"/>
          </a:xfrm>
          <a:prstGeom prst="straightConnector1">
            <a:avLst/>
          </a:prstGeom>
          <a:noFill/>
          <a:ln w="28575" cap="flat" cmpd="sng">
            <a:solidFill>
              <a:srgbClr val="CC0000"/>
            </a:solidFill>
            <a:prstDash val="solid"/>
            <a:round/>
            <a:headEnd type="triangle" w="med" len="med"/>
            <a:tailEnd type="triangle" w="med" len="med"/>
          </a:ln>
        </p:spPr>
      </p:cxnSp>
      <p:sp>
        <p:nvSpPr>
          <p:cNvPr id="798" name="Google Shape;798;p43"/>
          <p:cNvSpPr txBox="1"/>
          <p:nvPr/>
        </p:nvSpPr>
        <p:spPr>
          <a:xfrm>
            <a:off x="2621275" y="3880500"/>
            <a:ext cx="2062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Window for detecting persistency race</a:t>
            </a:r>
            <a:endParaRPr/>
          </a:p>
        </p:txBody>
      </p:sp>
      <p:pic>
        <p:nvPicPr>
          <p:cNvPr id="799" name="Google Shape;799;p43"/>
          <p:cNvPicPr preferRelativeResize="0"/>
          <p:nvPr/>
        </p:nvPicPr>
        <p:blipFill>
          <a:blip r:embed="rId3">
            <a:alphaModFix/>
          </a:blip>
          <a:stretch>
            <a:fillRect/>
          </a:stretch>
        </p:blipFill>
        <p:spPr>
          <a:xfrm>
            <a:off x="3651700" y="3258131"/>
            <a:ext cx="216024" cy="246891"/>
          </a:xfrm>
          <a:prstGeom prst="rect">
            <a:avLst/>
          </a:prstGeom>
          <a:noFill/>
          <a:ln>
            <a:noFill/>
          </a:ln>
        </p:spPr>
      </p:pic>
      <p:sp>
        <p:nvSpPr>
          <p:cNvPr id="800" name="Google Shape;800;p43"/>
          <p:cNvSpPr/>
          <p:nvPr/>
        </p:nvSpPr>
        <p:spPr>
          <a:xfrm>
            <a:off x="6301675" y="2500200"/>
            <a:ext cx="2603700" cy="222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1" name="Google Shape;801;p43"/>
          <p:cNvCxnSpPr/>
          <p:nvPr/>
        </p:nvCxnSpPr>
        <p:spPr>
          <a:xfrm>
            <a:off x="6301675" y="3024000"/>
            <a:ext cx="2603700" cy="0"/>
          </a:xfrm>
          <a:prstGeom prst="straightConnector1">
            <a:avLst/>
          </a:prstGeom>
          <a:noFill/>
          <a:ln w="9525" cap="flat" cmpd="sng">
            <a:solidFill>
              <a:schemeClr val="dk2"/>
            </a:solidFill>
            <a:prstDash val="solid"/>
            <a:round/>
            <a:headEnd type="none" w="med" len="med"/>
            <a:tailEnd type="none" w="med" len="med"/>
          </a:ln>
        </p:spPr>
      </p:cxnSp>
      <p:sp>
        <p:nvSpPr>
          <p:cNvPr id="802" name="Google Shape;802;p43"/>
          <p:cNvSpPr txBox="1"/>
          <p:nvPr/>
        </p:nvSpPr>
        <p:spPr>
          <a:xfrm>
            <a:off x="6301675" y="2585575"/>
            <a:ext cx="2529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Code</a:t>
            </a:r>
            <a:endParaRPr/>
          </a:p>
        </p:txBody>
      </p:sp>
      <p:sp>
        <p:nvSpPr>
          <p:cNvPr id="803" name="Google Shape;803;p43"/>
          <p:cNvSpPr txBox="1"/>
          <p:nvPr/>
        </p:nvSpPr>
        <p:spPr>
          <a:xfrm>
            <a:off x="6648775" y="3062225"/>
            <a:ext cx="1834800" cy="1477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dirty="0">
                <a:latin typeface="Courier New"/>
                <a:ea typeface="Courier New"/>
                <a:cs typeface="Courier New"/>
                <a:sym typeface="Courier New"/>
              </a:rPr>
              <a:t>x = 0xAAAA</a:t>
            </a:r>
            <a:endParaRPr b="1" dirty="0">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dirty="0">
                <a:latin typeface="Courier New"/>
                <a:ea typeface="Courier New"/>
                <a:cs typeface="Courier New"/>
                <a:sym typeface="Courier New"/>
              </a:rPr>
              <a:t>flush(&amp;x)</a:t>
            </a:r>
            <a:endParaRPr b="1" dirty="0">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dirty="0">
                <a:latin typeface="Courier New"/>
                <a:ea typeface="Courier New"/>
                <a:cs typeface="Courier New"/>
                <a:sym typeface="Courier New"/>
              </a:rPr>
              <a:t>x = 0xFFFF</a:t>
            </a:r>
            <a:endParaRPr b="1" dirty="0">
              <a:latin typeface="Courier New"/>
              <a:ea typeface="Courier New"/>
              <a:cs typeface="Courier New"/>
              <a:sym typeface="Courier New"/>
            </a:endParaRPr>
          </a:p>
          <a:p>
            <a:pPr marL="457200" lvl="0" indent="0" algn="l" rtl="0">
              <a:spcBef>
                <a:spcPts val="0"/>
              </a:spcBef>
              <a:spcAft>
                <a:spcPts val="0"/>
              </a:spcAft>
              <a:buNone/>
            </a:pPr>
            <a:r>
              <a:rPr lang="en" b="1" dirty="0">
                <a:solidFill>
                  <a:srgbClr val="CC0000"/>
                </a:solidFill>
                <a:latin typeface="Courier New"/>
                <a:ea typeface="Courier New"/>
                <a:cs typeface="Courier New"/>
                <a:sym typeface="Courier New"/>
              </a:rPr>
              <a:t>&gt;&gt;&gt; Crash</a:t>
            </a:r>
            <a:endParaRPr b="1" dirty="0">
              <a:latin typeface="Courier New"/>
              <a:ea typeface="Courier New"/>
              <a:cs typeface="Courier New"/>
              <a:sym typeface="Courier New"/>
            </a:endParaRPr>
          </a:p>
          <a:p>
            <a:pPr marL="139700">
              <a:buSzPts val="1400"/>
            </a:pPr>
            <a:r>
              <a:rPr lang="en" b="1" dirty="0">
                <a:latin typeface="Courier New"/>
                <a:ea typeface="Courier New"/>
                <a:cs typeface="Courier New"/>
                <a:sym typeface="Courier New"/>
              </a:rPr>
              <a:t>4. flush(&amp;x)</a:t>
            </a:r>
            <a:endParaRPr b="1" dirty="0">
              <a:latin typeface="Courier New"/>
              <a:ea typeface="Courier New"/>
              <a:cs typeface="Courier New"/>
            </a:endParaRPr>
          </a:p>
          <a:p>
            <a:pPr marL="457200" lvl="0" indent="0" algn="l" rtl="0">
              <a:spcBef>
                <a:spcPts val="0"/>
              </a:spcBef>
              <a:spcAft>
                <a:spcPts val="0"/>
              </a:spcAft>
              <a:buNone/>
            </a:pPr>
            <a:endParaRPr b="1">
              <a:latin typeface="Courier New"/>
              <a:ea typeface="Courier New"/>
              <a:cs typeface="Courier New"/>
              <a:sym typeface="Courier New"/>
            </a:endParaRPr>
          </a:p>
        </p:txBody>
      </p:sp>
      <p:sp>
        <p:nvSpPr>
          <p:cNvPr id="804" name="Google Shape;804;p43"/>
          <p:cNvSpPr txBox="1"/>
          <p:nvPr/>
        </p:nvSpPr>
        <p:spPr>
          <a:xfrm>
            <a:off x="3243550" y="2827650"/>
            <a:ext cx="1032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CC0000"/>
                </a:solidFill>
              </a:rPr>
              <a:t>Crash</a:t>
            </a:r>
            <a:endParaRPr b="1">
              <a:solidFill>
                <a:srgbClr val="CC0000"/>
              </a:solidFill>
            </a:endParaRPr>
          </a:p>
        </p:txBody>
      </p:sp>
      <p:sp>
        <p:nvSpPr>
          <p:cNvPr id="805" name="Google Shape;805;p43"/>
          <p:cNvSpPr txBox="1"/>
          <p:nvPr/>
        </p:nvSpPr>
        <p:spPr>
          <a:xfrm>
            <a:off x="4969375" y="1255850"/>
            <a:ext cx="38613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rgbClr val="CC0000"/>
                </a:solidFill>
              </a:rPr>
              <a:t>It’s expensive to inject crashes in an large number of executions</a:t>
            </a:r>
            <a:endParaRPr sz="1700">
              <a:solidFill>
                <a:srgbClr val="CC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Yashme Key Idea</a:t>
            </a:r>
            <a:endParaRPr/>
          </a:p>
        </p:txBody>
      </p:sp>
      <p:sp>
        <p:nvSpPr>
          <p:cNvPr id="811" name="Google Shape;811;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812" name="Google Shape;812;p44"/>
          <p:cNvSpPr txBox="1">
            <a:spLocks noGrp="1"/>
          </p:cNvSpPr>
          <p:nvPr>
            <p:ph type="body" idx="1"/>
          </p:nvPr>
        </p:nvSpPr>
        <p:spPr>
          <a:xfrm>
            <a:off x="311700" y="1152475"/>
            <a:ext cx="8160900" cy="22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000000"/>
                </a:solidFill>
              </a:rPr>
              <a:t>Expanding the Detection Window:</a:t>
            </a:r>
            <a:endParaRPr sz="2000" b="1">
              <a:solidFill>
                <a:srgbClr val="000000"/>
              </a:solidFill>
            </a:endParaRPr>
          </a:p>
          <a:p>
            <a:pPr marL="457200" lvl="0" indent="-355600" algn="l" rtl="0">
              <a:spcBef>
                <a:spcPts val="1600"/>
              </a:spcBef>
              <a:spcAft>
                <a:spcPts val="0"/>
              </a:spcAft>
              <a:buClr>
                <a:srgbClr val="000000"/>
              </a:buClr>
              <a:buSzPts val="2000"/>
              <a:buChar char="●"/>
            </a:pPr>
            <a:r>
              <a:rPr lang="en" sz="2000" b="1">
                <a:solidFill>
                  <a:srgbClr val="000000"/>
                </a:solidFill>
              </a:rPr>
              <a:t>Consistent prefix</a:t>
            </a:r>
            <a:r>
              <a:rPr lang="en" sz="2000">
                <a:solidFill>
                  <a:srgbClr val="000000"/>
                </a:solidFill>
              </a:rPr>
              <a:t> of pre-crash must contain any statement which happens before a pre-crash store read by post-crash</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Detecting persistency races in derived executions without actually running them</a:t>
            </a:r>
            <a:endParaRPr sz="2000">
              <a:solidFill>
                <a:srgbClr val="000000"/>
              </a:solidFill>
            </a:endParaRPr>
          </a:p>
        </p:txBody>
      </p:sp>
      <p:sp>
        <p:nvSpPr>
          <p:cNvPr id="813" name="Google Shape;813;p44"/>
          <p:cNvSpPr/>
          <p:nvPr/>
        </p:nvSpPr>
        <p:spPr>
          <a:xfrm>
            <a:off x="2890075" y="3685900"/>
            <a:ext cx="1239900" cy="9081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rPr>
              <a:t>Pre-crash execution</a:t>
            </a:r>
            <a:endParaRPr sz="1600" b="1">
              <a:solidFill>
                <a:srgbClr val="FF0000"/>
              </a:solidFill>
            </a:endParaRPr>
          </a:p>
        </p:txBody>
      </p:sp>
      <p:sp>
        <p:nvSpPr>
          <p:cNvPr id="814" name="Google Shape;814;p44"/>
          <p:cNvSpPr/>
          <p:nvPr/>
        </p:nvSpPr>
        <p:spPr>
          <a:xfrm>
            <a:off x="4604088" y="4023850"/>
            <a:ext cx="510900" cy="232200"/>
          </a:xfrm>
          <a:prstGeom prst="rightArrow">
            <a:avLst>
              <a:gd name="adj1" fmla="val 50000"/>
              <a:gd name="adj2"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4"/>
          <p:cNvSpPr/>
          <p:nvPr/>
        </p:nvSpPr>
        <p:spPr>
          <a:xfrm>
            <a:off x="5589125" y="3115750"/>
            <a:ext cx="1239900" cy="9081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rPr>
              <a:t>Derived Execution</a:t>
            </a:r>
            <a:endParaRPr sz="1600" b="1">
              <a:solidFill>
                <a:srgbClr val="FF0000"/>
              </a:solidFill>
            </a:endParaRPr>
          </a:p>
        </p:txBody>
      </p:sp>
      <p:sp>
        <p:nvSpPr>
          <p:cNvPr id="816" name="Google Shape;816;p44"/>
          <p:cNvSpPr/>
          <p:nvPr/>
        </p:nvSpPr>
        <p:spPr>
          <a:xfrm>
            <a:off x="5741525" y="3268150"/>
            <a:ext cx="1239900" cy="9081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rPr>
              <a:t>Derived Execution</a:t>
            </a:r>
            <a:endParaRPr sz="1600" b="1">
              <a:solidFill>
                <a:srgbClr val="FF0000"/>
              </a:solidFill>
            </a:endParaRPr>
          </a:p>
        </p:txBody>
      </p:sp>
      <p:sp>
        <p:nvSpPr>
          <p:cNvPr id="817" name="Google Shape;817;p44"/>
          <p:cNvSpPr/>
          <p:nvPr/>
        </p:nvSpPr>
        <p:spPr>
          <a:xfrm>
            <a:off x="5893925" y="3420550"/>
            <a:ext cx="1239900" cy="9081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rPr>
              <a:t>Derived Execution</a:t>
            </a:r>
            <a:endParaRPr sz="1600" b="1">
              <a:solidFill>
                <a:srgbClr val="FF0000"/>
              </a:solidFill>
            </a:endParaRPr>
          </a:p>
        </p:txBody>
      </p:sp>
      <p:sp>
        <p:nvSpPr>
          <p:cNvPr id="818" name="Google Shape;818;p44"/>
          <p:cNvSpPr/>
          <p:nvPr/>
        </p:nvSpPr>
        <p:spPr>
          <a:xfrm>
            <a:off x="6046325" y="3572950"/>
            <a:ext cx="1239900" cy="9081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rPr>
              <a:t>Derived Execution</a:t>
            </a:r>
            <a:endParaRPr sz="1600" b="1">
              <a:solidFill>
                <a:srgbClr val="FF0000"/>
              </a:solidFill>
            </a:endParaRPr>
          </a:p>
        </p:txBody>
      </p:sp>
      <p:sp>
        <p:nvSpPr>
          <p:cNvPr id="819" name="Google Shape;819;p44"/>
          <p:cNvSpPr/>
          <p:nvPr/>
        </p:nvSpPr>
        <p:spPr>
          <a:xfrm>
            <a:off x="6198725" y="3725350"/>
            <a:ext cx="1239900" cy="9081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rPr>
              <a:t>Derived Execution</a:t>
            </a:r>
            <a:endParaRPr sz="1600" b="1">
              <a:solidFill>
                <a:srgbClr val="FF0000"/>
              </a:solidFill>
            </a:endParaRPr>
          </a:p>
        </p:txBody>
      </p:sp>
      <p:sp>
        <p:nvSpPr>
          <p:cNvPr id="820" name="Google Shape;820;p44"/>
          <p:cNvSpPr/>
          <p:nvPr/>
        </p:nvSpPr>
        <p:spPr>
          <a:xfrm>
            <a:off x="6351125" y="3877750"/>
            <a:ext cx="1239900" cy="9081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rPr>
              <a:t>Derived Execution</a:t>
            </a:r>
            <a:endParaRPr sz="1600" b="1">
              <a:solidFill>
                <a:srgbClr val="FF0000"/>
              </a:solidFill>
            </a:endParaRPr>
          </a:p>
        </p:txBody>
      </p:sp>
      <p:sp>
        <p:nvSpPr>
          <p:cNvPr id="821" name="Google Shape;821;p44"/>
          <p:cNvSpPr/>
          <p:nvPr/>
        </p:nvSpPr>
        <p:spPr>
          <a:xfrm>
            <a:off x="6503525" y="4030150"/>
            <a:ext cx="1287000" cy="9459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rPr>
              <a:t>Derived Executions</a:t>
            </a:r>
            <a:endParaRPr sz="1600" b="1">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Yashme Key Idea</a:t>
            </a:r>
            <a:endParaRPr/>
          </a:p>
        </p:txBody>
      </p:sp>
      <p:sp>
        <p:nvSpPr>
          <p:cNvPr id="827" name="Google Shape;827;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
        <p:nvSpPr>
          <p:cNvPr id="828" name="Google Shape;828;p45"/>
          <p:cNvSpPr txBox="1">
            <a:spLocks noGrp="1"/>
          </p:cNvSpPr>
          <p:nvPr>
            <p:ph type="body" idx="1"/>
          </p:nvPr>
        </p:nvSpPr>
        <p:spPr>
          <a:xfrm>
            <a:off x="311700" y="1152475"/>
            <a:ext cx="8160900" cy="87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1">
                <a:solidFill>
                  <a:srgbClr val="000000"/>
                </a:solidFill>
              </a:rPr>
              <a:t>Expanding the Detection Window:</a:t>
            </a:r>
            <a:endParaRPr sz="2000">
              <a:solidFill>
                <a:srgbClr val="000000"/>
              </a:solidFill>
            </a:endParaRPr>
          </a:p>
        </p:txBody>
      </p:sp>
      <p:cxnSp>
        <p:nvCxnSpPr>
          <p:cNvPr id="829" name="Google Shape;829;p45"/>
          <p:cNvCxnSpPr/>
          <p:nvPr/>
        </p:nvCxnSpPr>
        <p:spPr>
          <a:xfrm>
            <a:off x="2341225" y="2158025"/>
            <a:ext cx="5424300" cy="15300"/>
          </a:xfrm>
          <a:prstGeom prst="straightConnector1">
            <a:avLst/>
          </a:prstGeom>
          <a:noFill/>
          <a:ln w="38100" cap="flat" cmpd="sng">
            <a:solidFill>
              <a:schemeClr val="dk1"/>
            </a:solidFill>
            <a:prstDash val="solid"/>
            <a:round/>
            <a:headEnd type="none" w="med" len="med"/>
            <a:tailEnd type="none" w="med" len="med"/>
          </a:ln>
        </p:spPr>
      </p:cxnSp>
      <p:sp>
        <p:nvSpPr>
          <p:cNvPr id="830" name="Google Shape;830;p45"/>
          <p:cNvSpPr txBox="1"/>
          <p:nvPr/>
        </p:nvSpPr>
        <p:spPr>
          <a:xfrm>
            <a:off x="859025" y="1854575"/>
            <a:ext cx="1032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execution</a:t>
            </a:r>
            <a:endParaRPr/>
          </a:p>
        </p:txBody>
      </p:sp>
      <p:sp>
        <p:nvSpPr>
          <p:cNvPr id="831" name="Google Shape;831;p45"/>
          <p:cNvSpPr/>
          <p:nvPr/>
        </p:nvSpPr>
        <p:spPr>
          <a:xfrm>
            <a:off x="2800000" y="2096250"/>
            <a:ext cx="141000" cy="136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5"/>
          <p:cNvSpPr/>
          <p:nvPr/>
        </p:nvSpPr>
        <p:spPr>
          <a:xfrm>
            <a:off x="4088125" y="2093975"/>
            <a:ext cx="141000" cy="136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5"/>
          <p:cNvSpPr txBox="1"/>
          <p:nvPr/>
        </p:nvSpPr>
        <p:spPr>
          <a:xfrm>
            <a:off x="2308000" y="1638725"/>
            <a:ext cx="1125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ourier New"/>
                <a:ea typeface="Courier New"/>
                <a:cs typeface="Courier New"/>
                <a:sym typeface="Courier New"/>
              </a:rPr>
              <a:t>x=0xAAAA</a:t>
            </a:r>
            <a:endParaRPr>
              <a:latin typeface="Courier New"/>
              <a:ea typeface="Courier New"/>
              <a:cs typeface="Courier New"/>
              <a:sym typeface="Courier New"/>
            </a:endParaRPr>
          </a:p>
        </p:txBody>
      </p:sp>
      <p:sp>
        <p:nvSpPr>
          <p:cNvPr id="834" name="Google Shape;834;p45"/>
          <p:cNvSpPr txBox="1"/>
          <p:nvPr/>
        </p:nvSpPr>
        <p:spPr>
          <a:xfrm>
            <a:off x="3577525" y="1638725"/>
            <a:ext cx="1162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ourier New"/>
                <a:ea typeface="Courier New"/>
                <a:cs typeface="Courier New"/>
                <a:sym typeface="Courier New"/>
              </a:rPr>
              <a:t>flush(&amp;x)</a:t>
            </a:r>
            <a:endParaRPr>
              <a:latin typeface="Courier New"/>
              <a:ea typeface="Courier New"/>
              <a:cs typeface="Courier New"/>
              <a:sym typeface="Courier New"/>
            </a:endParaRPr>
          </a:p>
        </p:txBody>
      </p:sp>
      <p:cxnSp>
        <p:nvCxnSpPr>
          <p:cNvPr id="835" name="Google Shape;835;p45"/>
          <p:cNvCxnSpPr/>
          <p:nvPr/>
        </p:nvCxnSpPr>
        <p:spPr>
          <a:xfrm>
            <a:off x="2389975" y="2544675"/>
            <a:ext cx="5383800" cy="0"/>
          </a:xfrm>
          <a:prstGeom prst="straightConnector1">
            <a:avLst/>
          </a:prstGeom>
          <a:noFill/>
          <a:ln w="28575" cap="flat" cmpd="sng">
            <a:solidFill>
              <a:srgbClr val="CC0000"/>
            </a:solidFill>
            <a:prstDash val="solid"/>
            <a:round/>
            <a:headEnd type="none" w="med" len="med"/>
            <a:tailEnd type="triangle" w="med" len="med"/>
          </a:ln>
        </p:spPr>
      </p:cxnSp>
      <p:sp>
        <p:nvSpPr>
          <p:cNvPr id="836" name="Google Shape;836;p45"/>
          <p:cNvSpPr txBox="1"/>
          <p:nvPr/>
        </p:nvSpPr>
        <p:spPr>
          <a:xfrm>
            <a:off x="3602100" y="2601738"/>
            <a:ext cx="3200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Consistent crash interval</a:t>
            </a:r>
            <a:endParaRPr/>
          </a:p>
        </p:txBody>
      </p:sp>
      <p:sp>
        <p:nvSpPr>
          <p:cNvPr id="837" name="Google Shape;837;p45"/>
          <p:cNvSpPr txBox="1"/>
          <p:nvPr/>
        </p:nvSpPr>
        <p:spPr>
          <a:xfrm>
            <a:off x="7282163" y="1638725"/>
            <a:ext cx="1032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CC0000"/>
                </a:solidFill>
              </a:rPr>
              <a:t>Crash</a:t>
            </a:r>
            <a:endParaRPr b="1">
              <a:solidFill>
                <a:srgbClr val="CC0000"/>
              </a:solidFill>
            </a:endParaRPr>
          </a:p>
        </p:txBody>
      </p:sp>
      <p:pic>
        <p:nvPicPr>
          <p:cNvPr id="838" name="Google Shape;838;p45"/>
          <p:cNvPicPr preferRelativeResize="0"/>
          <p:nvPr/>
        </p:nvPicPr>
        <p:blipFill>
          <a:blip r:embed="rId3">
            <a:alphaModFix/>
          </a:blip>
          <a:stretch>
            <a:fillRect/>
          </a:stretch>
        </p:blipFill>
        <p:spPr>
          <a:xfrm>
            <a:off x="7690300" y="2038931"/>
            <a:ext cx="216024" cy="246891"/>
          </a:xfrm>
          <a:prstGeom prst="rect">
            <a:avLst/>
          </a:prstGeom>
          <a:noFill/>
          <a:ln>
            <a:noFill/>
          </a:ln>
        </p:spPr>
      </p:pic>
      <p:sp>
        <p:nvSpPr>
          <p:cNvPr id="839" name="Google Shape;839;p45"/>
          <p:cNvSpPr/>
          <p:nvPr/>
        </p:nvSpPr>
        <p:spPr>
          <a:xfrm>
            <a:off x="341350" y="3057475"/>
            <a:ext cx="1923000" cy="182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0" name="Google Shape;840;p45"/>
          <p:cNvCxnSpPr/>
          <p:nvPr/>
        </p:nvCxnSpPr>
        <p:spPr>
          <a:xfrm>
            <a:off x="341350" y="3581275"/>
            <a:ext cx="1923000" cy="0"/>
          </a:xfrm>
          <a:prstGeom prst="straightConnector1">
            <a:avLst/>
          </a:prstGeom>
          <a:noFill/>
          <a:ln w="9525" cap="flat" cmpd="sng">
            <a:solidFill>
              <a:schemeClr val="dk2"/>
            </a:solidFill>
            <a:prstDash val="solid"/>
            <a:round/>
            <a:headEnd type="none" w="med" len="med"/>
            <a:tailEnd type="none" w="med" len="med"/>
          </a:ln>
        </p:spPr>
      </p:cxnSp>
      <p:sp>
        <p:nvSpPr>
          <p:cNvPr id="841" name="Google Shape;841;p45"/>
          <p:cNvSpPr txBox="1"/>
          <p:nvPr/>
        </p:nvSpPr>
        <p:spPr>
          <a:xfrm>
            <a:off x="341400" y="3142850"/>
            <a:ext cx="1923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Code</a:t>
            </a:r>
            <a:endParaRPr/>
          </a:p>
        </p:txBody>
      </p:sp>
      <p:sp>
        <p:nvSpPr>
          <p:cNvPr id="842" name="Google Shape;842;p45"/>
          <p:cNvSpPr txBox="1"/>
          <p:nvPr/>
        </p:nvSpPr>
        <p:spPr>
          <a:xfrm>
            <a:off x="429600" y="3619500"/>
            <a:ext cx="18348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x = 0xAAAA</a:t>
            </a:r>
            <a:endParaRPr b="1">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a:solidFill>
                  <a:schemeClr val="dk1"/>
                </a:solidFill>
                <a:latin typeface="Courier New"/>
                <a:ea typeface="Courier New"/>
                <a:cs typeface="Courier New"/>
                <a:sym typeface="Courier New"/>
              </a:rPr>
              <a:t>flush(&amp;x)</a:t>
            </a:r>
            <a:endParaRPr b="1">
              <a:solidFill>
                <a:schemeClr val="dk1"/>
              </a:solidFill>
              <a:latin typeface="Courier New"/>
              <a:ea typeface="Courier New"/>
              <a:cs typeface="Courier New"/>
              <a:sym typeface="Courier New"/>
            </a:endParaRPr>
          </a:p>
          <a:p>
            <a:pPr marL="457200" lvl="0" indent="-317500" algn="l" rtl="0">
              <a:spcBef>
                <a:spcPts val="0"/>
              </a:spcBef>
              <a:spcAft>
                <a:spcPts val="0"/>
              </a:spcAft>
              <a:buClr>
                <a:schemeClr val="dk1"/>
              </a:buClr>
              <a:buSzPts val="1400"/>
              <a:buFont typeface="Courier New"/>
              <a:buAutoNum type="arabicPeriod"/>
            </a:pPr>
            <a:r>
              <a:rPr lang="en" b="1">
                <a:solidFill>
                  <a:schemeClr val="dk1"/>
                </a:solidFill>
                <a:latin typeface="Courier New"/>
                <a:ea typeface="Courier New"/>
                <a:cs typeface="Courier New"/>
                <a:sym typeface="Courier New"/>
              </a:rPr>
              <a:t>y.store(20)</a:t>
            </a:r>
            <a:endParaRPr b="1">
              <a:solidFill>
                <a:schemeClr val="dk1"/>
              </a:solidFill>
              <a:latin typeface="Courier New"/>
              <a:ea typeface="Courier New"/>
              <a:cs typeface="Courier New"/>
              <a:sym typeface="Courier New"/>
            </a:endParaRPr>
          </a:p>
          <a:p>
            <a:pPr marL="457200" lvl="0" indent="0" algn="l" rtl="0">
              <a:spcBef>
                <a:spcPts val="0"/>
              </a:spcBef>
              <a:spcAft>
                <a:spcPts val="0"/>
              </a:spcAft>
              <a:buNone/>
            </a:pPr>
            <a:r>
              <a:rPr lang="en" b="1">
                <a:solidFill>
                  <a:srgbClr val="CC0000"/>
                </a:solidFill>
                <a:latin typeface="Courier New"/>
                <a:ea typeface="Courier New"/>
                <a:cs typeface="Courier New"/>
                <a:sym typeface="Courier New"/>
              </a:rPr>
              <a:t>&gt;&gt;&gt; Crash</a:t>
            </a:r>
            <a:endParaRPr b="1">
              <a:latin typeface="Courier New"/>
              <a:ea typeface="Courier New"/>
              <a:cs typeface="Courier New"/>
              <a:sym typeface="Courier New"/>
            </a:endParaRPr>
          </a:p>
        </p:txBody>
      </p:sp>
      <p:sp>
        <p:nvSpPr>
          <p:cNvPr id="843" name="Google Shape;843;p45"/>
          <p:cNvSpPr/>
          <p:nvPr/>
        </p:nvSpPr>
        <p:spPr>
          <a:xfrm>
            <a:off x="5739300" y="2093975"/>
            <a:ext cx="141000" cy="136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5"/>
          <p:cNvSpPr txBox="1"/>
          <p:nvPr/>
        </p:nvSpPr>
        <p:spPr>
          <a:xfrm>
            <a:off x="5121450" y="1620300"/>
            <a:ext cx="1376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ourier New"/>
                <a:ea typeface="Courier New"/>
                <a:cs typeface="Courier New"/>
                <a:sym typeface="Courier New"/>
              </a:rPr>
              <a:t>y.store(20)</a:t>
            </a:r>
            <a:endParaRPr>
              <a:latin typeface="Courier New"/>
              <a:ea typeface="Courier New"/>
              <a:cs typeface="Courier New"/>
              <a:sym typeface="Courier New"/>
            </a:endParaRPr>
          </a:p>
        </p:txBody>
      </p:sp>
      <p:sp>
        <p:nvSpPr>
          <p:cNvPr id="845" name="Google Shape;845;p45"/>
          <p:cNvSpPr/>
          <p:nvPr/>
        </p:nvSpPr>
        <p:spPr>
          <a:xfrm>
            <a:off x="6612150" y="3057475"/>
            <a:ext cx="1923000" cy="1691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6" name="Google Shape;846;p45"/>
          <p:cNvCxnSpPr/>
          <p:nvPr/>
        </p:nvCxnSpPr>
        <p:spPr>
          <a:xfrm>
            <a:off x="6612150" y="3581275"/>
            <a:ext cx="1923000" cy="0"/>
          </a:xfrm>
          <a:prstGeom prst="straightConnector1">
            <a:avLst/>
          </a:prstGeom>
          <a:noFill/>
          <a:ln w="9525" cap="flat" cmpd="sng">
            <a:solidFill>
              <a:schemeClr val="dk2"/>
            </a:solidFill>
            <a:prstDash val="solid"/>
            <a:round/>
            <a:headEnd type="none" w="med" len="med"/>
            <a:tailEnd type="none" w="med" len="med"/>
          </a:ln>
        </p:spPr>
      </p:cxnSp>
      <p:sp>
        <p:nvSpPr>
          <p:cNvPr id="847" name="Google Shape;847;p45"/>
          <p:cNvSpPr txBox="1"/>
          <p:nvPr/>
        </p:nvSpPr>
        <p:spPr>
          <a:xfrm>
            <a:off x="6612150" y="3142850"/>
            <a:ext cx="1923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Post-crash Code</a:t>
            </a:r>
            <a:endParaRPr/>
          </a:p>
        </p:txBody>
      </p:sp>
      <p:sp>
        <p:nvSpPr>
          <p:cNvPr id="848" name="Google Shape;848;p45"/>
          <p:cNvSpPr txBox="1"/>
          <p:nvPr/>
        </p:nvSpPr>
        <p:spPr>
          <a:xfrm>
            <a:off x="6612075" y="3619500"/>
            <a:ext cx="20868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dirty="0">
                <a:latin typeface="Courier New"/>
                <a:ea typeface="Courier New"/>
                <a:cs typeface="Courier New"/>
                <a:sym typeface="Courier New"/>
              </a:rPr>
              <a:t>R1 = x</a:t>
            </a:r>
            <a:endParaRPr b="1">
              <a:latin typeface="Courier New"/>
              <a:ea typeface="Courier New"/>
              <a:cs typeface="Courier New"/>
              <a:sym typeface="Courier New"/>
            </a:endParaRPr>
          </a:p>
          <a:p>
            <a:pPr marL="0" lvl="0" indent="0" algn="l" rtl="0">
              <a:spcBef>
                <a:spcPts val="0"/>
              </a:spcBef>
              <a:spcAft>
                <a:spcPts val="0"/>
              </a:spcAft>
              <a:buNone/>
            </a:pPr>
            <a:r>
              <a:rPr lang="en" b="1" dirty="0">
                <a:solidFill>
                  <a:srgbClr val="38761D"/>
                </a:solidFill>
                <a:latin typeface="Courier New"/>
                <a:ea typeface="Courier New"/>
                <a:cs typeface="Courier New"/>
                <a:sym typeface="Courier New"/>
              </a:rPr>
              <a:t>// R1 = ???</a:t>
            </a:r>
            <a:endParaRPr b="1">
              <a:solidFill>
                <a:srgbClr val="38761D"/>
              </a:solidFill>
              <a:latin typeface="Courier New"/>
              <a:ea typeface="Courier New"/>
              <a:cs typeface="Courier New"/>
              <a:sym typeface="Courier New"/>
            </a:endParaRPr>
          </a:p>
          <a:p>
            <a:pPr marL="139700">
              <a:buClr>
                <a:schemeClr val="dk1"/>
              </a:buClr>
              <a:buSzPts val="1400"/>
            </a:pPr>
            <a:r>
              <a:rPr lang="en" b="1" dirty="0">
                <a:solidFill>
                  <a:schemeClr val="dk1"/>
                </a:solidFill>
                <a:latin typeface="Courier New"/>
                <a:ea typeface="Courier New"/>
                <a:cs typeface="Courier New"/>
                <a:sym typeface="Courier New"/>
              </a:rPr>
              <a:t>2. R2 = </a:t>
            </a:r>
            <a:r>
              <a:rPr lang="en" b="1" dirty="0" err="1">
                <a:solidFill>
                  <a:schemeClr val="dk1"/>
                </a:solidFill>
                <a:latin typeface="Courier New"/>
                <a:ea typeface="Courier New"/>
                <a:cs typeface="Courier New"/>
                <a:sym typeface="Courier New"/>
              </a:rPr>
              <a:t>y.read</a:t>
            </a:r>
            <a:r>
              <a:rPr lang="en" b="1" dirty="0">
                <a:solidFill>
                  <a:schemeClr val="dk1"/>
                </a:solidFill>
                <a:latin typeface="Courier New"/>
                <a:ea typeface="Courier New"/>
                <a:cs typeface="Courier New"/>
                <a:sym typeface="Courier New"/>
              </a:rPr>
              <a:t>()</a:t>
            </a:r>
            <a:endParaRPr b="1" dirty="0">
              <a:solidFill>
                <a:schemeClr val="dk1"/>
              </a:solidFill>
              <a:latin typeface="Courier New"/>
              <a:ea typeface="Courier New"/>
              <a:cs typeface="Courier New"/>
            </a:endParaRPr>
          </a:p>
          <a:p>
            <a:pPr marL="0" lvl="0" indent="0" algn="l" rtl="0">
              <a:spcBef>
                <a:spcPts val="0"/>
              </a:spcBef>
              <a:spcAft>
                <a:spcPts val="0"/>
              </a:spcAft>
              <a:buNone/>
            </a:pPr>
            <a:r>
              <a:rPr lang="en" b="1" dirty="0">
                <a:solidFill>
                  <a:srgbClr val="38761D"/>
                </a:solidFill>
                <a:latin typeface="Courier New"/>
                <a:ea typeface="Courier New"/>
                <a:cs typeface="Courier New"/>
                <a:sym typeface="Courier New"/>
              </a:rPr>
              <a:t>// R2 = ???</a:t>
            </a:r>
            <a:endParaRPr b="1">
              <a:solidFill>
                <a:schemeClr val="dk1"/>
              </a:solidFill>
              <a:latin typeface="Courier New"/>
              <a:ea typeface="Courier New"/>
              <a:cs typeface="Courier New"/>
              <a:sym typeface="Courier New"/>
            </a:endParaRPr>
          </a:p>
        </p:txBody>
      </p:sp>
      <p:sp>
        <p:nvSpPr>
          <p:cNvPr id="849" name="Google Shape;849;p45"/>
          <p:cNvSpPr/>
          <p:nvPr/>
        </p:nvSpPr>
        <p:spPr>
          <a:xfrm>
            <a:off x="6035850" y="3693775"/>
            <a:ext cx="510900" cy="232200"/>
          </a:xfrm>
          <a:prstGeom prst="rightArrow">
            <a:avLst>
              <a:gd name="adj1" fmla="val 50000"/>
              <a:gd name="adj2"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Yashme Key Idea</a:t>
            </a:r>
            <a:endParaRPr/>
          </a:p>
        </p:txBody>
      </p:sp>
      <p:sp>
        <p:nvSpPr>
          <p:cNvPr id="855" name="Google Shape;855;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
        <p:nvSpPr>
          <p:cNvPr id="856" name="Google Shape;856;p46"/>
          <p:cNvSpPr txBox="1">
            <a:spLocks noGrp="1"/>
          </p:cNvSpPr>
          <p:nvPr>
            <p:ph type="body" idx="1"/>
          </p:nvPr>
        </p:nvSpPr>
        <p:spPr>
          <a:xfrm>
            <a:off x="311700" y="1152475"/>
            <a:ext cx="8160900" cy="87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1">
                <a:solidFill>
                  <a:srgbClr val="000000"/>
                </a:solidFill>
              </a:rPr>
              <a:t>Expanding the Detection Window:</a:t>
            </a:r>
            <a:endParaRPr sz="2000">
              <a:solidFill>
                <a:srgbClr val="000000"/>
              </a:solidFill>
            </a:endParaRPr>
          </a:p>
        </p:txBody>
      </p:sp>
      <p:cxnSp>
        <p:nvCxnSpPr>
          <p:cNvPr id="857" name="Google Shape;857;p46"/>
          <p:cNvCxnSpPr/>
          <p:nvPr/>
        </p:nvCxnSpPr>
        <p:spPr>
          <a:xfrm>
            <a:off x="2341225" y="2158025"/>
            <a:ext cx="5424300" cy="15300"/>
          </a:xfrm>
          <a:prstGeom prst="straightConnector1">
            <a:avLst/>
          </a:prstGeom>
          <a:noFill/>
          <a:ln w="38100" cap="flat" cmpd="sng">
            <a:solidFill>
              <a:schemeClr val="dk1"/>
            </a:solidFill>
            <a:prstDash val="solid"/>
            <a:round/>
            <a:headEnd type="none" w="med" len="med"/>
            <a:tailEnd type="none" w="med" len="med"/>
          </a:ln>
        </p:spPr>
      </p:cxnSp>
      <p:sp>
        <p:nvSpPr>
          <p:cNvPr id="858" name="Google Shape;858;p46"/>
          <p:cNvSpPr txBox="1"/>
          <p:nvPr/>
        </p:nvSpPr>
        <p:spPr>
          <a:xfrm>
            <a:off x="859025" y="1854575"/>
            <a:ext cx="1032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execution</a:t>
            </a:r>
            <a:endParaRPr/>
          </a:p>
        </p:txBody>
      </p:sp>
      <p:sp>
        <p:nvSpPr>
          <p:cNvPr id="859" name="Google Shape;859;p46"/>
          <p:cNvSpPr/>
          <p:nvPr/>
        </p:nvSpPr>
        <p:spPr>
          <a:xfrm>
            <a:off x="2800000" y="2096250"/>
            <a:ext cx="141000" cy="136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6"/>
          <p:cNvSpPr/>
          <p:nvPr/>
        </p:nvSpPr>
        <p:spPr>
          <a:xfrm>
            <a:off x="4088125" y="2093975"/>
            <a:ext cx="141000" cy="136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6"/>
          <p:cNvSpPr txBox="1"/>
          <p:nvPr/>
        </p:nvSpPr>
        <p:spPr>
          <a:xfrm>
            <a:off x="2308000" y="1638725"/>
            <a:ext cx="1125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ourier New"/>
                <a:ea typeface="Courier New"/>
                <a:cs typeface="Courier New"/>
                <a:sym typeface="Courier New"/>
              </a:rPr>
              <a:t>x=0xAAAA</a:t>
            </a:r>
            <a:endParaRPr>
              <a:latin typeface="Courier New"/>
              <a:ea typeface="Courier New"/>
              <a:cs typeface="Courier New"/>
              <a:sym typeface="Courier New"/>
            </a:endParaRPr>
          </a:p>
        </p:txBody>
      </p:sp>
      <p:sp>
        <p:nvSpPr>
          <p:cNvPr id="862" name="Google Shape;862;p46"/>
          <p:cNvSpPr txBox="1"/>
          <p:nvPr/>
        </p:nvSpPr>
        <p:spPr>
          <a:xfrm>
            <a:off x="3577525" y="1638725"/>
            <a:ext cx="1162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ourier New"/>
                <a:ea typeface="Courier New"/>
                <a:cs typeface="Courier New"/>
                <a:sym typeface="Courier New"/>
              </a:rPr>
              <a:t>flush(&amp;x)</a:t>
            </a:r>
            <a:endParaRPr>
              <a:latin typeface="Courier New"/>
              <a:ea typeface="Courier New"/>
              <a:cs typeface="Courier New"/>
              <a:sym typeface="Courier New"/>
            </a:endParaRPr>
          </a:p>
        </p:txBody>
      </p:sp>
      <p:cxnSp>
        <p:nvCxnSpPr>
          <p:cNvPr id="863" name="Google Shape;863;p46"/>
          <p:cNvCxnSpPr/>
          <p:nvPr/>
        </p:nvCxnSpPr>
        <p:spPr>
          <a:xfrm>
            <a:off x="2389975" y="2544675"/>
            <a:ext cx="5383800" cy="0"/>
          </a:xfrm>
          <a:prstGeom prst="straightConnector1">
            <a:avLst/>
          </a:prstGeom>
          <a:noFill/>
          <a:ln w="28575" cap="flat" cmpd="sng">
            <a:solidFill>
              <a:srgbClr val="CC0000"/>
            </a:solidFill>
            <a:prstDash val="solid"/>
            <a:round/>
            <a:headEnd type="none" w="med" len="med"/>
            <a:tailEnd type="triangle" w="med" len="med"/>
          </a:ln>
        </p:spPr>
      </p:cxnSp>
      <p:sp>
        <p:nvSpPr>
          <p:cNvPr id="864" name="Google Shape;864;p46"/>
          <p:cNvSpPr txBox="1"/>
          <p:nvPr/>
        </p:nvSpPr>
        <p:spPr>
          <a:xfrm>
            <a:off x="3602100" y="2601738"/>
            <a:ext cx="3200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Consistent crash interval</a:t>
            </a:r>
            <a:endParaRPr/>
          </a:p>
        </p:txBody>
      </p:sp>
      <p:sp>
        <p:nvSpPr>
          <p:cNvPr id="865" name="Google Shape;865;p46"/>
          <p:cNvSpPr txBox="1"/>
          <p:nvPr/>
        </p:nvSpPr>
        <p:spPr>
          <a:xfrm>
            <a:off x="7282163" y="1638725"/>
            <a:ext cx="1032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CC0000"/>
                </a:solidFill>
              </a:rPr>
              <a:t>Crash</a:t>
            </a:r>
            <a:endParaRPr b="1">
              <a:solidFill>
                <a:srgbClr val="CC0000"/>
              </a:solidFill>
            </a:endParaRPr>
          </a:p>
        </p:txBody>
      </p:sp>
      <p:pic>
        <p:nvPicPr>
          <p:cNvPr id="866" name="Google Shape;866;p46"/>
          <p:cNvPicPr preferRelativeResize="0"/>
          <p:nvPr/>
        </p:nvPicPr>
        <p:blipFill>
          <a:blip r:embed="rId3">
            <a:alphaModFix/>
          </a:blip>
          <a:stretch>
            <a:fillRect/>
          </a:stretch>
        </p:blipFill>
        <p:spPr>
          <a:xfrm>
            <a:off x="7690300" y="2038931"/>
            <a:ext cx="216024" cy="246891"/>
          </a:xfrm>
          <a:prstGeom prst="rect">
            <a:avLst/>
          </a:prstGeom>
          <a:noFill/>
          <a:ln>
            <a:noFill/>
          </a:ln>
        </p:spPr>
      </p:pic>
      <p:sp>
        <p:nvSpPr>
          <p:cNvPr id="867" name="Google Shape;867;p46"/>
          <p:cNvSpPr/>
          <p:nvPr/>
        </p:nvSpPr>
        <p:spPr>
          <a:xfrm>
            <a:off x="341350" y="3057475"/>
            <a:ext cx="1923000" cy="182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8" name="Google Shape;868;p46"/>
          <p:cNvCxnSpPr/>
          <p:nvPr/>
        </p:nvCxnSpPr>
        <p:spPr>
          <a:xfrm>
            <a:off x="341350" y="3581275"/>
            <a:ext cx="1923000" cy="0"/>
          </a:xfrm>
          <a:prstGeom prst="straightConnector1">
            <a:avLst/>
          </a:prstGeom>
          <a:noFill/>
          <a:ln w="9525" cap="flat" cmpd="sng">
            <a:solidFill>
              <a:schemeClr val="dk2"/>
            </a:solidFill>
            <a:prstDash val="solid"/>
            <a:round/>
            <a:headEnd type="none" w="med" len="med"/>
            <a:tailEnd type="none" w="med" len="med"/>
          </a:ln>
        </p:spPr>
      </p:cxnSp>
      <p:sp>
        <p:nvSpPr>
          <p:cNvPr id="869" name="Google Shape;869;p46"/>
          <p:cNvSpPr txBox="1"/>
          <p:nvPr/>
        </p:nvSpPr>
        <p:spPr>
          <a:xfrm>
            <a:off x="341400" y="3142850"/>
            <a:ext cx="1923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Code</a:t>
            </a:r>
            <a:endParaRPr/>
          </a:p>
        </p:txBody>
      </p:sp>
      <p:sp>
        <p:nvSpPr>
          <p:cNvPr id="870" name="Google Shape;870;p46"/>
          <p:cNvSpPr txBox="1"/>
          <p:nvPr/>
        </p:nvSpPr>
        <p:spPr>
          <a:xfrm>
            <a:off x="429600" y="3619500"/>
            <a:ext cx="18348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x = 0xAAAA</a:t>
            </a:r>
            <a:endParaRPr b="1">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a:solidFill>
                  <a:schemeClr val="dk1"/>
                </a:solidFill>
                <a:latin typeface="Courier New"/>
                <a:ea typeface="Courier New"/>
                <a:cs typeface="Courier New"/>
                <a:sym typeface="Courier New"/>
              </a:rPr>
              <a:t>flush(&amp;x)</a:t>
            </a:r>
            <a:endParaRPr b="1">
              <a:solidFill>
                <a:schemeClr val="dk1"/>
              </a:solidFill>
              <a:latin typeface="Courier New"/>
              <a:ea typeface="Courier New"/>
              <a:cs typeface="Courier New"/>
              <a:sym typeface="Courier New"/>
            </a:endParaRPr>
          </a:p>
          <a:p>
            <a:pPr marL="457200" lvl="0" indent="-317500" algn="l" rtl="0">
              <a:spcBef>
                <a:spcPts val="0"/>
              </a:spcBef>
              <a:spcAft>
                <a:spcPts val="0"/>
              </a:spcAft>
              <a:buClr>
                <a:schemeClr val="dk1"/>
              </a:buClr>
              <a:buSzPts val="1400"/>
              <a:buFont typeface="Courier New"/>
              <a:buAutoNum type="arabicPeriod"/>
            </a:pPr>
            <a:r>
              <a:rPr lang="en" b="1">
                <a:solidFill>
                  <a:schemeClr val="dk1"/>
                </a:solidFill>
                <a:latin typeface="Courier New"/>
                <a:ea typeface="Courier New"/>
                <a:cs typeface="Courier New"/>
                <a:sym typeface="Courier New"/>
              </a:rPr>
              <a:t>y.store(20)</a:t>
            </a:r>
            <a:endParaRPr b="1">
              <a:solidFill>
                <a:schemeClr val="dk1"/>
              </a:solidFill>
              <a:latin typeface="Courier New"/>
              <a:ea typeface="Courier New"/>
              <a:cs typeface="Courier New"/>
              <a:sym typeface="Courier New"/>
            </a:endParaRPr>
          </a:p>
          <a:p>
            <a:pPr marL="457200" lvl="0" indent="0" algn="l" rtl="0">
              <a:spcBef>
                <a:spcPts val="0"/>
              </a:spcBef>
              <a:spcAft>
                <a:spcPts val="0"/>
              </a:spcAft>
              <a:buNone/>
            </a:pPr>
            <a:r>
              <a:rPr lang="en" b="1">
                <a:solidFill>
                  <a:srgbClr val="CC0000"/>
                </a:solidFill>
                <a:latin typeface="Courier New"/>
                <a:ea typeface="Courier New"/>
                <a:cs typeface="Courier New"/>
                <a:sym typeface="Courier New"/>
              </a:rPr>
              <a:t>&gt;&gt;&gt; Crash</a:t>
            </a:r>
            <a:endParaRPr b="1">
              <a:latin typeface="Courier New"/>
              <a:ea typeface="Courier New"/>
              <a:cs typeface="Courier New"/>
              <a:sym typeface="Courier New"/>
            </a:endParaRPr>
          </a:p>
        </p:txBody>
      </p:sp>
      <p:sp>
        <p:nvSpPr>
          <p:cNvPr id="871" name="Google Shape;871;p46"/>
          <p:cNvSpPr/>
          <p:nvPr/>
        </p:nvSpPr>
        <p:spPr>
          <a:xfrm>
            <a:off x="5739300" y="2093975"/>
            <a:ext cx="141000" cy="136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6"/>
          <p:cNvSpPr txBox="1"/>
          <p:nvPr/>
        </p:nvSpPr>
        <p:spPr>
          <a:xfrm>
            <a:off x="5121450" y="1620300"/>
            <a:ext cx="1376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ourier New"/>
                <a:ea typeface="Courier New"/>
                <a:cs typeface="Courier New"/>
                <a:sym typeface="Courier New"/>
              </a:rPr>
              <a:t>y.store(20)</a:t>
            </a:r>
            <a:endParaRPr>
              <a:latin typeface="Courier New"/>
              <a:ea typeface="Courier New"/>
              <a:cs typeface="Courier New"/>
              <a:sym typeface="Courier New"/>
            </a:endParaRPr>
          </a:p>
        </p:txBody>
      </p:sp>
      <p:sp>
        <p:nvSpPr>
          <p:cNvPr id="873" name="Google Shape;873;p46"/>
          <p:cNvSpPr/>
          <p:nvPr/>
        </p:nvSpPr>
        <p:spPr>
          <a:xfrm>
            <a:off x="6612150" y="3057475"/>
            <a:ext cx="1923000" cy="1691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74" name="Google Shape;874;p46"/>
          <p:cNvCxnSpPr/>
          <p:nvPr/>
        </p:nvCxnSpPr>
        <p:spPr>
          <a:xfrm>
            <a:off x="6612150" y="3581275"/>
            <a:ext cx="1923000" cy="0"/>
          </a:xfrm>
          <a:prstGeom prst="straightConnector1">
            <a:avLst/>
          </a:prstGeom>
          <a:noFill/>
          <a:ln w="9525" cap="flat" cmpd="sng">
            <a:solidFill>
              <a:schemeClr val="dk2"/>
            </a:solidFill>
            <a:prstDash val="solid"/>
            <a:round/>
            <a:headEnd type="none" w="med" len="med"/>
            <a:tailEnd type="none" w="med" len="med"/>
          </a:ln>
        </p:spPr>
      </p:cxnSp>
      <p:sp>
        <p:nvSpPr>
          <p:cNvPr id="875" name="Google Shape;875;p46"/>
          <p:cNvSpPr txBox="1"/>
          <p:nvPr/>
        </p:nvSpPr>
        <p:spPr>
          <a:xfrm>
            <a:off x="6612150" y="3142850"/>
            <a:ext cx="1923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Post-crash Code</a:t>
            </a:r>
            <a:endParaRPr/>
          </a:p>
        </p:txBody>
      </p:sp>
      <p:sp>
        <p:nvSpPr>
          <p:cNvPr id="876" name="Google Shape;876;p46"/>
          <p:cNvSpPr txBox="1"/>
          <p:nvPr/>
        </p:nvSpPr>
        <p:spPr>
          <a:xfrm>
            <a:off x="6612075" y="3619500"/>
            <a:ext cx="20868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dirty="0">
                <a:latin typeface="Courier New"/>
                <a:ea typeface="Courier New"/>
                <a:cs typeface="Courier New"/>
                <a:sym typeface="Courier New"/>
              </a:rPr>
              <a:t>R1 = x</a:t>
            </a:r>
            <a:endParaRPr b="1" dirty="0">
              <a:latin typeface="Courier New"/>
              <a:ea typeface="Courier New"/>
              <a:cs typeface="Courier New"/>
              <a:sym typeface="Courier New"/>
            </a:endParaRPr>
          </a:p>
          <a:p>
            <a:pPr marL="0" lvl="0" indent="0" algn="l" rtl="0">
              <a:spcBef>
                <a:spcPts val="0"/>
              </a:spcBef>
              <a:spcAft>
                <a:spcPts val="0"/>
              </a:spcAft>
              <a:buNone/>
            </a:pPr>
            <a:r>
              <a:rPr lang="en" b="1" dirty="0">
                <a:solidFill>
                  <a:srgbClr val="38761D"/>
                </a:solidFill>
                <a:latin typeface="Courier New"/>
                <a:ea typeface="Courier New"/>
                <a:cs typeface="Courier New"/>
                <a:sym typeface="Courier New"/>
              </a:rPr>
              <a:t>// R1 = ???</a:t>
            </a:r>
            <a:endParaRPr b="1" dirty="0">
              <a:solidFill>
                <a:srgbClr val="38761D"/>
              </a:solidFill>
              <a:latin typeface="Courier New"/>
              <a:ea typeface="Courier New"/>
              <a:cs typeface="Courier New"/>
              <a:sym typeface="Courier New"/>
            </a:endParaRPr>
          </a:p>
          <a:p>
            <a:pPr marL="139700">
              <a:buClr>
                <a:schemeClr val="dk1"/>
              </a:buClr>
              <a:buSzPts val="1400"/>
            </a:pPr>
            <a:r>
              <a:rPr lang="en" b="1" dirty="0">
                <a:solidFill>
                  <a:schemeClr val="dk1"/>
                </a:solidFill>
                <a:latin typeface="Courier New"/>
                <a:ea typeface="Courier New"/>
                <a:cs typeface="Courier New"/>
                <a:sym typeface="Courier New"/>
              </a:rPr>
              <a:t>2. R2 = </a:t>
            </a:r>
            <a:r>
              <a:rPr lang="en" b="1" dirty="0" err="1">
                <a:solidFill>
                  <a:schemeClr val="dk1"/>
                </a:solidFill>
                <a:latin typeface="Courier New"/>
                <a:ea typeface="Courier New"/>
                <a:cs typeface="Courier New"/>
                <a:sym typeface="Courier New"/>
              </a:rPr>
              <a:t>y.read</a:t>
            </a:r>
            <a:r>
              <a:rPr lang="en" b="1" dirty="0">
                <a:solidFill>
                  <a:schemeClr val="dk1"/>
                </a:solidFill>
                <a:latin typeface="Courier New"/>
                <a:ea typeface="Courier New"/>
                <a:cs typeface="Courier New"/>
                <a:sym typeface="Courier New"/>
              </a:rPr>
              <a:t>()</a:t>
            </a:r>
            <a:endParaRPr b="1" dirty="0">
              <a:solidFill>
                <a:schemeClr val="dk1"/>
              </a:solidFill>
              <a:latin typeface="Courier New"/>
              <a:ea typeface="Courier New"/>
              <a:cs typeface="Courier New"/>
            </a:endParaRPr>
          </a:p>
          <a:p>
            <a:pPr marL="0" lvl="0" indent="0" algn="l" rtl="0">
              <a:spcBef>
                <a:spcPts val="0"/>
              </a:spcBef>
              <a:spcAft>
                <a:spcPts val="0"/>
              </a:spcAft>
              <a:buNone/>
            </a:pPr>
            <a:r>
              <a:rPr lang="en" b="1" dirty="0">
                <a:solidFill>
                  <a:srgbClr val="38761D"/>
                </a:solidFill>
                <a:latin typeface="Courier New"/>
                <a:ea typeface="Courier New"/>
                <a:cs typeface="Courier New"/>
                <a:sym typeface="Courier New"/>
              </a:rPr>
              <a:t>// R2 = ???</a:t>
            </a:r>
            <a:endParaRPr b="1" dirty="0">
              <a:solidFill>
                <a:schemeClr val="dk1"/>
              </a:solidFill>
              <a:latin typeface="Courier New"/>
              <a:ea typeface="Courier New"/>
              <a:cs typeface="Courier New"/>
              <a:sym typeface="Courier New"/>
            </a:endParaRPr>
          </a:p>
        </p:txBody>
      </p:sp>
      <p:sp>
        <p:nvSpPr>
          <p:cNvPr id="877" name="Google Shape;877;p46"/>
          <p:cNvSpPr/>
          <p:nvPr/>
        </p:nvSpPr>
        <p:spPr>
          <a:xfrm>
            <a:off x="6035850" y="3693775"/>
            <a:ext cx="510900" cy="232200"/>
          </a:xfrm>
          <a:prstGeom prst="rightArrow">
            <a:avLst>
              <a:gd name="adj1" fmla="val 50000"/>
              <a:gd name="adj2"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6"/>
          <p:cNvSpPr/>
          <p:nvPr/>
        </p:nvSpPr>
        <p:spPr>
          <a:xfrm>
            <a:off x="3133000" y="3059025"/>
            <a:ext cx="996900" cy="712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900" b="1">
              <a:latin typeface="Courier New"/>
              <a:ea typeface="Courier New"/>
              <a:cs typeface="Courier New"/>
              <a:sym typeface="Courier New"/>
            </a:endParaRPr>
          </a:p>
          <a:p>
            <a:pPr marL="0" lvl="0" indent="0" algn="l" rtl="0">
              <a:spcBef>
                <a:spcPts val="0"/>
              </a:spcBef>
              <a:spcAft>
                <a:spcPts val="0"/>
              </a:spcAft>
              <a:buNone/>
            </a:pPr>
            <a:r>
              <a:rPr lang="en" sz="900" b="1">
                <a:solidFill>
                  <a:srgbClr val="FF0000"/>
                </a:solidFill>
                <a:latin typeface="Courier New"/>
                <a:ea typeface="Courier New"/>
                <a:cs typeface="Courier New"/>
                <a:sym typeface="Courier New"/>
              </a:rPr>
              <a:t>&gt;&gt;&gt; Crash</a:t>
            </a:r>
            <a:endParaRPr sz="900" b="1">
              <a:solidFill>
                <a:srgbClr val="FF0000"/>
              </a:solidFill>
              <a:latin typeface="Courier New"/>
              <a:ea typeface="Courier New"/>
              <a:cs typeface="Courier New"/>
              <a:sym typeface="Courier New"/>
            </a:endParaRPr>
          </a:p>
        </p:txBody>
      </p:sp>
      <p:sp>
        <p:nvSpPr>
          <p:cNvPr id="879" name="Google Shape;879;p46"/>
          <p:cNvSpPr/>
          <p:nvPr/>
        </p:nvSpPr>
        <p:spPr>
          <a:xfrm>
            <a:off x="4375000" y="3059025"/>
            <a:ext cx="996900" cy="712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1"/>
                </a:solidFill>
                <a:latin typeface="Courier New"/>
                <a:ea typeface="Courier New"/>
                <a:cs typeface="Courier New"/>
                <a:sym typeface="Courier New"/>
              </a:rPr>
              <a:t>x = 0xAAAA</a:t>
            </a:r>
            <a:endParaRPr sz="900" b="1">
              <a:latin typeface="Courier New"/>
              <a:ea typeface="Courier New"/>
              <a:cs typeface="Courier New"/>
              <a:sym typeface="Courier New"/>
            </a:endParaRPr>
          </a:p>
          <a:p>
            <a:pPr marL="0" lvl="0" indent="0" algn="l" rtl="0">
              <a:spcBef>
                <a:spcPts val="0"/>
              </a:spcBef>
              <a:spcAft>
                <a:spcPts val="0"/>
              </a:spcAft>
              <a:buNone/>
            </a:pPr>
            <a:r>
              <a:rPr lang="en" sz="900" b="1">
                <a:solidFill>
                  <a:srgbClr val="FF0000"/>
                </a:solidFill>
                <a:latin typeface="Courier New"/>
                <a:ea typeface="Courier New"/>
                <a:cs typeface="Courier New"/>
                <a:sym typeface="Courier New"/>
              </a:rPr>
              <a:t>&gt;&gt;&gt; Crash</a:t>
            </a:r>
            <a:endParaRPr sz="900" b="1">
              <a:solidFill>
                <a:srgbClr val="FF0000"/>
              </a:solidFill>
              <a:latin typeface="Courier New"/>
              <a:ea typeface="Courier New"/>
              <a:cs typeface="Courier New"/>
              <a:sym typeface="Courier New"/>
            </a:endParaRPr>
          </a:p>
        </p:txBody>
      </p:sp>
      <p:sp>
        <p:nvSpPr>
          <p:cNvPr id="880" name="Google Shape;880;p46"/>
          <p:cNvSpPr/>
          <p:nvPr/>
        </p:nvSpPr>
        <p:spPr>
          <a:xfrm>
            <a:off x="3133000" y="3881775"/>
            <a:ext cx="996900" cy="712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1"/>
                </a:solidFill>
                <a:latin typeface="Courier New"/>
                <a:ea typeface="Courier New"/>
                <a:cs typeface="Courier New"/>
                <a:sym typeface="Courier New"/>
              </a:rPr>
              <a:t>x = 0xAAAA</a:t>
            </a:r>
            <a:endParaRPr sz="900" b="1">
              <a:solidFill>
                <a:schemeClr val="dk1"/>
              </a:solidFill>
              <a:latin typeface="Courier New"/>
              <a:ea typeface="Courier New"/>
              <a:cs typeface="Courier New"/>
              <a:sym typeface="Courier New"/>
            </a:endParaRPr>
          </a:p>
          <a:p>
            <a:pPr marL="0" lvl="0" indent="0" algn="l" rtl="0">
              <a:spcBef>
                <a:spcPts val="0"/>
              </a:spcBef>
              <a:spcAft>
                <a:spcPts val="0"/>
              </a:spcAft>
              <a:buNone/>
            </a:pPr>
            <a:r>
              <a:rPr lang="en" sz="900" b="1">
                <a:latin typeface="Courier New"/>
                <a:ea typeface="Courier New"/>
                <a:cs typeface="Courier New"/>
                <a:sym typeface="Courier New"/>
              </a:rPr>
              <a:t>flush(&amp;x)</a:t>
            </a:r>
            <a:endParaRPr sz="900" b="1">
              <a:latin typeface="Courier New"/>
              <a:ea typeface="Courier New"/>
              <a:cs typeface="Courier New"/>
              <a:sym typeface="Courier New"/>
            </a:endParaRPr>
          </a:p>
          <a:p>
            <a:pPr marL="0" lvl="0" indent="0" algn="l" rtl="0">
              <a:spcBef>
                <a:spcPts val="0"/>
              </a:spcBef>
              <a:spcAft>
                <a:spcPts val="0"/>
              </a:spcAft>
              <a:buNone/>
            </a:pPr>
            <a:r>
              <a:rPr lang="en" sz="900" b="1">
                <a:solidFill>
                  <a:srgbClr val="FF0000"/>
                </a:solidFill>
                <a:latin typeface="Courier New"/>
                <a:ea typeface="Courier New"/>
                <a:cs typeface="Courier New"/>
                <a:sym typeface="Courier New"/>
              </a:rPr>
              <a:t>&gt;&gt;&gt; Crash</a:t>
            </a:r>
            <a:endParaRPr sz="900" b="1">
              <a:solidFill>
                <a:srgbClr val="FF0000"/>
              </a:solidFill>
              <a:latin typeface="Courier New"/>
              <a:ea typeface="Courier New"/>
              <a:cs typeface="Courier New"/>
              <a:sym typeface="Courier New"/>
            </a:endParaRPr>
          </a:p>
        </p:txBody>
      </p:sp>
      <p:sp>
        <p:nvSpPr>
          <p:cNvPr id="881" name="Google Shape;881;p46"/>
          <p:cNvSpPr/>
          <p:nvPr/>
        </p:nvSpPr>
        <p:spPr>
          <a:xfrm>
            <a:off x="4375000" y="3881775"/>
            <a:ext cx="996900" cy="712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1"/>
                </a:solidFill>
                <a:latin typeface="Courier New"/>
                <a:ea typeface="Courier New"/>
                <a:cs typeface="Courier New"/>
                <a:sym typeface="Courier New"/>
              </a:rPr>
              <a:t>x = 0xAAAA</a:t>
            </a:r>
            <a:endParaRPr sz="900" b="1">
              <a:solidFill>
                <a:schemeClr val="dk1"/>
              </a:solidFill>
              <a:latin typeface="Courier New"/>
              <a:ea typeface="Courier New"/>
              <a:cs typeface="Courier New"/>
              <a:sym typeface="Courier New"/>
            </a:endParaRPr>
          </a:p>
          <a:p>
            <a:pPr marL="0" lvl="0" indent="0" algn="l" rtl="0">
              <a:spcBef>
                <a:spcPts val="0"/>
              </a:spcBef>
              <a:spcAft>
                <a:spcPts val="0"/>
              </a:spcAft>
              <a:buNone/>
            </a:pPr>
            <a:r>
              <a:rPr lang="en" sz="900" b="1">
                <a:latin typeface="Courier New"/>
                <a:ea typeface="Courier New"/>
                <a:cs typeface="Courier New"/>
                <a:sym typeface="Courier New"/>
              </a:rPr>
              <a:t>flush(&amp;x)</a:t>
            </a:r>
            <a:endParaRPr sz="900" b="1">
              <a:latin typeface="Courier New"/>
              <a:ea typeface="Courier New"/>
              <a:cs typeface="Courier New"/>
              <a:sym typeface="Courier New"/>
            </a:endParaRPr>
          </a:p>
          <a:p>
            <a:pPr marL="0" lvl="0" indent="0" algn="l" rtl="0">
              <a:spcBef>
                <a:spcPts val="0"/>
              </a:spcBef>
              <a:spcAft>
                <a:spcPts val="0"/>
              </a:spcAft>
              <a:buNone/>
            </a:pPr>
            <a:r>
              <a:rPr lang="en" sz="900" b="1">
                <a:latin typeface="Courier New"/>
                <a:ea typeface="Courier New"/>
                <a:cs typeface="Courier New"/>
                <a:sym typeface="Courier New"/>
              </a:rPr>
              <a:t>y.store(20)</a:t>
            </a:r>
            <a:endParaRPr sz="900" b="1">
              <a:latin typeface="Courier New"/>
              <a:ea typeface="Courier New"/>
              <a:cs typeface="Courier New"/>
              <a:sym typeface="Courier New"/>
            </a:endParaRPr>
          </a:p>
          <a:p>
            <a:pPr marL="0" lvl="0" indent="0" algn="l" rtl="0">
              <a:spcBef>
                <a:spcPts val="0"/>
              </a:spcBef>
              <a:spcAft>
                <a:spcPts val="0"/>
              </a:spcAft>
              <a:buNone/>
            </a:pPr>
            <a:r>
              <a:rPr lang="en" sz="900" b="1">
                <a:solidFill>
                  <a:srgbClr val="FF0000"/>
                </a:solidFill>
                <a:latin typeface="Courier New"/>
                <a:ea typeface="Courier New"/>
                <a:cs typeface="Courier New"/>
                <a:sym typeface="Courier New"/>
              </a:rPr>
              <a:t>&gt;&gt;&gt; Crash</a:t>
            </a:r>
            <a:endParaRPr sz="900" b="1">
              <a:solidFill>
                <a:srgbClr val="FF0000"/>
              </a:solidFill>
              <a:latin typeface="Courier New"/>
              <a:ea typeface="Courier New"/>
              <a:cs typeface="Courier New"/>
              <a:sym typeface="Courier New"/>
            </a:endParaRPr>
          </a:p>
        </p:txBody>
      </p:sp>
      <p:sp>
        <p:nvSpPr>
          <p:cNvPr id="882" name="Google Shape;882;p46"/>
          <p:cNvSpPr txBox="1"/>
          <p:nvPr/>
        </p:nvSpPr>
        <p:spPr>
          <a:xfrm>
            <a:off x="3133000" y="4656925"/>
            <a:ext cx="223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38761D"/>
                </a:solidFill>
              </a:rPr>
              <a:t>Derived executions</a:t>
            </a:r>
            <a:endParaRPr>
              <a:solidFill>
                <a:srgbClr val="38761D"/>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Yashme Key Idea</a:t>
            </a:r>
            <a:endParaRPr/>
          </a:p>
        </p:txBody>
      </p:sp>
      <p:sp>
        <p:nvSpPr>
          <p:cNvPr id="888" name="Google Shape;888;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
        <p:nvSpPr>
          <p:cNvPr id="889" name="Google Shape;889;p47"/>
          <p:cNvSpPr txBox="1">
            <a:spLocks noGrp="1"/>
          </p:cNvSpPr>
          <p:nvPr>
            <p:ph type="body" idx="1"/>
          </p:nvPr>
        </p:nvSpPr>
        <p:spPr>
          <a:xfrm>
            <a:off x="311700" y="1152475"/>
            <a:ext cx="8160900" cy="87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1">
                <a:solidFill>
                  <a:srgbClr val="000000"/>
                </a:solidFill>
              </a:rPr>
              <a:t>Expanding the Detection Window:</a:t>
            </a:r>
            <a:endParaRPr sz="2000">
              <a:solidFill>
                <a:srgbClr val="000000"/>
              </a:solidFill>
            </a:endParaRPr>
          </a:p>
        </p:txBody>
      </p:sp>
      <p:cxnSp>
        <p:nvCxnSpPr>
          <p:cNvPr id="890" name="Google Shape;890;p47"/>
          <p:cNvCxnSpPr/>
          <p:nvPr/>
        </p:nvCxnSpPr>
        <p:spPr>
          <a:xfrm>
            <a:off x="2341225" y="2158025"/>
            <a:ext cx="5424300" cy="15300"/>
          </a:xfrm>
          <a:prstGeom prst="straightConnector1">
            <a:avLst/>
          </a:prstGeom>
          <a:noFill/>
          <a:ln w="38100" cap="flat" cmpd="sng">
            <a:solidFill>
              <a:schemeClr val="dk1"/>
            </a:solidFill>
            <a:prstDash val="solid"/>
            <a:round/>
            <a:headEnd type="none" w="med" len="med"/>
            <a:tailEnd type="none" w="med" len="med"/>
          </a:ln>
        </p:spPr>
      </p:cxnSp>
      <p:sp>
        <p:nvSpPr>
          <p:cNvPr id="891" name="Google Shape;891;p47"/>
          <p:cNvSpPr txBox="1"/>
          <p:nvPr/>
        </p:nvSpPr>
        <p:spPr>
          <a:xfrm>
            <a:off x="859025" y="1854575"/>
            <a:ext cx="1032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execution</a:t>
            </a:r>
            <a:endParaRPr/>
          </a:p>
        </p:txBody>
      </p:sp>
      <p:sp>
        <p:nvSpPr>
          <p:cNvPr id="892" name="Google Shape;892;p47"/>
          <p:cNvSpPr/>
          <p:nvPr/>
        </p:nvSpPr>
        <p:spPr>
          <a:xfrm>
            <a:off x="2800000" y="2096250"/>
            <a:ext cx="141000" cy="136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7"/>
          <p:cNvSpPr/>
          <p:nvPr/>
        </p:nvSpPr>
        <p:spPr>
          <a:xfrm>
            <a:off x="4088125" y="2093975"/>
            <a:ext cx="141000" cy="136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7"/>
          <p:cNvSpPr txBox="1"/>
          <p:nvPr/>
        </p:nvSpPr>
        <p:spPr>
          <a:xfrm>
            <a:off x="2308000" y="1638725"/>
            <a:ext cx="1125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ourier New"/>
                <a:ea typeface="Courier New"/>
                <a:cs typeface="Courier New"/>
                <a:sym typeface="Courier New"/>
              </a:rPr>
              <a:t>x=0xAAAA</a:t>
            </a:r>
            <a:endParaRPr>
              <a:latin typeface="Courier New"/>
              <a:ea typeface="Courier New"/>
              <a:cs typeface="Courier New"/>
              <a:sym typeface="Courier New"/>
            </a:endParaRPr>
          </a:p>
        </p:txBody>
      </p:sp>
      <p:sp>
        <p:nvSpPr>
          <p:cNvPr id="895" name="Google Shape;895;p47"/>
          <p:cNvSpPr txBox="1"/>
          <p:nvPr/>
        </p:nvSpPr>
        <p:spPr>
          <a:xfrm>
            <a:off x="3577525" y="1638725"/>
            <a:ext cx="1162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ourier New"/>
                <a:ea typeface="Courier New"/>
                <a:cs typeface="Courier New"/>
                <a:sym typeface="Courier New"/>
              </a:rPr>
              <a:t>flush(&amp;x)</a:t>
            </a:r>
            <a:endParaRPr>
              <a:latin typeface="Courier New"/>
              <a:ea typeface="Courier New"/>
              <a:cs typeface="Courier New"/>
              <a:sym typeface="Courier New"/>
            </a:endParaRPr>
          </a:p>
        </p:txBody>
      </p:sp>
      <p:cxnSp>
        <p:nvCxnSpPr>
          <p:cNvPr id="896" name="Google Shape;896;p47"/>
          <p:cNvCxnSpPr/>
          <p:nvPr/>
        </p:nvCxnSpPr>
        <p:spPr>
          <a:xfrm>
            <a:off x="2830850" y="2544675"/>
            <a:ext cx="4942800" cy="0"/>
          </a:xfrm>
          <a:prstGeom prst="straightConnector1">
            <a:avLst/>
          </a:prstGeom>
          <a:noFill/>
          <a:ln w="28575" cap="flat" cmpd="sng">
            <a:solidFill>
              <a:srgbClr val="CC0000"/>
            </a:solidFill>
            <a:prstDash val="solid"/>
            <a:round/>
            <a:headEnd type="oval" w="med" len="med"/>
            <a:tailEnd type="triangle" w="med" len="med"/>
          </a:ln>
        </p:spPr>
      </p:cxnSp>
      <p:sp>
        <p:nvSpPr>
          <p:cNvPr id="897" name="Google Shape;897;p47"/>
          <p:cNvSpPr txBox="1"/>
          <p:nvPr/>
        </p:nvSpPr>
        <p:spPr>
          <a:xfrm>
            <a:off x="3602100" y="2601738"/>
            <a:ext cx="3200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Consistent crash interval</a:t>
            </a:r>
            <a:endParaRPr/>
          </a:p>
        </p:txBody>
      </p:sp>
      <p:sp>
        <p:nvSpPr>
          <p:cNvPr id="898" name="Google Shape;898;p47"/>
          <p:cNvSpPr txBox="1"/>
          <p:nvPr/>
        </p:nvSpPr>
        <p:spPr>
          <a:xfrm>
            <a:off x="7282163" y="1638725"/>
            <a:ext cx="1032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CC0000"/>
                </a:solidFill>
              </a:rPr>
              <a:t>Crash</a:t>
            </a:r>
            <a:endParaRPr b="1">
              <a:solidFill>
                <a:srgbClr val="CC0000"/>
              </a:solidFill>
            </a:endParaRPr>
          </a:p>
        </p:txBody>
      </p:sp>
      <p:pic>
        <p:nvPicPr>
          <p:cNvPr id="899" name="Google Shape;899;p47"/>
          <p:cNvPicPr preferRelativeResize="0"/>
          <p:nvPr/>
        </p:nvPicPr>
        <p:blipFill>
          <a:blip r:embed="rId3">
            <a:alphaModFix/>
          </a:blip>
          <a:stretch>
            <a:fillRect/>
          </a:stretch>
        </p:blipFill>
        <p:spPr>
          <a:xfrm>
            <a:off x="7690300" y="2038931"/>
            <a:ext cx="216024" cy="246891"/>
          </a:xfrm>
          <a:prstGeom prst="rect">
            <a:avLst/>
          </a:prstGeom>
          <a:noFill/>
          <a:ln>
            <a:noFill/>
          </a:ln>
        </p:spPr>
      </p:pic>
      <p:sp>
        <p:nvSpPr>
          <p:cNvPr id="900" name="Google Shape;900;p47"/>
          <p:cNvSpPr/>
          <p:nvPr/>
        </p:nvSpPr>
        <p:spPr>
          <a:xfrm>
            <a:off x="5739300" y="2093975"/>
            <a:ext cx="141000" cy="136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7"/>
          <p:cNvSpPr txBox="1"/>
          <p:nvPr/>
        </p:nvSpPr>
        <p:spPr>
          <a:xfrm>
            <a:off x="5121450" y="1620300"/>
            <a:ext cx="1376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ourier New"/>
                <a:ea typeface="Courier New"/>
                <a:cs typeface="Courier New"/>
                <a:sym typeface="Courier New"/>
              </a:rPr>
              <a:t>y.store(20)</a:t>
            </a:r>
            <a:endParaRPr>
              <a:latin typeface="Courier New"/>
              <a:ea typeface="Courier New"/>
              <a:cs typeface="Courier New"/>
              <a:sym typeface="Courier New"/>
            </a:endParaRPr>
          </a:p>
        </p:txBody>
      </p:sp>
      <p:sp>
        <p:nvSpPr>
          <p:cNvPr id="902" name="Google Shape;902;p47"/>
          <p:cNvSpPr txBox="1"/>
          <p:nvPr/>
        </p:nvSpPr>
        <p:spPr>
          <a:xfrm>
            <a:off x="5121450" y="669125"/>
            <a:ext cx="33999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rgbClr val="CC0000"/>
                </a:solidFill>
              </a:rPr>
              <a:t>Yashme determine there is a prefix of pre-crash execution that doesn’t execute the </a:t>
            </a:r>
            <a:r>
              <a:rPr lang="en" sz="1700">
                <a:solidFill>
                  <a:srgbClr val="CC0000"/>
                </a:solidFill>
                <a:latin typeface="Courier New"/>
                <a:ea typeface="Courier New"/>
                <a:cs typeface="Courier New"/>
                <a:sym typeface="Courier New"/>
              </a:rPr>
              <a:t>flush(X)</a:t>
            </a:r>
            <a:endParaRPr sz="1700">
              <a:solidFill>
                <a:srgbClr val="CC0000"/>
              </a:solidFill>
              <a:latin typeface="Courier New"/>
              <a:ea typeface="Courier New"/>
              <a:cs typeface="Courier New"/>
              <a:sym typeface="Courier New"/>
            </a:endParaRPr>
          </a:p>
        </p:txBody>
      </p:sp>
      <p:sp>
        <p:nvSpPr>
          <p:cNvPr id="903" name="Google Shape;903;p47"/>
          <p:cNvSpPr/>
          <p:nvPr/>
        </p:nvSpPr>
        <p:spPr>
          <a:xfrm>
            <a:off x="341350" y="3057475"/>
            <a:ext cx="1923000" cy="182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4" name="Google Shape;904;p47"/>
          <p:cNvCxnSpPr/>
          <p:nvPr/>
        </p:nvCxnSpPr>
        <p:spPr>
          <a:xfrm>
            <a:off x="341350" y="3581275"/>
            <a:ext cx="1923000" cy="0"/>
          </a:xfrm>
          <a:prstGeom prst="straightConnector1">
            <a:avLst/>
          </a:prstGeom>
          <a:noFill/>
          <a:ln w="9525" cap="flat" cmpd="sng">
            <a:solidFill>
              <a:schemeClr val="dk2"/>
            </a:solidFill>
            <a:prstDash val="solid"/>
            <a:round/>
            <a:headEnd type="none" w="med" len="med"/>
            <a:tailEnd type="none" w="med" len="med"/>
          </a:ln>
        </p:spPr>
      </p:cxnSp>
      <p:sp>
        <p:nvSpPr>
          <p:cNvPr id="905" name="Google Shape;905;p47"/>
          <p:cNvSpPr txBox="1"/>
          <p:nvPr/>
        </p:nvSpPr>
        <p:spPr>
          <a:xfrm>
            <a:off x="341400" y="3142850"/>
            <a:ext cx="1923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Code</a:t>
            </a:r>
            <a:endParaRPr/>
          </a:p>
        </p:txBody>
      </p:sp>
      <p:sp>
        <p:nvSpPr>
          <p:cNvPr id="906" name="Google Shape;906;p47"/>
          <p:cNvSpPr txBox="1"/>
          <p:nvPr/>
        </p:nvSpPr>
        <p:spPr>
          <a:xfrm>
            <a:off x="429600" y="3619500"/>
            <a:ext cx="18348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x = 0xAAAA</a:t>
            </a:r>
            <a:endParaRPr b="1">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a:solidFill>
                  <a:schemeClr val="dk1"/>
                </a:solidFill>
                <a:latin typeface="Courier New"/>
                <a:ea typeface="Courier New"/>
                <a:cs typeface="Courier New"/>
                <a:sym typeface="Courier New"/>
              </a:rPr>
              <a:t>flush(&amp;x)</a:t>
            </a:r>
            <a:endParaRPr b="1">
              <a:solidFill>
                <a:schemeClr val="dk1"/>
              </a:solidFill>
              <a:latin typeface="Courier New"/>
              <a:ea typeface="Courier New"/>
              <a:cs typeface="Courier New"/>
              <a:sym typeface="Courier New"/>
            </a:endParaRPr>
          </a:p>
          <a:p>
            <a:pPr marL="457200" lvl="0" indent="-317500" algn="l" rtl="0">
              <a:spcBef>
                <a:spcPts val="0"/>
              </a:spcBef>
              <a:spcAft>
                <a:spcPts val="0"/>
              </a:spcAft>
              <a:buClr>
                <a:schemeClr val="dk1"/>
              </a:buClr>
              <a:buSzPts val="1400"/>
              <a:buFont typeface="Courier New"/>
              <a:buAutoNum type="arabicPeriod"/>
            </a:pPr>
            <a:r>
              <a:rPr lang="en" b="1">
                <a:solidFill>
                  <a:schemeClr val="dk1"/>
                </a:solidFill>
                <a:latin typeface="Courier New"/>
                <a:ea typeface="Courier New"/>
                <a:cs typeface="Courier New"/>
                <a:sym typeface="Courier New"/>
              </a:rPr>
              <a:t>y.store(20)</a:t>
            </a:r>
            <a:endParaRPr b="1">
              <a:solidFill>
                <a:schemeClr val="dk1"/>
              </a:solidFill>
              <a:latin typeface="Courier New"/>
              <a:ea typeface="Courier New"/>
              <a:cs typeface="Courier New"/>
              <a:sym typeface="Courier New"/>
            </a:endParaRPr>
          </a:p>
          <a:p>
            <a:pPr marL="457200" lvl="0" indent="0" algn="l" rtl="0">
              <a:spcBef>
                <a:spcPts val="0"/>
              </a:spcBef>
              <a:spcAft>
                <a:spcPts val="0"/>
              </a:spcAft>
              <a:buNone/>
            </a:pPr>
            <a:r>
              <a:rPr lang="en" b="1">
                <a:solidFill>
                  <a:srgbClr val="CC0000"/>
                </a:solidFill>
                <a:latin typeface="Courier New"/>
                <a:ea typeface="Courier New"/>
                <a:cs typeface="Courier New"/>
                <a:sym typeface="Courier New"/>
              </a:rPr>
              <a:t>&gt;&gt;&gt; Crash</a:t>
            </a:r>
            <a:endParaRPr b="1">
              <a:latin typeface="Courier New"/>
              <a:ea typeface="Courier New"/>
              <a:cs typeface="Courier New"/>
              <a:sym typeface="Courier New"/>
            </a:endParaRPr>
          </a:p>
        </p:txBody>
      </p:sp>
      <p:sp>
        <p:nvSpPr>
          <p:cNvPr id="907" name="Google Shape;907;p47"/>
          <p:cNvSpPr/>
          <p:nvPr/>
        </p:nvSpPr>
        <p:spPr>
          <a:xfrm>
            <a:off x="6612150" y="3057475"/>
            <a:ext cx="1923000" cy="1691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8" name="Google Shape;908;p47"/>
          <p:cNvCxnSpPr/>
          <p:nvPr/>
        </p:nvCxnSpPr>
        <p:spPr>
          <a:xfrm>
            <a:off x="6612150" y="3581275"/>
            <a:ext cx="1923000" cy="0"/>
          </a:xfrm>
          <a:prstGeom prst="straightConnector1">
            <a:avLst/>
          </a:prstGeom>
          <a:noFill/>
          <a:ln w="9525" cap="flat" cmpd="sng">
            <a:solidFill>
              <a:schemeClr val="dk2"/>
            </a:solidFill>
            <a:prstDash val="solid"/>
            <a:round/>
            <a:headEnd type="none" w="med" len="med"/>
            <a:tailEnd type="none" w="med" len="med"/>
          </a:ln>
        </p:spPr>
      </p:cxnSp>
      <p:sp>
        <p:nvSpPr>
          <p:cNvPr id="909" name="Google Shape;909;p47"/>
          <p:cNvSpPr txBox="1"/>
          <p:nvPr/>
        </p:nvSpPr>
        <p:spPr>
          <a:xfrm>
            <a:off x="6612150" y="3142850"/>
            <a:ext cx="1923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Post-crash Code</a:t>
            </a:r>
            <a:endParaRPr/>
          </a:p>
        </p:txBody>
      </p:sp>
      <p:sp>
        <p:nvSpPr>
          <p:cNvPr id="910" name="Google Shape;910;p47"/>
          <p:cNvSpPr txBox="1"/>
          <p:nvPr/>
        </p:nvSpPr>
        <p:spPr>
          <a:xfrm>
            <a:off x="6612075" y="3619500"/>
            <a:ext cx="20868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dirty="0">
                <a:latin typeface="Courier New"/>
                <a:ea typeface="Courier New"/>
                <a:cs typeface="Courier New"/>
                <a:sym typeface="Courier New"/>
              </a:rPr>
              <a:t>R1 = x</a:t>
            </a:r>
            <a:endParaRPr b="1">
              <a:latin typeface="Courier New"/>
              <a:ea typeface="Courier New"/>
              <a:cs typeface="Courier New"/>
              <a:sym typeface="Courier New"/>
            </a:endParaRPr>
          </a:p>
          <a:p>
            <a:pPr marL="0" lvl="0" indent="0" algn="l" rtl="0">
              <a:spcBef>
                <a:spcPts val="0"/>
              </a:spcBef>
              <a:spcAft>
                <a:spcPts val="0"/>
              </a:spcAft>
              <a:buNone/>
            </a:pPr>
            <a:r>
              <a:rPr lang="en" b="1" dirty="0">
                <a:solidFill>
                  <a:srgbClr val="38761D"/>
                </a:solidFill>
                <a:latin typeface="Courier New"/>
                <a:ea typeface="Courier New"/>
                <a:cs typeface="Courier New"/>
                <a:sym typeface="Courier New"/>
              </a:rPr>
              <a:t>// R1 = 0xAAAA</a:t>
            </a:r>
            <a:endParaRPr b="1">
              <a:solidFill>
                <a:srgbClr val="38761D"/>
              </a:solidFill>
              <a:latin typeface="Courier New"/>
              <a:ea typeface="Courier New"/>
              <a:cs typeface="Courier New"/>
              <a:sym typeface="Courier New"/>
            </a:endParaRPr>
          </a:p>
          <a:p>
            <a:pPr marL="139700">
              <a:buClr>
                <a:schemeClr val="dk1"/>
              </a:buClr>
              <a:buSzPts val="1400"/>
            </a:pPr>
            <a:r>
              <a:rPr lang="en" b="1" dirty="0">
                <a:solidFill>
                  <a:schemeClr val="dk1"/>
                </a:solidFill>
                <a:latin typeface="Courier New"/>
                <a:ea typeface="Courier New"/>
                <a:cs typeface="Courier New"/>
                <a:sym typeface="Courier New"/>
              </a:rPr>
              <a:t>2. R2 = </a:t>
            </a:r>
            <a:r>
              <a:rPr lang="en" b="1" dirty="0" err="1">
                <a:solidFill>
                  <a:schemeClr val="dk1"/>
                </a:solidFill>
                <a:latin typeface="Courier New"/>
                <a:ea typeface="Courier New"/>
                <a:cs typeface="Courier New"/>
                <a:sym typeface="Courier New"/>
              </a:rPr>
              <a:t>y.read</a:t>
            </a:r>
            <a:r>
              <a:rPr lang="en" b="1" dirty="0">
                <a:solidFill>
                  <a:schemeClr val="dk1"/>
                </a:solidFill>
                <a:latin typeface="Courier New"/>
                <a:ea typeface="Courier New"/>
                <a:cs typeface="Courier New"/>
                <a:sym typeface="Courier New"/>
              </a:rPr>
              <a:t>()</a:t>
            </a:r>
            <a:endParaRPr b="1" dirty="0">
              <a:solidFill>
                <a:schemeClr val="dk1"/>
              </a:solidFill>
              <a:latin typeface="Courier New"/>
              <a:ea typeface="Courier New"/>
              <a:cs typeface="Courier New"/>
            </a:endParaRPr>
          </a:p>
          <a:p>
            <a:pPr marL="0" lvl="0" indent="0" algn="l" rtl="0">
              <a:spcBef>
                <a:spcPts val="0"/>
              </a:spcBef>
              <a:spcAft>
                <a:spcPts val="0"/>
              </a:spcAft>
              <a:buNone/>
            </a:pPr>
            <a:r>
              <a:rPr lang="en" b="1" dirty="0">
                <a:solidFill>
                  <a:srgbClr val="38761D"/>
                </a:solidFill>
                <a:latin typeface="Courier New"/>
                <a:ea typeface="Courier New"/>
                <a:cs typeface="Courier New"/>
                <a:sym typeface="Courier New"/>
              </a:rPr>
              <a:t>// R2 = ???</a:t>
            </a:r>
            <a:endParaRPr b="1">
              <a:solidFill>
                <a:schemeClr val="dk1"/>
              </a:solidFill>
              <a:latin typeface="Courier New"/>
              <a:ea typeface="Courier New"/>
              <a:cs typeface="Courier New"/>
              <a:sym typeface="Courier New"/>
            </a:endParaRPr>
          </a:p>
        </p:txBody>
      </p:sp>
      <p:sp>
        <p:nvSpPr>
          <p:cNvPr id="911" name="Google Shape;911;p47"/>
          <p:cNvSpPr/>
          <p:nvPr/>
        </p:nvSpPr>
        <p:spPr>
          <a:xfrm>
            <a:off x="6035850" y="4074775"/>
            <a:ext cx="510900" cy="232200"/>
          </a:xfrm>
          <a:prstGeom prst="rightArrow">
            <a:avLst>
              <a:gd name="adj1" fmla="val 50000"/>
              <a:gd name="adj2"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7"/>
          <p:cNvSpPr/>
          <p:nvPr/>
        </p:nvSpPr>
        <p:spPr>
          <a:xfrm>
            <a:off x="4246900" y="2940863"/>
            <a:ext cx="1125000" cy="830400"/>
          </a:xfrm>
          <a:prstGeom prst="foldedCorner">
            <a:avLst>
              <a:gd name="adj" fmla="val 16667"/>
            </a:avLst>
          </a:prstGeom>
          <a:solidFill>
            <a:srgbClr val="FFE599"/>
          </a:solid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latin typeface="Courier New"/>
                <a:ea typeface="Courier New"/>
                <a:cs typeface="Courier New"/>
                <a:sym typeface="Courier New"/>
              </a:rPr>
              <a:t>x = 0xAAAA</a:t>
            </a:r>
            <a:endParaRPr sz="1100" b="1">
              <a:latin typeface="Courier New"/>
              <a:ea typeface="Courier New"/>
              <a:cs typeface="Courier New"/>
              <a:sym typeface="Courier New"/>
            </a:endParaRPr>
          </a:p>
          <a:p>
            <a:pPr marL="0" lvl="0" indent="0" algn="l" rtl="0">
              <a:spcBef>
                <a:spcPts val="0"/>
              </a:spcBef>
              <a:spcAft>
                <a:spcPts val="0"/>
              </a:spcAft>
              <a:buNone/>
            </a:pPr>
            <a:r>
              <a:rPr lang="en" sz="1100" b="1">
                <a:solidFill>
                  <a:srgbClr val="FF0000"/>
                </a:solidFill>
                <a:latin typeface="Courier New"/>
                <a:ea typeface="Courier New"/>
                <a:cs typeface="Courier New"/>
                <a:sym typeface="Courier New"/>
              </a:rPr>
              <a:t>&gt;&gt;&gt; Crash</a:t>
            </a:r>
            <a:endParaRPr sz="1100" b="1">
              <a:solidFill>
                <a:srgbClr val="FF0000"/>
              </a:solidFill>
              <a:latin typeface="Courier New"/>
              <a:ea typeface="Courier New"/>
              <a:cs typeface="Courier New"/>
              <a:sym typeface="Courier New"/>
            </a:endParaRPr>
          </a:p>
        </p:txBody>
      </p:sp>
      <p:sp>
        <p:nvSpPr>
          <p:cNvPr id="913" name="Google Shape;913;p47"/>
          <p:cNvSpPr/>
          <p:nvPr/>
        </p:nvSpPr>
        <p:spPr>
          <a:xfrm>
            <a:off x="3133000" y="3881775"/>
            <a:ext cx="996900" cy="712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1"/>
                </a:solidFill>
                <a:latin typeface="Courier New"/>
                <a:ea typeface="Courier New"/>
                <a:cs typeface="Courier New"/>
                <a:sym typeface="Courier New"/>
              </a:rPr>
              <a:t>x = 0xAAAA</a:t>
            </a:r>
            <a:endParaRPr sz="900" b="1">
              <a:solidFill>
                <a:schemeClr val="dk1"/>
              </a:solidFill>
              <a:latin typeface="Courier New"/>
              <a:ea typeface="Courier New"/>
              <a:cs typeface="Courier New"/>
              <a:sym typeface="Courier New"/>
            </a:endParaRPr>
          </a:p>
          <a:p>
            <a:pPr marL="0" lvl="0" indent="0" algn="l" rtl="0">
              <a:spcBef>
                <a:spcPts val="0"/>
              </a:spcBef>
              <a:spcAft>
                <a:spcPts val="0"/>
              </a:spcAft>
              <a:buNone/>
            </a:pPr>
            <a:r>
              <a:rPr lang="en" sz="900" b="1">
                <a:latin typeface="Courier New"/>
                <a:ea typeface="Courier New"/>
                <a:cs typeface="Courier New"/>
                <a:sym typeface="Courier New"/>
              </a:rPr>
              <a:t>flush(&amp;x)</a:t>
            </a:r>
            <a:endParaRPr sz="900" b="1">
              <a:latin typeface="Courier New"/>
              <a:ea typeface="Courier New"/>
              <a:cs typeface="Courier New"/>
              <a:sym typeface="Courier New"/>
            </a:endParaRPr>
          </a:p>
          <a:p>
            <a:pPr marL="0" lvl="0" indent="0" algn="l" rtl="0">
              <a:spcBef>
                <a:spcPts val="0"/>
              </a:spcBef>
              <a:spcAft>
                <a:spcPts val="0"/>
              </a:spcAft>
              <a:buNone/>
            </a:pPr>
            <a:r>
              <a:rPr lang="en" sz="900" b="1">
                <a:solidFill>
                  <a:srgbClr val="FF0000"/>
                </a:solidFill>
                <a:latin typeface="Courier New"/>
                <a:ea typeface="Courier New"/>
                <a:cs typeface="Courier New"/>
                <a:sym typeface="Courier New"/>
              </a:rPr>
              <a:t>&gt;&gt;&gt; Crash</a:t>
            </a:r>
            <a:endParaRPr sz="900" b="1">
              <a:solidFill>
                <a:srgbClr val="FF0000"/>
              </a:solidFill>
              <a:latin typeface="Courier New"/>
              <a:ea typeface="Courier New"/>
              <a:cs typeface="Courier New"/>
              <a:sym typeface="Courier New"/>
            </a:endParaRPr>
          </a:p>
        </p:txBody>
      </p:sp>
      <p:sp>
        <p:nvSpPr>
          <p:cNvPr id="914" name="Google Shape;914;p47"/>
          <p:cNvSpPr/>
          <p:nvPr/>
        </p:nvSpPr>
        <p:spPr>
          <a:xfrm>
            <a:off x="4375000" y="3881775"/>
            <a:ext cx="996900" cy="712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1"/>
                </a:solidFill>
                <a:latin typeface="Courier New"/>
                <a:ea typeface="Courier New"/>
                <a:cs typeface="Courier New"/>
                <a:sym typeface="Courier New"/>
              </a:rPr>
              <a:t>x = 0xAAAA</a:t>
            </a:r>
            <a:endParaRPr sz="900" b="1">
              <a:solidFill>
                <a:schemeClr val="dk1"/>
              </a:solidFill>
              <a:latin typeface="Courier New"/>
              <a:ea typeface="Courier New"/>
              <a:cs typeface="Courier New"/>
              <a:sym typeface="Courier New"/>
            </a:endParaRPr>
          </a:p>
          <a:p>
            <a:pPr marL="0" lvl="0" indent="0" algn="l" rtl="0">
              <a:spcBef>
                <a:spcPts val="0"/>
              </a:spcBef>
              <a:spcAft>
                <a:spcPts val="0"/>
              </a:spcAft>
              <a:buNone/>
            </a:pPr>
            <a:r>
              <a:rPr lang="en" sz="900" b="1">
                <a:latin typeface="Courier New"/>
                <a:ea typeface="Courier New"/>
                <a:cs typeface="Courier New"/>
                <a:sym typeface="Courier New"/>
              </a:rPr>
              <a:t>flush(&amp;x)</a:t>
            </a:r>
            <a:endParaRPr sz="900" b="1">
              <a:latin typeface="Courier New"/>
              <a:ea typeface="Courier New"/>
              <a:cs typeface="Courier New"/>
              <a:sym typeface="Courier New"/>
            </a:endParaRPr>
          </a:p>
          <a:p>
            <a:pPr marL="0" lvl="0" indent="0" algn="l" rtl="0">
              <a:spcBef>
                <a:spcPts val="0"/>
              </a:spcBef>
              <a:spcAft>
                <a:spcPts val="0"/>
              </a:spcAft>
              <a:buNone/>
            </a:pPr>
            <a:r>
              <a:rPr lang="en" sz="900" b="1">
                <a:latin typeface="Courier New"/>
                <a:ea typeface="Courier New"/>
                <a:cs typeface="Courier New"/>
                <a:sym typeface="Courier New"/>
              </a:rPr>
              <a:t>y.store(20)</a:t>
            </a:r>
            <a:endParaRPr sz="900" b="1">
              <a:latin typeface="Courier New"/>
              <a:ea typeface="Courier New"/>
              <a:cs typeface="Courier New"/>
              <a:sym typeface="Courier New"/>
            </a:endParaRPr>
          </a:p>
          <a:p>
            <a:pPr marL="0" lvl="0" indent="0" algn="l" rtl="0">
              <a:spcBef>
                <a:spcPts val="0"/>
              </a:spcBef>
              <a:spcAft>
                <a:spcPts val="0"/>
              </a:spcAft>
              <a:buNone/>
            </a:pPr>
            <a:r>
              <a:rPr lang="en" sz="900" b="1">
                <a:solidFill>
                  <a:srgbClr val="FF0000"/>
                </a:solidFill>
                <a:latin typeface="Courier New"/>
                <a:ea typeface="Courier New"/>
                <a:cs typeface="Courier New"/>
                <a:sym typeface="Courier New"/>
              </a:rPr>
              <a:t>&gt;&gt;&gt; Crash</a:t>
            </a:r>
            <a:endParaRPr sz="900" b="1">
              <a:solidFill>
                <a:srgbClr val="FF0000"/>
              </a:solidFill>
              <a:latin typeface="Courier New"/>
              <a:ea typeface="Courier New"/>
              <a:cs typeface="Courier New"/>
              <a:sym typeface="Courier New"/>
            </a:endParaRPr>
          </a:p>
        </p:txBody>
      </p:sp>
      <p:sp>
        <p:nvSpPr>
          <p:cNvPr id="915" name="Google Shape;915;p47"/>
          <p:cNvSpPr txBox="1"/>
          <p:nvPr/>
        </p:nvSpPr>
        <p:spPr>
          <a:xfrm>
            <a:off x="3133000" y="4656925"/>
            <a:ext cx="223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38761D"/>
                </a:solidFill>
              </a:rPr>
              <a:t>Derived executions</a:t>
            </a:r>
            <a:endParaRPr>
              <a:solidFill>
                <a:srgbClr val="38761D"/>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Yashme Key Idea</a:t>
            </a:r>
            <a:endParaRPr/>
          </a:p>
        </p:txBody>
      </p:sp>
      <p:sp>
        <p:nvSpPr>
          <p:cNvPr id="921" name="Google Shape;921;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
        <p:nvSpPr>
          <p:cNvPr id="922" name="Google Shape;922;p48"/>
          <p:cNvSpPr txBox="1">
            <a:spLocks noGrp="1"/>
          </p:cNvSpPr>
          <p:nvPr>
            <p:ph type="body" idx="1"/>
          </p:nvPr>
        </p:nvSpPr>
        <p:spPr>
          <a:xfrm>
            <a:off x="311700" y="1152475"/>
            <a:ext cx="8160900" cy="87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1">
                <a:solidFill>
                  <a:srgbClr val="000000"/>
                </a:solidFill>
              </a:rPr>
              <a:t>Expanding the Detection Window:</a:t>
            </a:r>
            <a:endParaRPr sz="2000">
              <a:solidFill>
                <a:srgbClr val="000000"/>
              </a:solidFill>
            </a:endParaRPr>
          </a:p>
        </p:txBody>
      </p:sp>
      <p:cxnSp>
        <p:nvCxnSpPr>
          <p:cNvPr id="923" name="Google Shape;923;p48"/>
          <p:cNvCxnSpPr/>
          <p:nvPr/>
        </p:nvCxnSpPr>
        <p:spPr>
          <a:xfrm>
            <a:off x="2341225" y="2158025"/>
            <a:ext cx="5424300" cy="15300"/>
          </a:xfrm>
          <a:prstGeom prst="straightConnector1">
            <a:avLst/>
          </a:prstGeom>
          <a:noFill/>
          <a:ln w="38100" cap="flat" cmpd="sng">
            <a:solidFill>
              <a:schemeClr val="dk1"/>
            </a:solidFill>
            <a:prstDash val="solid"/>
            <a:round/>
            <a:headEnd type="none" w="med" len="med"/>
            <a:tailEnd type="none" w="med" len="med"/>
          </a:ln>
        </p:spPr>
      </p:cxnSp>
      <p:sp>
        <p:nvSpPr>
          <p:cNvPr id="924" name="Google Shape;924;p48"/>
          <p:cNvSpPr txBox="1"/>
          <p:nvPr/>
        </p:nvSpPr>
        <p:spPr>
          <a:xfrm>
            <a:off x="859025" y="1854575"/>
            <a:ext cx="1032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execution</a:t>
            </a:r>
            <a:endParaRPr/>
          </a:p>
        </p:txBody>
      </p:sp>
      <p:sp>
        <p:nvSpPr>
          <p:cNvPr id="925" name="Google Shape;925;p48"/>
          <p:cNvSpPr/>
          <p:nvPr/>
        </p:nvSpPr>
        <p:spPr>
          <a:xfrm>
            <a:off x="2800000" y="2096250"/>
            <a:ext cx="141000" cy="136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8"/>
          <p:cNvSpPr/>
          <p:nvPr/>
        </p:nvSpPr>
        <p:spPr>
          <a:xfrm>
            <a:off x="4088125" y="2093975"/>
            <a:ext cx="141000" cy="136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8"/>
          <p:cNvSpPr txBox="1"/>
          <p:nvPr/>
        </p:nvSpPr>
        <p:spPr>
          <a:xfrm>
            <a:off x="2308000" y="1638725"/>
            <a:ext cx="1125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ourier New"/>
                <a:ea typeface="Courier New"/>
                <a:cs typeface="Courier New"/>
                <a:sym typeface="Courier New"/>
              </a:rPr>
              <a:t>x=0xAAAA</a:t>
            </a:r>
            <a:endParaRPr>
              <a:latin typeface="Courier New"/>
              <a:ea typeface="Courier New"/>
              <a:cs typeface="Courier New"/>
              <a:sym typeface="Courier New"/>
            </a:endParaRPr>
          </a:p>
        </p:txBody>
      </p:sp>
      <p:sp>
        <p:nvSpPr>
          <p:cNvPr id="928" name="Google Shape;928;p48"/>
          <p:cNvSpPr txBox="1"/>
          <p:nvPr/>
        </p:nvSpPr>
        <p:spPr>
          <a:xfrm>
            <a:off x="3577525" y="1638725"/>
            <a:ext cx="1162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ourier New"/>
                <a:ea typeface="Courier New"/>
                <a:cs typeface="Courier New"/>
                <a:sym typeface="Courier New"/>
              </a:rPr>
              <a:t>flush(&amp;x)</a:t>
            </a:r>
            <a:endParaRPr>
              <a:latin typeface="Courier New"/>
              <a:ea typeface="Courier New"/>
              <a:cs typeface="Courier New"/>
              <a:sym typeface="Courier New"/>
            </a:endParaRPr>
          </a:p>
        </p:txBody>
      </p:sp>
      <p:cxnSp>
        <p:nvCxnSpPr>
          <p:cNvPr id="929" name="Google Shape;929;p48"/>
          <p:cNvCxnSpPr/>
          <p:nvPr/>
        </p:nvCxnSpPr>
        <p:spPr>
          <a:xfrm>
            <a:off x="2830850" y="2544675"/>
            <a:ext cx="4942800" cy="0"/>
          </a:xfrm>
          <a:prstGeom prst="straightConnector1">
            <a:avLst/>
          </a:prstGeom>
          <a:noFill/>
          <a:ln w="28575" cap="flat" cmpd="sng">
            <a:solidFill>
              <a:srgbClr val="CC0000"/>
            </a:solidFill>
            <a:prstDash val="solid"/>
            <a:round/>
            <a:headEnd type="oval" w="med" len="med"/>
            <a:tailEnd type="triangle" w="med" len="med"/>
          </a:ln>
        </p:spPr>
      </p:cxnSp>
      <p:sp>
        <p:nvSpPr>
          <p:cNvPr id="930" name="Google Shape;930;p48"/>
          <p:cNvSpPr txBox="1"/>
          <p:nvPr/>
        </p:nvSpPr>
        <p:spPr>
          <a:xfrm>
            <a:off x="3602100" y="2601738"/>
            <a:ext cx="3200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Consistent crash interval</a:t>
            </a:r>
            <a:endParaRPr/>
          </a:p>
        </p:txBody>
      </p:sp>
      <p:sp>
        <p:nvSpPr>
          <p:cNvPr id="931" name="Google Shape;931;p48"/>
          <p:cNvSpPr txBox="1"/>
          <p:nvPr/>
        </p:nvSpPr>
        <p:spPr>
          <a:xfrm>
            <a:off x="7282163" y="1638725"/>
            <a:ext cx="1032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CC0000"/>
                </a:solidFill>
              </a:rPr>
              <a:t>Crash</a:t>
            </a:r>
            <a:endParaRPr b="1">
              <a:solidFill>
                <a:srgbClr val="CC0000"/>
              </a:solidFill>
            </a:endParaRPr>
          </a:p>
        </p:txBody>
      </p:sp>
      <p:pic>
        <p:nvPicPr>
          <p:cNvPr id="932" name="Google Shape;932;p48"/>
          <p:cNvPicPr preferRelativeResize="0"/>
          <p:nvPr/>
        </p:nvPicPr>
        <p:blipFill>
          <a:blip r:embed="rId3">
            <a:alphaModFix/>
          </a:blip>
          <a:stretch>
            <a:fillRect/>
          </a:stretch>
        </p:blipFill>
        <p:spPr>
          <a:xfrm>
            <a:off x="7690300" y="2038931"/>
            <a:ext cx="216024" cy="246891"/>
          </a:xfrm>
          <a:prstGeom prst="rect">
            <a:avLst/>
          </a:prstGeom>
          <a:noFill/>
          <a:ln>
            <a:noFill/>
          </a:ln>
        </p:spPr>
      </p:pic>
      <p:sp>
        <p:nvSpPr>
          <p:cNvPr id="933" name="Google Shape;933;p48"/>
          <p:cNvSpPr/>
          <p:nvPr/>
        </p:nvSpPr>
        <p:spPr>
          <a:xfrm>
            <a:off x="5739300" y="2093975"/>
            <a:ext cx="141000" cy="136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8"/>
          <p:cNvSpPr txBox="1"/>
          <p:nvPr/>
        </p:nvSpPr>
        <p:spPr>
          <a:xfrm>
            <a:off x="5121450" y="1620300"/>
            <a:ext cx="1376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ourier New"/>
                <a:ea typeface="Courier New"/>
                <a:cs typeface="Courier New"/>
                <a:sym typeface="Courier New"/>
              </a:rPr>
              <a:t>y.store(20)</a:t>
            </a:r>
            <a:endParaRPr>
              <a:latin typeface="Courier New"/>
              <a:ea typeface="Courier New"/>
              <a:cs typeface="Courier New"/>
              <a:sym typeface="Courier New"/>
            </a:endParaRPr>
          </a:p>
        </p:txBody>
      </p:sp>
      <p:pic>
        <p:nvPicPr>
          <p:cNvPr id="935" name="Google Shape;935;p48"/>
          <p:cNvPicPr preferRelativeResize="0"/>
          <p:nvPr/>
        </p:nvPicPr>
        <p:blipFill>
          <a:blip r:embed="rId4">
            <a:alphaModFix/>
          </a:blip>
          <a:stretch>
            <a:fillRect/>
          </a:stretch>
        </p:blipFill>
        <p:spPr>
          <a:xfrm>
            <a:off x="5587667" y="401925"/>
            <a:ext cx="792865" cy="648596"/>
          </a:xfrm>
          <a:prstGeom prst="rect">
            <a:avLst/>
          </a:prstGeom>
          <a:noFill/>
          <a:ln>
            <a:noFill/>
          </a:ln>
        </p:spPr>
      </p:pic>
      <p:sp>
        <p:nvSpPr>
          <p:cNvPr id="936" name="Google Shape;936;p48"/>
          <p:cNvSpPr txBox="1"/>
          <p:nvPr/>
        </p:nvSpPr>
        <p:spPr>
          <a:xfrm>
            <a:off x="5421600" y="970350"/>
            <a:ext cx="11250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rgbClr val="CC0000"/>
                </a:solidFill>
              </a:rPr>
              <a:t>Persistency Race on </a:t>
            </a:r>
            <a:r>
              <a:rPr lang="en" b="1">
                <a:solidFill>
                  <a:srgbClr val="CC0000"/>
                </a:solidFill>
                <a:latin typeface="Courier New"/>
                <a:ea typeface="Courier New"/>
                <a:cs typeface="Courier New"/>
                <a:sym typeface="Courier New"/>
              </a:rPr>
              <a:t>X</a:t>
            </a:r>
            <a:endParaRPr b="1">
              <a:solidFill>
                <a:srgbClr val="CC0000"/>
              </a:solidFill>
              <a:latin typeface="Courier New"/>
              <a:ea typeface="Courier New"/>
              <a:cs typeface="Courier New"/>
              <a:sym typeface="Courier New"/>
            </a:endParaRPr>
          </a:p>
        </p:txBody>
      </p:sp>
      <p:sp>
        <p:nvSpPr>
          <p:cNvPr id="937" name="Google Shape;937;p48"/>
          <p:cNvSpPr/>
          <p:nvPr/>
        </p:nvSpPr>
        <p:spPr>
          <a:xfrm>
            <a:off x="341350" y="3057475"/>
            <a:ext cx="1923000" cy="182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38" name="Google Shape;938;p48"/>
          <p:cNvCxnSpPr/>
          <p:nvPr/>
        </p:nvCxnSpPr>
        <p:spPr>
          <a:xfrm>
            <a:off x="341350" y="3581275"/>
            <a:ext cx="1923000" cy="0"/>
          </a:xfrm>
          <a:prstGeom prst="straightConnector1">
            <a:avLst/>
          </a:prstGeom>
          <a:noFill/>
          <a:ln w="9525" cap="flat" cmpd="sng">
            <a:solidFill>
              <a:schemeClr val="dk2"/>
            </a:solidFill>
            <a:prstDash val="solid"/>
            <a:round/>
            <a:headEnd type="none" w="med" len="med"/>
            <a:tailEnd type="none" w="med" len="med"/>
          </a:ln>
        </p:spPr>
      </p:cxnSp>
      <p:sp>
        <p:nvSpPr>
          <p:cNvPr id="939" name="Google Shape;939;p48"/>
          <p:cNvSpPr txBox="1"/>
          <p:nvPr/>
        </p:nvSpPr>
        <p:spPr>
          <a:xfrm>
            <a:off x="341400" y="3142850"/>
            <a:ext cx="1923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Code</a:t>
            </a:r>
            <a:endParaRPr/>
          </a:p>
        </p:txBody>
      </p:sp>
      <p:sp>
        <p:nvSpPr>
          <p:cNvPr id="940" name="Google Shape;940;p48"/>
          <p:cNvSpPr txBox="1"/>
          <p:nvPr/>
        </p:nvSpPr>
        <p:spPr>
          <a:xfrm>
            <a:off x="429600" y="3619500"/>
            <a:ext cx="18348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x = 0xAAAA</a:t>
            </a:r>
            <a:endParaRPr b="1">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a:solidFill>
                  <a:schemeClr val="dk1"/>
                </a:solidFill>
                <a:latin typeface="Courier New"/>
                <a:ea typeface="Courier New"/>
                <a:cs typeface="Courier New"/>
                <a:sym typeface="Courier New"/>
              </a:rPr>
              <a:t>flush(&amp;x)</a:t>
            </a:r>
            <a:endParaRPr b="1">
              <a:solidFill>
                <a:schemeClr val="dk1"/>
              </a:solidFill>
              <a:latin typeface="Courier New"/>
              <a:ea typeface="Courier New"/>
              <a:cs typeface="Courier New"/>
              <a:sym typeface="Courier New"/>
            </a:endParaRPr>
          </a:p>
          <a:p>
            <a:pPr marL="457200" lvl="0" indent="-317500" algn="l" rtl="0">
              <a:spcBef>
                <a:spcPts val="0"/>
              </a:spcBef>
              <a:spcAft>
                <a:spcPts val="0"/>
              </a:spcAft>
              <a:buClr>
                <a:schemeClr val="dk1"/>
              </a:buClr>
              <a:buSzPts val="1400"/>
              <a:buFont typeface="Courier New"/>
              <a:buAutoNum type="arabicPeriod"/>
            </a:pPr>
            <a:r>
              <a:rPr lang="en" b="1">
                <a:solidFill>
                  <a:schemeClr val="dk1"/>
                </a:solidFill>
                <a:latin typeface="Courier New"/>
                <a:ea typeface="Courier New"/>
                <a:cs typeface="Courier New"/>
                <a:sym typeface="Courier New"/>
              </a:rPr>
              <a:t>y.store(20)</a:t>
            </a:r>
            <a:endParaRPr b="1">
              <a:solidFill>
                <a:schemeClr val="dk1"/>
              </a:solidFill>
              <a:latin typeface="Courier New"/>
              <a:ea typeface="Courier New"/>
              <a:cs typeface="Courier New"/>
              <a:sym typeface="Courier New"/>
            </a:endParaRPr>
          </a:p>
          <a:p>
            <a:pPr marL="457200" lvl="0" indent="0" algn="l" rtl="0">
              <a:spcBef>
                <a:spcPts val="0"/>
              </a:spcBef>
              <a:spcAft>
                <a:spcPts val="0"/>
              </a:spcAft>
              <a:buNone/>
            </a:pPr>
            <a:r>
              <a:rPr lang="en" b="1">
                <a:solidFill>
                  <a:srgbClr val="CC0000"/>
                </a:solidFill>
                <a:latin typeface="Courier New"/>
                <a:ea typeface="Courier New"/>
                <a:cs typeface="Courier New"/>
                <a:sym typeface="Courier New"/>
              </a:rPr>
              <a:t>&gt;&gt;&gt; Crash</a:t>
            </a:r>
            <a:endParaRPr b="1">
              <a:latin typeface="Courier New"/>
              <a:ea typeface="Courier New"/>
              <a:cs typeface="Courier New"/>
              <a:sym typeface="Courier New"/>
            </a:endParaRPr>
          </a:p>
        </p:txBody>
      </p:sp>
      <p:sp>
        <p:nvSpPr>
          <p:cNvPr id="941" name="Google Shape;941;p48"/>
          <p:cNvSpPr/>
          <p:nvPr/>
        </p:nvSpPr>
        <p:spPr>
          <a:xfrm>
            <a:off x="6612150" y="3057475"/>
            <a:ext cx="1923000" cy="1691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2" name="Google Shape;942;p48"/>
          <p:cNvCxnSpPr/>
          <p:nvPr/>
        </p:nvCxnSpPr>
        <p:spPr>
          <a:xfrm>
            <a:off x="6612150" y="3581275"/>
            <a:ext cx="1923000" cy="0"/>
          </a:xfrm>
          <a:prstGeom prst="straightConnector1">
            <a:avLst/>
          </a:prstGeom>
          <a:noFill/>
          <a:ln w="9525" cap="flat" cmpd="sng">
            <a:solidFill>
              <a:schemeClr val="dk2"/>
            </a:solidFill>
            <a:prstDash val="solid"/>
            <a:round/>
            <a:headEnd type="none" w="med" len="med"/>
            <a:tailEnd type="none" w="med" len="med"/>
          </a:ln>
        </p:spPr>
      </p:cxnSp>
      <p:sp>
        <p:nvSpPr>
          <p:cNvPr id="943" name="Google Shape;943;p48"/>
          <p:cNvSpPr txBox="1"/>
          <p:nvPr/>
        </p:nvSpPr>
        <p:spPr>
          <a:xfrm>
            <a:off x="6612150" y="3142850"/>
            <a:ext cx="1923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Post-crash Code</a:t>
            </a:r>
            <a:endParaRPr/>
          </a:p>
        </p:txBody>
      </p:sp>
      <p:sp>
        <p:nvSpPr>
          <p:cNvPr id="944" name="Google Shape;944;p48"/>
          <p:cNvSpPr txBox="1"/>
          <p:nvPr/>
        </p:nvSpPr>
        <p:spPr>
          <a:xfrm>
            <a:off x="6612075" y="3619500"/>
            <a:ext cx="20868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dirty="0">
                <a:latin typeface="Courier New"/>
                <a:ea typeface="Courier New"/>
                <a:cs typeface="Courier New"/>
                <a:sym typeface="Courier New"/>
              </a:rPr>
              <a:t>R1 = x</a:t>
            </a:r>
            <a:endParaRPr b="1" dirty="0">
              <a:latin typeface="Courier New"/>
              <a:ea typeface="Courier New"/>
              <a:cs typeface="Courier New"/>
              <a:sym typeface="Courier New"/>
            </a:endParaRPr>
          </a:p>
          <a:p>
            <a:pPr marL="0" lvl="0" indent="0" algn="l" rtl="0">
              <a:spcBef>
                <a:spcPts val="0"/>
              </a:spcBef>
              <a:spcAft>
                <a:spcPts val="0"/>
              </a:spcAft>
              <a:buNone/>
            </a:pPr>
            <a:r>
              <a:rPr lang="en" b="1" dirty="0">
                <a:solidFill>
                  <a:srgbClr val="38761D"/>
                </a:solidFill>
                <a:latin typeface="Courier New"/>
                <a:ea typeface="Courier New"/>
                <a:cs typeface="Courier New"/>
                <a:sym typeface="Courier New"/>
              </a:rPr>
              <a:t>// R1 = 0xAAAA</a:t>
            </a:r>
            <a:endParaRPr b="1" dirty="0">
              <a:solidFill>
                <a:srgbClr val="38761D"/>
              </a:solidFill>
              <a:latin typeface="Courier New"/>
              <a:ea typeface="Courier New"/>
              <a:cs typeface="Courier New"/>
              <a:sym typeface="Courier New"/>
            </a:endParaRPr>
          </a:p>
          <a:p>
            <a:pPr marL="139700">
              <a:buClr>
                <a:schemeClr val="dk1"/>
              </a:buClr>
              <a:buSzPts val="1400"/>
            </a:pPr>
            <a:r>
              <a:rPr lang="en" b="1" dirty="0">
                <a:solidFill>
                  <a:schemeClr val="dk1"/>
                </a:solidFill>
                <a:latin typeface="Courier New"/>
                <a:ea typeface="Courier New"/>
                <a:cs typeface="Courier New"/>
                <a:sym typeface="Courier New"/>
              </a:rPr>
              <a:t>2. R2 = </a:t>
            </a:r>
            <a:r>
              <a:rPr lang="en" b="1" dirty="0" err="1">
                <a:solidFill>
                  <a:schemeClr val="dk1"/>
                </a:solidFill>
                <a:latin typeface="Courier New"/>
                <a:ea typeface="Courier New"/>
                <a:cs typeface="Courier New"/>
                <a:sym typeface="Courier New"/>
              </a:rPr>
              <a:t>y.read</a:t>
            </a:r>
            <a:r>
              <a:rPr lang="en" b="1" dirty="0">
                <a:solidFill>
                  <a:schemeClr val="dk1"/>
                </a:solidFill>
                <a:latin typeface="Courier New"/>
                <a:ea typeface="Courier New"/>
                <a:cs typeface="Courier New"/>
                <a:sym typeface="Courier New"/>
              </a:rPr>
              <a:t>()</a:t>
            </a:r>
            <a:endParaRPr b="1" dirty="0">
              <a:solidFill>
                <a:schemeClr val="dk1"/>
              </a:solidFill>
              <a:latin typeface="Courier New"/>
              <a:ea typeface="Courier New"/>
              <a:cs typeface="Courier New"/>
            </a:endParaRPr>
          </a:p>
          <a:p>
            <a:pPr marL="0" lvl="0" indent="0" algn="l" rtl="0">
              <a:spcBef>
                <a:spcPts val="0"/>
              </a:spcBef>
              <a:spcAft>
                <a:spcPts val="0"/>
              </a:spcAft>
              <a:buNone/>
            </a:pPr>
            <a:r>
              <a:rPr lang="en" b="1" dirty="0">
                <a:solidFill>
                  <a:srgbClr val="38761D"/>
                </a:solidFill>
                <a:latin typeface="Courier New"/>
                <a:ea typeface="Courier New"/>
                <a:cs typeface="Courier New"/>
                <a:sym typeface="Courier New"/>
              </a:rPr>
              <a:t>// R2 = ???</a:t>
            </a:r>
            <a:endParaRPr b="1" dirty="0">
              <a:solidFill>
                <a:schemeClr val="dk1"/>
              </a:solidFill>
              <a:latin typeface="Courier New"/>
              <a:ea typeface="Courier New"/>
              <a:cs typeface="Courier New"/>
              <a:sym typeface="Courier New"/>
            </a:endParaRPr>
          </a:p>
        </p:txBody>
      </p:sp>
      <p:sp>
        <p:nvSpPr>
          <p:cNvPr id="945" name="Google Shape;945;p48"/>
          <p:cNvSpPr/>
          <p:nvPr/>
        </p:nvSpPr>
        <p:spPr>
          <a:xfrm>
            <a:off x="6035850" y="4074775"/>
            <a:ext cx="510900" cy="232200"/>
          </a:xfrm>
          <a:prstGeom prst="rightArrow">
            <a:avLst>
              <a:gd name="adj1" fmla="val 50000"/>
              <a:gd name="adj2"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8"/>
          <p:cNvSpPr/>
          <p:nvPr/>
        </p:nvSpPr>
        <p:spPr>
          <a:xfrm>
            <a:off x="3133000" y="3881775"/>
            <a:ext cx="996900" cy="712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1"/>
                </a:solidFill>
                <a:latin typeface="Courier New"/>
                <a:ea typeface="Courier New"/>
                <a:cs typeface="Courier New"/>
                <a:sym typeface="Courier New"/>
              </a:rPr>
              <a:t>x = 0xAAAA</a:t>
            </a:r>
            <a:endParaRPr sz="900" b="1">
              <a:solidFill>
                <a:schemeClr val="dk1"/>
              </a:solidFill>
              <a:latin typeface="Courier New"/>
              <a:ea typeface="Courier New"/>
              <a:cs typeface="Courier New"/>
              <a:sym typeface="Courier New"/>
            </a:endParaRPr>
          </a:p>
          <a:p>
            <a:pPr marL="0" lvl="0" indent="0" algn="l" rtl="0">
              <a:spcBef>
                <a:spcPts val="0"/>
              </a:spcBef>
              <a:spcAft>
                <a:spcPts val="0"/>
              </a:spcAft>
              <a:buNone/>
            </a:pPr>
            <a:r>
              <a:rPr lang="en" sz="900" b="1">
                <a:latin typeface="Courier New"/>
                <a:ea typeface="Courier New"/>
                <a:cs typeface="Courier New"/>
                <a:sym typeface="Courier New"/>
              </a:rPr>
              <a:t>flush(&amp;x)</a:t>
            </a:r>
            <a:endParaRPr sz="900" b="1">
              <a:latin typeface="Courier New"/>
              <a:ea typeface="Courier New"/>
              <a:cs typeface="Courier New"/>
              <a:sym typeface="Courier New"/>
            </a:endParaRPr>
          </a:p>
          <a:p>
            <a:pPr marL="0" lvl="0" indent="0" algn="l" rtl="0">
              <a:spcBef>
                <a:spcPts val="0"/>
              </a:spcBef>
              <a:spcAft>
                <a:spcPts val="0"/>
              </a:spcAft>
              <a:buNone/>
            </a:pPr>
            <a:r>
              <a:rPr lang="en" sz="900" b="1">
                <a:solidFill>
                  <a:srgbClr val="FF0000"/>
                </a:solidFill>
                <a:latin typeface="Courier New"/>
                <a:ea typeface="Courier New"/>
                <a:cs typeface="Courier New"/>
                <a:sym typeface="Courier New"/>
              </a:rPr>
              <a:t>&gt;&gt;&gt; Crash</a:t>
            </a:r>
            <a:endParaRPr sz="900" b="1">
              <a:solidFill>
                <a:srgbClr val="FF0000"/>
              </a:solidFill>
              <a:latin typeface="Courier New"/>
              <a:ea typeface="Courier New"/>
              <a:cs typeface="Courier New"/>
              <a:sym typeface="Courier New"/>
            </a:endParaRPr>
          </a:p>
        </p:txBody>
      </p:sp>
      <p:sp>
        <p:nvSpPr>
          <p:cNvPr id="947" name="Google Shape;947;p48"/>
          <p:cNvSpPr/>
          <p:nvPr/>
        </p:nvSpPr>
        <p:spPr>
          <a:xfrm>
            <a:off x="4375000" y="3881775"/>
            <a:ext cx="996900" cy="712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1"/>
                </a:solidFill>
                <a:latin typeface="Courier New"/>
                <a:ea typeface="Courier New"/>
                <a:cs typeface="Courier New"/>
                <a:sym typeface="Courier New"/>
              </a:rPr>
              <a:t>x = 0xAAAA</a:t>
            </a:r>
            <a:endParaRPr sz="900" b="1">
              <a:solidFill>
                <a:schemeClr val="dk1"/>
              </a:solidFill>
              <a:latin typeface="Courier New"/>
              <a:ea typeface="Courier New"/>
              <a:cs typeface="Courier New"/>
              <a:sym typeface="Courier New"/>
            </a:endParaRPr>
          </a:p>
          <a:p>
            <a:pPr marL="0" lvl="0" indent="0" algn="l" rtl="0">
              <a:spcBef>
                <a:spcPts val="0"/>
              </a:spcBef>
              <a:spcAft>
                <a:spcPts val="0"/>
              </a:spcAft>
              <a:buNone/>
            </a:pPr>
            <a:r>
              <a:rPr lang="en" sz="900" b="1">
                <a:latin typeface="Courier New"/>
                <a:ea typeface="Courier New"/>
                <a:cs typeface="Courier New"/>
                <a:sym typeface="Courier New"/>
              </a:rPr>
              <a:t>flush(&amp;x)</a:t>
            </a:r>
            <a:endParaRPr sz="900" b="1">
              <a:latin typeface="Courier New"/>
              <a:ea typeface="Courier New"/>
              <a:cs typeface="Courier New"/>
              <a:sym typeface="Courier New"/>
            </a:endParaRPr>
          </a:p>
          <a:p>
            <a:pPr marL="0" lvl="0" indent="0" algn="l" rtl="0">
              <a:spcBef>
                <a:spcPts val="0"/>
              </a:spcBef>
              <a:spcAft>
                <a:spcPts val="0"/>
              </a:spcAft>
              <a:buNone/>
            </a:pPr>
            <a:r>
              <a:rPr lang="en" sz="900" b="1">
                <a:latin typeface="Courier New"/>
                <a:ea typeface="Courier New"/>
                <a:cs typeface="Courier New"/>
                <a:sym typeface="Courier New"/>
              </a:rPr>
              <a:t>y.store(20)</a:t>
            </a:r>
            <a:endParaRPr sz="900" b="1">
              <a:latin typeface="Courier New"/>
              <a:ea typeface="Courier New"/>
              <a:cs typeface="Courier New"/>
              <a:sym typeface="Courier New"/>
            </a:endParaRPr>
          </a:p>
          <a:p>
            <a:pPr marL="0" lvl="0" indent="0" algn="l" rtl="0">
              <a:spcBef>
                <a:spcPts val="0"/>
              </a:spcBef>
              <a:spcAft>
                <a:spcPts val="0"/>
              </a:spcAft>
              <a:buNone/>
            </a:pPr>
            <a:r>
              <a:rPr lang="en" sz="900" b="1">
                <a:solidFill>
                  <a:srgbClr val="FF0000"/>
                </a:solidFill>
                <a:latin typeface="Courier New"/>
                <a:ea typeface="Courier New"/>
                <a:cs typeface="Courier New"/>
                <a:sym typeface="Courier New"/>
              </a:rPr>
              <a:t>&gt;&gt;&gt; Crash</a:t>
            </a:r>
            <a:endParaRPr sz="900" b="1">
              <a:solidFill>
                <a:srgbClr val="FF0000"/>
              </a:solidFill>
              <a:latin typeface="Courier New"/>
              <a:ea typeface="Courier New"/>
              <a:cs typeface="Courier New"/>
              <a:sym typeface="Courier New"/>
            </a:endParaRPr>
          </a:p>
        </p:txBody>
      </p:sp>
      <p:sp>
        <p:nvSpPr>
          <p:cNvPr id="948" name="Google Shape;948;p48"/>
          <p:cNvSpPr txBox="1"/>
          <p:nvPr/>
        </p:nvSpPr>
        <p:spPr>
          <a:xfrm>
            <a:off x="3133000" y="4656925"/>
            <a:ext cx="223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38761D"/>
                </a:solidFill>
              </a:rPr>
              <a:t>Derived executions</a:t>
            </a:r>
            <a:endParaRPr>
              <a:solidFill>
                <a:srgbClr val="38761D"/>
              </a:solidFill>
            </a:endParaRPr>
          </a:p>
        </p:txBody>
      </p:sp>
      <p:sp>
        <p:nvSpPr>
          <p:cNvPr id="949" name="Google Shape;949;p48"/>
          <p:cNvSpPr/>
          <p:nvPr/>
        </p:nvSpPr>
        <p:spPr>
          <a:xfrm>
            <a:off x="4246900" y="2940863"/>
            <a:ext cx="1125000" cy="830400"/>
          </a:xfrm>
          <a:prstGeom prst="foldedCorner">
            <a:avLst>
              <a:gd name="adj" fmla="val 16667"/>
            </a:avLst>
          </a:prstGeom>
          <a:solidFill>
            <a:srgbClr val="FFE599"/>
          </a:solid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latin typeface="Courier New"/>
                <a:ea typeface="Courier New"/>
                <a:cs typeface="Courier New"/>
                <a:sym typeface="Courier New"/>
              </a:rPr>
              <a:t>x = 0xAAAA</a:t>
            </a:r>
            <a:endParaRPr sz="1100" b="1">
              <a:latin typeface="Courier New"/>
              <a:ea typeface="Courier New"/>
              <a:cs typeface="Courier New"/>
              <a:sym typeface="Courier New"/>
            </a:endParaRPr>
          </a:p>
          <a:p>
            <a:pPr marL="0" lvl="0" indent="0" algn="l" rtl="0">
              <a:spcBef>
                <a:spcPts val="0"/>
              </a:spcBef>
              <a:spcAft>
                <a:spcPts val="0"/>
              </a:spcAft>
              <a:buNone/>
            </a:pPr>
            <a:r>
              <a:rPr lang="en" sz="1100" b="1">
                <a:solidFill>
                  <a:srgbClr val="FF0000"/>
                </a:solidFill>
                <a:latin typeface="Courier New"/>
                <a:ea typeface="Courier New"/>
                <a:cs typeface="Courier New"/>
                <a:sym typeface="Courier New"/>
              </a:rPr>
              <a:t>&gt;&gt;&gt; Crash</a:t>
            </a:r>
            <a:endParaRPr sz="1100" b="1">
              <a:solidFill>
                <a:srgbClr val="FF0000"/>
              </a:solidFill>
              <a:latin typeface="Courier New"/>
              <a:ea typeface="Courier New"/>
              <a:cs typeface="Courier New"/>
              <a:sym typeface="Courier New"/>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Yashme Key Idea</a:t>
            </a:r>
            <a:endParaRPr/>
          </a:p>
        </p:txBody>
      </p:sp>
      <p:sp>
        <p:nvSpPr>
          <p:cNvPr id="955" name="Google Shape;955;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sp>
        <p:nvSpPr>
          <p:cNvPr id="956" name="Google Shape;956;p49"/>
          <p:cNvSpPr txBox="1">
            <a:spLocks noGrp="1"/>
          </p:cNvSpPr>
          <p:nvPr>
            <p:ph type="body" idx="1"/>
          </p:nvPr>
        </p:nvSpPr>
        <p:spPr>
          <a:xfrm>
            <a:off x="311700" y="1152475"/>
            <a:ext cx="8160900" cy="87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1">
                <a:solidFill>
                  <a:srgbClr val="000000"/>
                </a:solidFill>
              </a:rPr>
              <a:t>Expanding the Detection Window:</a:t>
            </a:r>
            <a:endParaRPr sz="2000">
              <a:solidFill>
                <a:srgbClr val="000000"/>
              </a:solidFill>
            </a:endParaRPr>
          </a:p>
        </p:txBody>
      </p:sp>
      <p:cxnSp>
        <p:nvCxnSpPr>
          <p:cNvPr id="957" name="Google Shape;957;p49"/>
          <p:cNvCxnSpPr/>
          <p:nvPr/>
        </p:nvCxnSpPr>
        <p:spPr>
          <a:xfrm>
            <a:off x="2341225" y="2158025"/>
            <a:ext cx="5424300" cy="15300"/>
          </a:xfrm>
          <a:prstGeom prst="straightConnector1">
            <a:avLst/>
          </a:prstGeom>
          <a:noFill/>
          <a:ln w="38100" cap="flat" cmpd="sng">
            <a:solidFill>
              <a:schemeClr val="dk1"/>
            </a:solidFill>
            <a:prstDash val="solid"/>
            <a:round/>
            <a:headEnd type="none" w="med" len="med"/>
            <a:tailEnd type="none" w="med" len="med"/>
          </a:ln>
        </p:spPr>
      </p:cxnSp>
      <p:sp>
        <p:nvSpPr>
          <p:cNvPr id="958" name="Google Shape;958;p49"/>
          <p:cNvSpPr txBox="1"/>
          <p:nvPr/>
        </p:nvSpPr>
        <p:spPr>
          <a:xfrm>
            <a:off x="859025" y="1854575"/>
            <a:ext cx="1032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execution</a:t>
            </a:r>
            <a:endParaRPr/>
          </a:p>
        </p:txBody>
      </p:sp>
      <p:sp>
        <p:nvSpPr>
          <p:cNvPr id="959" name="Google Shape;959;p49"/>
          <p:cNvSpPr/>
          <p:nvPr/>
        </p:nvSpPr>
        <p:spPr>
          <a:xfrm>
            <a:off x="2800000" y="2096250"/>
            <a:ext cx="141000" cy="136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9"/>
          <p:cNvSpPr/>
          <p:nvPr/>
        </p:nvSpPr>
        <p:spPr>
          <a:xfrm>
            <a:off x="4088125" y="2093975"/>
            <a:ext cx="141000" cy="136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9"/>
          <p:cNvSpPr txBox="1"/>
          <p:nvPr/>
        </p:nvSpPr>
        <p:spPr>
          <a:xfrm>
            <a:off x="2308000" y="1638725"/>
            <a:ext cx="1125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ourier New"/>
                <a:ea typeface="Courier New"/>
                <a:cs typeface="Courier New"/>
                <a:sym typeface="Courier New"/>
              </a:rPr>
              <a:t>x=0xAAAA</a:t>
            </a:r>
            <a:endParaRPr>
              <a:latin typeface="Courier New"/>
              <a:ea typeface="Courier New"/>
              <a:cs typeface="Courier New"/>
              <a:sym typeface="Courier New"/>
            </a:endParaRPr>
          </a:p>
        </p:txBody>
      </p:sp>
      <p:sp>
        <p:nvSpPr>
          <p:cNvPr id="962" name="Google Shape;962;p49"/>
          <p:cNvSpPr txBox="1"/>
          <p:nvPr/>
        </p:nvSpPr>
        <p:spPr>
          <a:xfrm>
            <a:off x="3577525" y="1638725"/>
            <a:ext cx="1162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ourier New"/>
                <a:ea typeface="Courier New"/>
                <a:cs typeface="Courier New"/>
                <a:sym typeface="Courier New"/>
              </a:rPr>
              <a:t>flush(&amp;x)</a:t>
            </a:r>
            <a:endParaRPr>
              <a:latin typeface="Courier New"/>
              <a:ea typeface="Courier New"/>
              <a:cs typeface="Courier New"/>
              <a:sym typeface="Courier New"/>
            </a:endParaRPr>
          </a:p>
        </p:txBody>
      </p:sp>
      <p:cxnSp>
        <p:nvCxnSpPr>
          <p:cNvPr id="963" name="Google Shape;963;p49"/>
          <p:cNvCxnSpPr/>
          <p:nvPr/>
        </p:nvCxnSpPr>
        <p:spPr>
          <a:xfrm>
            <a:off x="5746800" y="2544675"/>
            <a:ext cx="2026800" cy="300"/>
          </a:xfrm>
          <a:prstGeom prst="straightConnector1">
            <a:avLst/>
          </a:prstGeom>
          <a:noFill/>
          <a:ln w="28575" cap="flat" cmpd="sng">
            <a:solidFill>
              <a:srgbClr val="CC0000"/>
            </a:solidFill>
            <a:prstDash val="solid"/>
            <a:round/>
            <a:headEnd type="oval" w="med" len="med"/>
            <a:tailEnd type="triangle" w="med" len="med"/>
          </a:ln>
        </p:spPr>
      </p:cxnSp>
      <p:sp>
        <p:nvSpPr>
          <p:cNvPr id="964" name="Google Shape;964;p49"/>
          <p:cNvSpPr txBox="1"/>
          <p:nvPr/>
        </p:nvSpPr>
        <p:spPr>
          <a:xfrm>
            <a:off x="5160000" y="2601113"/>
            <a:ext cx="3200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Consistent crash interval</a:t>
            </a:r>
            <a:endParaRPr/>
          </a:p>
        </p:txBody>
      </p:sp>
      <p:sp>
        <p:nvSpPr>
          <p:cNvPr id="965" name="Google Shape;965;p49"/>
          <p:cNvSpPr txBox="1"/>
          <p:nvPr/>
        </p:nvSpPr>
        <p:spPr>
          <a:xfrm>
            <a:off x="7282163" y="1638725"/>
            <a:ext cx="1032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CC0000"/>
                </a:solidFill>
              </a:rPr>
              <a:t>Crash</a:t>
            </a:r>
            <a:endParaRPr b="1">
              <a:solidFill>
                <a:srgbClr val="CC0000"/>
              </a:solidFill>
            </a:endParaRPr>
          </a:p>
        </p:txBody>
      </p:sp>
      <p:pic>
        <p:nvPicPr>
          <p:cNvPr id="966" name="Google Shape;966;p49"/>
          <p:cNvPicPr preferRelativeResize="0"/>
          <p:nvPr/>
        </p:nvPicPr>
        <p:blipFill>
          <a:blip r:embed="rId3">
            <a:alphaModFix/>
          </a:blip>
          <a:stretch>
            <a:fillRect/>
          </a:stretch>
        </p:blipFill>
        <p:spPr>
          <a:xfrm>
            <a:off x="7690300" y="2038931"/>
            <a:ext cx="216024" cy="246891"/>
          </a:xfrm>
          <a:prstGeom prst="rect">
            <a:avLst/>
          </a:prstGeom>
          <a:noFill/>
          <a:ln>
            <a:noFill/>
          </a:ln>
        </p:spPr>
      </p:pic>
      <p:sp>
        <p:nvSpPr>
          <p:cNvPr id="967" name="Google Shape;967;p49"/>
          <p:cNvSpPr/>
          <p:nvPr/>
        </p:nvSpPr>
        <p:spPr>
          <a:xfrm>
            <a:off x="5739300" y="2093975"/>
            <a:ext cx="141000" cy="136800"/>
          </a:xfrm>
          <a:prstGeom prst="ellipse">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9"/>
          <p:cNvSpPr txBox="1"/>
          <p:nvPr/>
        </p:nvSpPr>
        <p:spPr>
          <a:xfrm>
            <a:off x="5121450" y="1620300"/>
            <a:ext cx="1376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ourier New"/>
                <a:ea typeface="Courier New"/>
                <a:cs typeface="Courier New"/>
                <a:sym typeface="Courier New"/>
              </a:rPr>
              <a:t>y.store(20)</a:t>
            </a:r>
            <a:endParaRPr>
              <a:latin typeface="Courier New"/>
              <a:ea typeface="Courier New"/>
              <a:cs typeface="Courier New"/>
              <a:sym typeface="Courier New"/>
            </a:endParaRPr>
          </a:p>
        </p:txBody>
      </p:sp>
      <p:sp>
        <p:nvSpPr>
          <p:cNvPr id="969" name="Google Shape;969;p49"/>
          <p:cNvSpPr/>
          <p:nvPr/>
        </p:nvSpPr>
        <p:spPr>
          <a:xfrm>
            <a:off x="341350" y="3057475"/>
            <a:ext cx="1923000" cy="182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70" name="Google Shape;970;p49"/>
          <p:cNvCxnSpPr/>
          <p:nvPr/>
        </p:nvCxnSpPr>
        <p:spPr>
          <a:xfrm>
            <a:off x="341350" y="3581275"/>
            <a:ext cx="1923000" cy="0"/>
          </a:xfrm>
          <a:prstGeom prst="straightConnector1">
            <a:avLst/>
          </a:prstGeom>
          <a:noFill/>
          <a:ln w="9525" cap="flat" cmpd="sng">
            <a:solidFill>
              <a:schemeClr val="dk2"/>
            </a:solidFill>
            <a:prstDash val="solid"/>
            <a:round/>
            <a:headEnd type="none" w="med" len="med"/>
            <a:tailEnd type="none" w="med" len="med"/>
          </a:ln>
        </p:spPr>
      </p:cxnSp>
      <p:sp>
        <p:nvSpPr>
          <p:cNvPr id="971" name="Google Shape;971;p49"/>
          <p:cNvSpPr txBox="1"/>
          <p:nvPr/>
        </p:nvSpPr>
        <p:spPr>
          <a:xfrm>
            <a:off x="341400" y="3142850"/>
            <a:ext cx="1923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Code</a:t>
            </a:r>
            <a:endParaRPr/>
          </a:p>
        </p:txBody>
      </p:sp>
      <p:sp>
        <p:nvSpPr>
          <p:cNvPr id="972" name="Google Shape;972;p49"/>
          <p:cNvSpPr txBox="1"/>
          <p:nvPr/>
        </p:nvSpPr>
        <p:spPr>
          <a:xfrm>
            <a:off x="429600" y="3619500"/>
            <a:ext cx="18348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x = 0xAAAA</a:t>
            </a:r>
            <a:endParaRPr b="1">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a:solidFill>
                  <a:schemeClr val="dk1"/>
                </a:solidFill>
                <a:latin typeface="Courier New"/>
                <a:ea typeface="Courier New"/>
                <a:cs typeface="Courier New"/>
                <a:sym typeface="Courier New"/>
              </a:rPr>
              <a:t>flush(&amp;x)</a:t>
            </a:r>
            <a:endParaRPr b="1">
              <a:solidFill>
                <a:schemeClr val="dk1"/>
              </a:solidFill>
              <a:latin typeface="Courier New"/>
              <a:ea typeface="Courier New"/>
              <a:cs typeface="Courier New"/>
              <a:sym typeface="Courier New"/>
            </a:endParaRPr>
          </a:p>
          <a:p>
            <a:pPr marL="457200" lvl="0" indent="-317500" algn="l" rtl="0">
              <a:spcBef>
                <a:spcPts val="0"/>
              </a:spcBef>
              <a:spcAft>
                <a:spcPts val="0"/>
              </a:spcAft>
              <a:buClr>
                <a:schemeClr val="dk1"/>
              </a:buClr>
              <a:buSzPts val="1400"/>
              <a:buFont typeface="Courier New"/>
              <a:buAutoNum type="arabicPeriod"/>
            </a:pPr>
            <a:r>
              <a:rPr lang="en" b="1">
                <a:solidFill>
                  <a:schemeClr val="dk1"/>
                </a:solidFill>
                <a:latin typeface="Courier New"/>
                <a:ea typeface="Courier New"/>
                <a:cs typeface="Courier New"/>
                <a:sym typeface="Courier New"/>
              </a:rPr>
              <a:t>y.store(20)</a:t>
            </a:r>
            <a:endParaRPr b="1">
              <a:solidFill>
                <a:schemeClr val="dk1"/>
              </a:solidFill>
              <a:latin typeface="Courier New"/>
              <a:ea typeface="Courier New"/>
              <a:cs typeface="Courier New"/>
              <a:sym typeface="Courier New"/>
            </a:endParaRPr>
          </a:p>
          <a:p>
            <a:pPr marL="457200" lvl="0" indent="0" algn="l" rtl="0">
              <a:spcBef>
                <a:spcPts val="0"/>
              </a:spcBef>
              <a:spcAft>
                <a:spcPts val="0"/>
              </a:spcAft>
              <a:buNone/>
            </a:pPr>
            <a:r>
              <a:rPr lang="en" b="1">
                <a:solidFill>
                  <a:srgbClr val="CC0000"/>
                </a:solidFill>
                <a:latin typeface="Courier New"/>
                <a:ea typeface="Courier New"/>
                <a:cs typeface="Courier New"/>
                <a:sym typeface="Courier New"/>
              </a:rPr>
              <a:t>&gt;&gt;&gt; Crash</a:t>
            </a:r>
            <a:endParaRPr b="1">
              <a:latin typeface="Courier New"/>
              <a:ea typeface="Courier New"/>
              <a:cs typeface="Courier New"/>
              <a:sym typeface="Courier New"/>
            </a:endParaRPr>
          </a:p>
        </p:txBody>
      </p:sp>
      <p:sp>
        <p:nvSpPr>
          <p:cNvPr id="973" name="Google Shape;973;p49"/>
          <p:cNvSpPr/>
          <p:nvPr/>
        </p:nvSpPr>
        <p:spPr>
          <a:xfrm>
            <a:off x="6612150" y="3057475"/>
            <a:ext cx="1923000" cy="1691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74" name="Google Shape;974;p49"/>
          <p:cNvCxnSpPr/>
          <p:nvPr/>
        </p:nvCxnSpPr>
        <p:spPr>
          <a:xfrm>
            <a:off x="6612150" y="3581275"/>
            <a:ext cx="1923000" cy="0"/>
          </a:xfrm>
          <a:prstGeom prst="straightConnector1">
            <a:avLst/>
          </a:prstGeom>
          <a:noFill/>
          <a:ln w="9525" cap="flat" cmpd="sng">
            <a:solidFill>
              <a:schemeClr val="dk2"/>
            </a:solidFill>
            <a:prstDash val="solid"/>
            <a:round/>
            <a:headEnd type="none" w="med" len="med"/>
            <a:tailEnd type="none" w="med" len="med"/>
          </a:ln>
        </p:spPr>
      </p:cxnSp>
      <p:sp>
        <p:nvSpPr>
          <p:cNvPr id="975" name="Google Shape;975;p49"/>
          <p:cNvSpPr txBox="1"/>
          <p:nvPr/>
        </p:nvSpPr>
        <p:spPr>
          <a:xfrm>
            <a:off x="6612150" y="3142850"/>
            <a:ext cx="1923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Post-crash Code</a:t>
            </a:r>
            <a:endParaRPr/>
          </a:p>
        </p:txBody>
      </p:sp>
      <p:sp>
        <p:nvSpPr>
          <p:cNvPr id="976" name="Google Shape;976;p49"/>
          <p:cNvSpPr txBox="1"/>
          <p:nvPr/>
        </p:nvSpPr>
        <p:spPr>
          <a:xfrm>
            <a:off x="6612075" y="3619500"/>
            <a:ext cx="20868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dirty="0">
                <a:latin typeface="Courier New"/>
                <a:ea typeface="Courier New"/>
                <a:cs typeface="Courier New"/>
                <a:sym typeface="Courier New"/>
              </a:rPr>
              <a:t>R1 = x</a:t>
            </a:r>
            <a:endParaRPr b="1">
              <a:latin typeface="Courier New"/>
              <a:ea typeface="Courier New"/>
              <a:cs typeface="Courier New"/>
              <a:sym typeface="Courier New"/>
            </a:endParaRPr>
          </a:p>
          <a:p>
            <a:pPr marL="0" lvl="0" indent="0" algn="l" rtl="0">
              <a:spcBef>
                <a:spcPts val="0"/>
              </a:spcBef>
              <a:spcAft>
                <a:spcPts val="0"/>
              </a:spcAft>
              <a:buNone/>
            </a:pPr>
            <a:r>
              <a:rPr lang="en" b="1" dirty="0">
                <a:solidFill>
                  <a:srgbClr val="38761D"/>
                </a:solidFill>
                <a:latin typeface="Courier New"/>
                <a:ea typeface="Courier New"/>
                <a:cs typeface="Courier New"/>
                <a:sym typeface="Courier New"/>
              </a:rPr>
              <a:t>// R1 = 0xAAAA</a:t>
            </a:r>
            <a:endParaRPr b="1">
              <a:solidFill>
                <a:srgbClr val="38761D"/>
              </a:solidFill>
              <a:latin typeface="Courier New"/>
              <a:ea typeface="Courier New"/>
              <a:cs typeface="Courier New"/>
              <a:sym typeface="Courier New"/>
            </a:endParaRPr>
          </a:p>
          <a:p>
            <a:pPr marL="139700">
              <a:buClr>
                <a:schemeClr val="dk1"/>
              </a:buClr>
              <a:buSzPts val="1400"/>
            </a:pPr>
            <a:r>
              <a:rPr lang="en" b="1" dirty="0">
                <a:solidFill>
                  <a:schemeClr val="dk1"/>
                </a:solidFill>
                <a:latin typeface="Courier New"/>
                <a:ea typeface="Courier New"/>
                <a:cs typeface="Courier New"/>
                <a:sym typeface="Courier New"/>
              </a:rPr>
              <a:t>2. R2 = </a:t>
            </a:r>
            <a:r>
              <a:rPr lang="en" b="1" dirty="0" err="1">
                <a:solidFill>
                  <a:schemeClr val="dk1"/>
                </a:solidFill>
                <a:latin typeface="Courier New"/>
                <a:ea typeface="Courier New"/>
                <a:cs typeface="Courier New"/>
                <a:sym typeface="Courier New"/>
              </a:rPr>
              <a:t>y.read</a:t>
            </a:r>
            <a:r>
              <a:rPr lang="en" b="1" dirty="0">
                <a:solidFill>
                  <a:schemeClr val="dk1"/>
                </a:solidFill>
                <a:latin typeface="Courier New"/>
                <a:ea typeface="Courier New"/>
                <a:cs typeface="Courier New"/>
                <a:sym typeface="Courier New"/>
              </a:rPr>
              <a:t>()</a:t>
            </a:r>
            <a:endParaRPr b="1" dirty="0">
              <a:solidFill>
                <a:schemeClr val="dk1"/>
              </a:solidFill>
              <a:latin typeface="Courier New"/>
              <a:ea typeface="Courier New"/>
              <a:cs typeface="Courier New"/>
            </a:endParaRPr>
          </a:p>
          <a:p>
            <a:pPr marL="0" lvl="0" indent="0" algn="l" rtl="0">
              <a:spcBef>
                <a:spcPts val="0"/>
              </a:spcBef>
              <a:spcAft>
                <a:spcPts val="0"/>
              </a:spcAft>
              <a:buNone/>
            </a:pPr>
            <a:r>
              <a:rPr lang="en" b="1" dirty="0">
                <a:solidFill>
                  <a:srgbClr val="38761D"/>
                </a:solidFill>
                <a:latin typeface="Courier New"/>
                <a:ea typeface="Courier New"/>
                <a:cs typeface="Courier New"/>
                <a:sym typeface="Courier New"/>
              </a:rPr>
              <a:t>// R2 = 20</a:t>
            </a:r>
            <a:endParaRPr b="1">
              <a:solidFill>
                <a:schemeClr val="dk1"/>
              </a:solidFill>
              <a:latin typeface="Courier New"/>
              <a:ea typeface="Courier New"/>
              <a:cs typeface="Courier New"/>
              <a:sym typeface="Courier New"/>
            </a:endParaRPr>
          </a:p>
        </p:txBody>
      </p:sp>
      <p:sp>
        <p:nvSpPr>
          <p:cNvPr id="977" name="Google Shape;977;p49"/>
          <p:cNvSpPr/>
          <p:nvPr/>
        </p:nvSpPr>
        <p:spPr>
          <a:xfrm>
            <a:off x="6035850" y="4531975"/>
            <a:ext cx="510900" cy="232200"/>
          </a:xfrm>
          <a:prstGeom prst="rightArrow">
            <a:avLst>
              <a:gd name="adj1" fmla="val 50000"/>
              <a:gd name="adj2"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9"/>
          <p:cNvSpPr/>
          <p:nvPr/>
        </p:nvSpPr>
        <p:spPr>
          <a:xfrm>
            <a:off x="4375000" y="3881775"/>
            <a:ext cx="996900" cy="712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1"/>
                </a:solidFill>
                <a:latin typeface="Courier New"/>
                <a:ea typeface="Courier New"/>
                <a:cs typeface="Courier New"/>
                <a:sym typeface="Courier New"/>
              </a:rPr>
              <a:t>x = 0xAAAA</a:t>
            </a:r>
            <a:endParaRPr sz="900" b="1">
              <a:solidFill>
                <a:schemeClr val="dk1"/>
              </a:solidFill>
              <a:latin typeface="Courier New"/>
              <a:ea typeface="Courier New"/>
              <a:cs typeface="Courier New"/>
              <a:sym typeface="Courier New"/>
            </a:endParaRPr>
          </a:p>
          <a:p>
            <a:pPr marL="0" lvl="0" indent="0" algn="l" rtl="0">
              <a:spcBef>
                <a:spcPts val="0"/>
              </a:spcBef>
              <a:spcAft>
                <a:spcPts val="0"/>
              </a:spcAft>
              <a:buNone/>
            </a:pPr>
            <a:r>
              <a:rPr lang="en" sz="900" b="1">
                <a:latin typeface="Courier New"/>
                <a:ea typeface="Courier New"/>
                <a:cs typeface="Courier New"/>
                <a:sym typeface="Courier New"/>
              </a:rPr>
              <a:t>flush(&amp;x)</a:t>
            </a:r>
            <a:endParaRPr sz="900" b="1">
              <a:latin typeface="Courier New"/>
              <a:ea typeface="Courier New"/>
              <a:cs typeface="Courier New"/>
              <a:sym typeface="Courier New"/>
            </a:endParaRPr>
          </a:p>
          <a:p>
            <a:pPr marL="0" lvl="0" indent="0" algn="l" rtl="0">
              <a:spcBef>
                <a:spcPts val="0"/>
              </a:spcBef>
              <a:spcAft>
                <a:spcPts val="0"/>
              </a:spcAft>
              <a:buNone/>
            </a:pPr>
            <a:r>
              <a:rPr lang="en" sz="900" b="1">
                <a:latin typeface="Courier New"/>
                <a:ea typeface="Courier New"/>
                <a:cs typeface="Courier New"/>
                <a:sym typeface="Courier New"/>
              </a:rPr>
              <a:t>y.store(20)</a:t>
            </a:r>
            <a:endParaRPr sz="900" b="1">
              <a:latin typeface="Courier New"/>
              <a:ea typeface="Courier New"/>
              <a:cs typeface="Courier New"/>
              <a:sym typeface="Courier New"/>
            </a:endParaRPr>
          </a:p>
          <a:p>
            <a:pPr marL="0" lvl="0" indent="0" algn="l" rtl="0">
              <a:spcBef>
                <a:spcPts val="0"/>
              </a:spcBef>
              <a:spcAft>
                <a:spcPts val="0"/>
              </a:spcAft>
              <a:buNone/>
            </a:pPr>
            <a:r>
              <a:rPr lang="en" sz="900" b="1">
                <a:solidFill>
                  <a:srgbClr val="FF0000"/>
                </a:solidFill>
                <a:latin typeface="Courier New"/>
                <a:ea typeface="Courier New"/>
                <a:cs typeface="Courier New"/>
                <a:sym typeface="Courier New"/>
              </a:rPr>
              <a:t>&gt;&gt;&gt; Crash</a:t>
            </a:r>
            <a:endParaRPr sz="900" b="1">
              <a:solidFill>
                <a:srgbClr val="FF0000"/>
              </a:solidFill>
              <a:latin typeface="Courier New"/>
              <a:ea typeface="Courier New"/>
              <a:cs typeface="Courier New"/>
              <a:sym typeface="Courier New"/>
            </a:endParaRPr>
          </a:p>
        </p:txBody>
      </p:sp>
      <p:sp>
        <p:nvSpPr>
          <p:cNvPr id="979" name="Google Shape;979;p49"/>
          <p:cNvSpPr txBox="1"/>
          <p:nvPr/>
        </p:nvSpPr>
        <p:spPr>
          <a:xfrm>
            <a:off x="3133000" y="4656925"/>
            <a:ext cx="223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38761D"/>
                </a:solidFill>
              </a:rPr>
              <a:t>Derived executions</a:t>
            </a:r>
            <a:endParaRPr>
              <a:solidFill>
                <a:srgbClr val="38761D"/>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Fix Persistency Race</a:t>
            </a:r>
            <a:endParaRPr/>
          </a:p>
        </p:txBody>
      </p:sp>
      <p:sp>
        <p:nvSpPr>
          <p:cNvPr id="985" name="Google Shape;985;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
        <p:nvSpPr>
          <p:cNvPr id="986" name="Google Shape;986;p50"/>
          <p:cNvSpPr txBox="1">
            <a:spLocks noGrp="1"/>
          </p:cNvSpPr>
          <p:nvPr>
            <p:ph type="body" idx="1"/>
          </p:nvPr>
        </p:nvSpPr>
        <p:spPr>
          <a:xfrm>
            <a:off x="311700" y="1152475"/>
            <a:ext cx="8160900" cy="778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solidFill>
                  <a:schemeClr val="dk1"/>
                </a:solidFill>
              </a:rPr>
              <a:t>Use </a:t>
            </a:r>
            <a:r>
              <a:rPr lang="en" sz="2000" b="1">
                <a:solidFill>
                  <a:srgbClr val="6AA84F"/>
                </a:solidFill>
              </a:rPr>
              <a:t>atomic</a:t>
            </a:r>
            <a:r>
              <a:rPr lang="en" sz="2000">
                <a:solidFill>
                  <a:schemeClr val="dk1"/>
                </a:solidFill>
              </a:rPr>
              <a:t> store instead of </a:t>
            </a:r>
            <a:r>
              <a:rPr lang="en" sz="2000" b="1">
                <a:solidFill>
                  <a:srgbClr val="CC0000"/>
                </a:solidFill>
              </a:rPr>
              <a:t>non-atomic</a:t>
            </a:r>
            <a:r>
              <a:rPr lang="en" sz="2000">
                <a:solidFill>
                  <a:schemeClr val="dk1"/>
                </a:solidFill>
              </a:rPr>
              <a:t> store!</a:t>
            </a:r>
            <a:endParaRPr sz="2000">
              <a:solidFill>
                <a:schemeClr val="dk1"/>
              </a:solidFill>
            </a:endParaRPr>
          </a:p>
        </p:txBody>
      </p:sp>
      <p:sp>
        <p:nvSpPr>
          <p:cNvPr id="987" name="Google Shape;987;p50"/>
          <p:cNvSpPr/>
          <p:nvPr/>
        </p:nvSpPr>
        <p:spPr>
          <a:xfrm>
            <a:off x="2529000" y="2158350"/>
            <a:ext cx="2562000" cy="1992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88" name="Google Shape;988;p50"/>
          <p:cNvCxnSpPr/>
          <p:nvPr/>
        </p:nvCxnSpPr>
        <p:spPr>
          <a:xfrm>
            <a:off x="2529000" y="2775598"/>
            <a:ext cx="2562000" cy="0"/>
          </a:xfrm>
          <a:prstGeom prst="straightConnector1">
            <a:avLst/>
          </a:prstGeom>
          <a:noFill/>
          <a:ln w="9525" cap="flat" cmpd="sng">
            <a:solidFill>
              <a:schemeClr val="dk2"/>
            </a:solidFill>
            <a:prstDash val="solid"/>
            <a:round/>
            <a:headEnd type="none" w="med" len="med"/>
            <a:tailEnd type="none" w="med" len="med"/>
          </a:ln>
        </p:spPr>
      </p:cxnSp>
      <p:sp>
        <p:nvSpPr>
          <p:cNvPr id="989" name="Google Shape;989;p50"/>
          <p:cNvSpPr txBox="1"/>
          <p:nvPr/>
        </p:nvSpPr>
        <p:spPr>
          <a:xfrm>
            <a:off x="2068500" y="2285876"/>
            <a:ext cx="3483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Code</a:t>
            </a:r>
            <a:endParaRPr/>
          </a:p>
        </p:txBody>
      </p:sp>
      <p:sp>
        <p:nvSpPr>
          <p:cNvPr id="990" name="Google Shape;990;p50"/>
          <p:cNvSpPr txBox="1"/>
          <p:nvPr/>
        </p:nvSpPr>
        <p:spPr>
          <a:xfrm>
            <a:off x="2857950" y="2916900"/>
            <a:ext cx="19041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x = 0xFFFF;</a:t>
            </a:r>
            <a:endParaRPr b="1">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flush(&amp;x);</a:t>
            </a:r>
            <a:endParaRPr b="1">
              <a:latin typeface="Courier New"/>
              <a:ea typeface="Courier New"/>
              <a:cs typeface="Courier New"/>
              <a:sym typeface="Courier New"/>
            </a:endParaRPr>
          </a:p>
        </p:txBody>
      </p:sp>
      <p:cxnSp>
        <p:nvCxnSpPr>
          <p:cNvPr id="991" name="Google Shape;991;p50"/>
          <p:cNvCxnSpPr/>
          <p:nvPr/>
        </p:nvCxnSpPr>
        <p:spPr>
          <a:xfrm>
            <a:off x="3361900" y="3148500"/>
            <a:ext cx="2152200" cy="12000"/>
          </a:xfrm>
          <a:prstGeom prst="straightConnector1">
            <a:avLst/>
          </a:prstGeom>
          <a:noFill/>
          <a:ln w="9525" cap="flat" cmpd="sng">
            <a:solidFill>
              <a:srgbClr val="CC0000"/>
            </a:solidFill>
            <a:prstDash val="solid"/>
            <a:round/>
            <a:headEnd type="none" w="med" len="med"/>
            <a:tailEnd type="triangle" w="med" len="med"/>
          </a:ln>
        </p:spPr>
      </p:cxnSp>
      <p:sp>
        <p:nvSpPr>
          <p:cNvPr id="992" name="Google Shape;992;p50"/>
          <p:cNvSpPr txBox="1"/>
          <p:nvPr/>
        </p:nvSpPr>
        <p:spPr>
          <a:xfrm>
            <a:off x="5673425" y="2985600"/>
            <a:ext cx="304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CC0000"/>
                </a:solidFill>
                <a:latin typeface="Courier New"/>
                <a:ea typeface="Courier New"/>
                <a:cs typeface="Courier New"/>
                <a:sym typeface="Courier New"/>
              </a:rPr>
              <a:t>x.store (0xFFFF)</a:t>
            </a:r>
            <a:endParaRPr b="1">
              <a:solidFill>
                <a:srgbClr val="CC0000"/>
              </a:solidFill>
              <a:latin typeface="Courier New"/>
              <a:ea typeface="Courier New"/>
              <a:cs typeface="Courier New"/>
              <a:sym typeface="Courier New"/>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a:t>
            </a:r>
            <a:endParaRPr/>
          </a:p>
        </p:txBody>
      </p:sp>
      <p:sp>
        <p:nvSpPr>
          <p:cNvPr id="998" name="Google Shape;998;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38</a:t>
            </a:fld>
            <a:endParaRPr>
              <a:latin typeface="Arial"/>
              <a:ea typeface="Arial"/>
              <a:cs typeface="Arial"/>
              <a:sym typeface="Arial"/>
            </a:endParaRPr>
          </a:p>
        </p:txBody>
      </p:sp>
      <p:sp>
        <p:nvSpPr>
          <p:cNvPr id="999" name="Google Shape;999;p51"/>
          <p:cNvSpPr txBox="1">
            <a:spLocks noGrp="1"/>
          </p:cNvSpPr>
          <p:nvPr>
            <p:ph type="body" idx="1"/>
          </p:nvPr>
        </p:nvSpPr>
        <p:spPr>
          <a:xfrm>
            <a:off x="311700" y="1152475"/>
            <a:ext cx="8160900" cy="351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0000"/>
                </a:solidFill>
              </a:rPr>
              <a:t>Evaluated Yashme on a collection of data structure for persistent memory</a:t>
            </a:r>
            <a:endParaRPr sz="2000">
              <a:solidFill>
                <a:srgbClr val="000000"/>
              </a:solidFill>
            </a:endParaRPr>
          </a:p>
          <a:p>
            <a:pPr marL="457200" lvl="0" indent="-355600" algn="l" rtl="0">
              <a:spcBef>
                <a:spcPts val="1600"/>
              </a:spcBef>
              <a:spcAft>
                <a:spcPts val="0"/>
              </a:spcAft>
              <a:buClr>
                <a:schemeClr val="dk1"/>
              </a:buClr>
              <a:buSzPts val="2000"/>
              <a:buChar char="●"/>
            </a:pPr>
            <a:r>
              <a:rPr lang="en" sz="2000">
                <a:solidFill>
                  <a:schemeClr val="dk1"/>
                </a:solidFill>
              </a:rPr>
              <a:t>Persistent B+Tree, DRAM indexes, etc.</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chemeClr val="dk1"/>
                </a:solidFill>
              </a:rPr>
              <a:t>Yashme found </a:t>
            </a:r>
            <a:r>
              <a:rPr lang="en" sz="2000" b="1">
                <a:solidFill>
                  <a:srgbClr val="6AA84F"/>
                </a:solidFill>
              </a:rPr>
              <a:t>19</a:t>
            </a:r>
            <a:r>
              <a:rPr lang="en" sz="2000">
                <a:solidFill>
                  <a:schemeClr val="dk1"/>
                </a:solidFill>
              </a:rPr>
              <a:t> persistency races</a:t>
            </a:r>
            <a:r>
              <a:rPr lang="en" sz="2000">
                <a:solidFill>
                  <a:srgbClr val="000000"/>
                </a:solidFill>
              </a:rPr>
              <a:t> in </a:t>
            </a:r>
            <a:r>
              <a:rPr lang="en" sz="2000">
                <a:solidFill>
                  <a:schemeClr val="dk1"/>
                </a:solidFill>
              </a:rPr>
              <a:t>FAST FAIR, CCEH, and </a:t>
            </a:r>
            <a:r>
              <a:rPr lang="en" sz="2000">
                <a:solidFill>
                  <a:srgbClr val="000000"/>
                </a:solidFill>
              </a:rPr>
              <a:t>RECIPE benchmarks</a:t>
            </a:r>
            <a:endParaRPr sz="200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a:t>
            </a:r>
            <a:endParaRPr/>
          </a:p>
        </p:txBody>
      </p:sp>
      <p:sp>
        <p:nvSpPr>
          <p:cNvPr id="1005" name="Google Shape;1005;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39</a:t>
            </a:fld>
            <a:endParaRPr>
              <a:latin typeface="Arial"/>
              <a:ea typeface="Arial"/>
              <a:cs typeface="Arial"/>
              <a:sym typeface="Arial"/>
            </a:endParaRPr>
          </a:p>
        </p:txBody>
      </p:sp>
      <p:sp>
        <p:nvSpPr>
          <p:cNvPr id="1006" name="Google Shape;1006;p52"/>
          <p:cNvSpPr txBox="1">
            <a:spLocks noGrp="1"/>
          </p:cNvSpPr>
          <p:nvPr>
            <p:ph type="body" idx="1"/>
          </p:nvPr>
        </p:nvSpPr>
        <p:spPr>
          <a:xfrm>
            <a:off x="311700" y="1152475"/>
            <a:ext cx="8160900" cy="5727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000000"/>
                </a:solidFill>
              </a:rPr>
              <a:t>Example of real persistency race in CCEH</a:t>
            </a:r>
            <a:endParaRPr sz="2000">
              <a:solidFill>
                <a:srgbClr val="000000"/>
              </a:solidFill>
            </a:endParaRPr>
          </a:p>
        </p:txBody>
      </p:sp>
      <p:pic>
        <p:nvPicPr>
          <p:cNvPr id="1007" name="Google Shape;1007;p52"/>
          <p:cNvPicPr preferRelativeResize="0"/>
          <p:nvPr/>
        </p:nvPicPr>
        <p:blipFill>
          <a:blip r:embed="rId3">
            <a:alphaModFix/>
          </a:blip>
          <a:stretch>
            <a:fillRect/>
          </a:stretch>
        </p:blipFill>
        <p:spPr>
          <a:xfrm>
            <a:off x="428876" y="2302162"/>
            <a:ext cx="4209575" cy="2717576"/>
          </a:xfrm>
          <a:prstGeom prst="rect">
            <a:avLst/>
          </a:prstGeom>
          <a:noFill/>
          <a:ln>
            <a:noFill/>
          </a:ln>
        </p:spPr>
      </p:pic>
      <p:pic>
        <p:nvPicPr>
          <p:cNvPr id="1008" name="Google Shape;1008;p52"/>
          <p:cNvPicPr preferRelativeResize="0"/>
          <p:nvPr/>
        </p:nvPicPr>
        <p:blipFill>
          <a:blip r:embed="rId4">
            <a:alphaModFix/>
          </a:blip>
          <a:stretch>
            <a:fillRect/>
          </a:stretch>
        </p:blipFill>
        <p:spPr>
          <a:xfrm>
            <a:off x="5345638" y="2302150"/>
            <a:ext cx="3473826" cy="1912225"/>
          </a:xfrm>
          <a:prstGeom prst="rect">
            <a:avLst/>
          </a:prstGeom>
          <a:noFill/>
          <a:ln>
            <a:noFill/>
          </a:ln>
        </p:spPr>
      </p:pic>
      <p:sp>
        <p:nvSpPr>
          <p:cNvPr id="1009" name="Google Shape;1009;p52"/>
          <p:cNvSpPr txBox="1"/>
          <p:nvPr/>
        </p:nvSpPr>
        <p:spPr>
          <a:xfrm>
            <a:off x="1049288" y="1725175"/>
            <a:ext cx="2931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CC0000"/>
                </a:solidFill>
              </a:rPr>
              <a:t>Pre-crash execution</a:t>
            </a:r>
            <a:endParaRPr b="1">
              <a:solidFill>
                <a:srgbClr val="CC0000"/>
              </a:solidFill>
            </a:endParaRPr>
          </a:p>
        </p:txBody>
      </p:sp>
      <p:sp>
        <p:nvSpPr>
          <p:cNvPr id="1010" name="Google Shape;1010;p52"/>
          <p:cNvSpPr txBox="1"/>
          <p:nvPr/>
        </p:nvSpPr>
        <p:spPr>
          <a:xfrm>
            <a:off x="5616900" y="1725175"/>
            <a:ext cx="2931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CC0000"/>
                </a:solidFill>
              </a:rPr>
              <a:t>Post-crash execution</a:t>
            </a:r>
            <a:endParaRPr b="1">
              <a:solidFill>
                <a:srgbClr val="CC0000"/>
              </a:solidFill>
            </a:endParaRPr>
          </a:p>
        </p:txBody>
      </p:sp>
      <p:cxnSp>
        <p:nvCxnSpPr>
          <p:cNvPr id="1011" name="Google Shape;1011;p52"/>
          <p:cNvCxnSpPr/>
          <p:nvPr/>
        </p:nvCxnSpPr>
        <p:spPr>
          <a:xfrm>
            <a:off x="4911950" y="1859925"/>
            <a:ext cx="7800" cy="29934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Compilers</a:t>
            </a:r>
            <a:endParaRPr/>
          </a:p>
        </p:txBody>
      </p:sp>
      <p:sp>
        <p:nvSpPr>
          <p:cNvPr id="127" name="Google Shape;12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4</a:t>
            </a:fld>
            <a:endParaRPr>
              <a:latin typeface="Arial"/>
              <a:ea typeface="Arial"/>
              <a:cs typeface="Arial"/>
              <a:sym typeface="Arial"/>
            </a:endParaRPr>
          </a:p>
        </p:txBody>
      </p:sp>
      <p:pic>
        <p:nvPicPr>
          <p:cNvPr id="128" name="Google Shape;128;p17"/>
          <p:cNvPicPr preferRelativeResize="0"/>
          <p:nvPr/>
        </p:nvPicPr>
        <p:blipFill>
          <a:blip r:embed="rId3">
            <a:alphaModFix/>
          </a:blip>
          <a:stretch>
            <a:fillRect/>
          </a:stretch>
        </p:blipFill>
        <p:spPr>
          <a:xfrm>
            <a:off x="479500" y="2339300"/>
            <a:ext cx="3479175" cy="2545925"/>
          </a:xfrm>
          <a:prstGeom prst="rect">
            <a:avLst/>
          </a:prstGeom>
          <a:noFill/>
          <a:ln>
            <a:noFill/>
          </a:ln>
        </p:spPr>
      </p:pic>
      <p:pic>
        <p:nvPicPr>
          <p:cNvPr id="129" name="Google Shape;129;p17"/>
          <p:cNvPicPr preferRelativeResize="0"/>
          <p:nvPr/>
        </p:nvPicPr>
        <p:blipFill rotWithShape="1">
          <a:blip r:embed="rId4">
            <a:alphaModFix/>
          </a:blip>
          <a:srcRect l="7619" r="7619"/>
          <a:stretch/>
        </p:blipFill>
        <p:spPr>
          <a:xfrm>
            <a:off x="7542829" y="2214475"/>
            <a:ext cx="929621" cy="1096725"/>
          </a:xfrm>
          <a:prstGeom prst="rect">
            <a:avLst/>
          </a:prstGeom>
          <a:noFill/>
          <a:ln>
            <a:noFill/>
          </a:ln>
        </p:spPr>
      </p:pic>
      <p:pic>
        <p:nvPicPr>
          <p:cNvPr id="130" name="Google Shape;130;p17"/>
          <p:cNvPicPr preferRelativeResize="0"/>
          <p:nvPr/>
        </p:nvPicPr>
        <p:blipFill>
          <a:blip r:embed="rId5">
            <a:alphaModFix/>
          </a:blip>
          <a:stretch>
            <a:fillRect/>
          </a:stretch>
        </p:blipFill>
        <p:spPr>
          <a:xfrm>
            <a:off x="7542825" y="3311197"/>
            <a:ext cx="929624" cy="1096750"/>
          </a:xfrm>
          <a:prstGeom prst="rect">
            <a:avLst/>
          </a:prstGeom>
          <a:noFill/>
          <a:ln>
            <a:noFill/>
          </a:ln>
        </p:spPr>
      </p:pic>
      <p:sp>
        <p:nvSpPr>
          <p:cNvPr id="131" name="Google Shape;131;p17"/>
          <p:cNvSpPr txBox="1"/>
          <p:nvPr/>
        </p:nvSpPr>
        <p:spPr>
          <a:xfrm>
            <a:off x="311700" y="1276650"/>
            <a:ext cx="8320200" cy="9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rPr>
              <a:t>C/C++ memory models allow compilers to assume the programs are </a:t>
            </a:r>
            <a:r>
              <a:rPr lang="en" sz="2000">
                <a:solidFill>
                  <a:srgbClr val="38761D"/>
                </a:solidFill>
              </a:rPr>
              <a:t>race free</a:t>
            </a:r>
            <a:r>
              <a:rPr lang="en" sz="2000">
                <a:solidFill>
                  <a:schemeClr val="dk1"/>
                </a:solidFill>
              </a:rPr>
              <a:t>!</a:t>
            </a:r>
            <a:endParaRPr sz="2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a:t>
            </a:r>
            <a:endParaRPr/>
          </a:p>
        </p:txBody>
      </p:sp>
      <p:sp>
        <p:nvSpPr>
          <p:cNvPr id="1017" name="Google Shape;1017;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40</a:t>
            </a:fld>
            <a:endParaRPr>
              <a:latin typeface="Arial"/>
              <a:ea typeface="Arial"/>
              <a:cs typeface="Arial"/>
              <a:sym typeface="Arial"/>
            </a:endParaRPr>
          </a:p>
        </p:txBody>
      </p:sp>
      <p:sp>
        <p:nvSpPr>
          <p:cNvPr id="1018" name="Google Shape;1018;p53"/>
          <p:cNvSpPr txBox="1">
            <a:spLocks noGrp="1"/>
          </p:cNvSpPr>
          <p:nvPr>
            <p:ph type="body" idx="1"/>
          </p:nvPr>
        </p:nvSpPr>
        <p:spPr>
          <a:xfrm>
            <a:off x="311700" y="1152475"/>
            <a:ext cx="8160900" cy="5727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000000"/>
                </a:solidFill>
              </a:rPr>
              <a:t>Example of real persistency race in CCEH</a:t>
            </a:r>
            <a:endParaRPr sz="2000">
              <a:solidFill>
                <a:srgbClr val="000000"/>
              </a:solidFill>
            </a:endParaRPr>
          </a:p>
        </p:txBody>
      </p:sp>
      <p:pic>
        <p:nvPicPr>
          <p:cNvPr id="1019" name="Google Shape;1019;p53"/>
          <p:cNvPicPr preferRelativeResize="0"/>
          <p:nvPr/>
        </p:nvPicPr>
        <p:blipFill>
          <a:blip r:embed="rId3">
            <a:alphaModFix/>
          </a:blip>
          <a:stretch>
            <a:fillRect/>
          </a:stretch>
        </p:blipFill>
        <p:spPr>
          <a:xfrm>
            <a:off x="428876" y="2302162"/>
            <a:ext cx="4209575" cy="2717576"/>
          </a:xfrm>
          <a:prstGeom prst="rect">
            <a:avLst/>
          </a:prstGeom>
          <a:noFill/>
          <a:ln>
            <a:noFill/>
          </a:ln>
        </p:spPr>
      </p:pic>
      <p:pic>
        <p:nvPicPr>
          <p:cNvPr id="1020" name="Google Shape;1020;p53"/>
          <p:cNvPicPr preferRelativeResize="0"/>
          <p:nvPr/>
        </p:nvPicPr>
        <p:blipFill>
          <a:blip r:embed="rId4">
            <a:alphaModFix/>
          </a:blip>
          <a:stretch>
            <a:fillRect/>
          </a:stretch>
        </p:blipFill>
        <p:spPr>
          <a:xfrm>
            <a:off x="5345638" y="2302150"/>
            <a:ext cx="3473826" cy="1912225"/>
          </a:xfrm>
          <a:prstGeom prst="rect">
            <a:avLst/>
          </a:prstGeom>
          <a:noFill/>
          <a:ln>
            <a:noFill/>
          </a:ln>
        </p:spPr>
      </p:pic>
      <p:sp>
        <p:nvSpPr>
          <p:cNvPr id="1021" name="Google Shape;1021;p53"/>
          <p:cNvSpPr txBox="1"/>
          <p:nvPr/>
        </p:nvSpPr>
        <p:spPr>
          <a:xfrm>
            <a:off x="1049288" y="1725175"/>
            <a:ext cx="2931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CC0000"/>
                </a:solidFill>
              </a:rPr>
              <a:t>Pre-crash execution</a:t>
            </a:r>
            <a:endParaRPr b="1">
              <a:solidFill>
                <a:srgbClr val="CC0000"/>
              </a:solidFill>
            </a:endParaRPr>
          </a:p>
        </p:txBody>
      </p:sp>
      <p:sp>
        <p:nvSpPr>
          <p:cNvPr id="1022" name="Google Shape;1022;p53"/>
          <p:cNvSpPr txBox="1"/>
          <p:nvPr/>
        </p:nvSpPr>
        <p:spPr>
          <a:xfrm>
            <a:off x="5616900" y="1725175"/>
            <a:ext cx="2931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CC0000"/>
                </a:solidFill>
              </a:rPr>
              <a:t>Post-crash execution</a:t>
            </a:r>
            <a:endParaRPr b="1">
              <a:solidFill>
                <a:srgbClr val="CC0000"/>
              </a:solidFill>
            </a:endParaRPr>
          </a:p>
        </p:txBody>
      </p:sp>
      <p:cxnSp>
        <p:nvCxnSpPr>
          <p:cNvPr id="1023" name="Google Shape;1023;p53"/>
          <p:cNvCxnSpPr/>
          <p:nvPr/>
        </p:nvCxnSpPr>
        <p:spPr>
          <a:xfrm>
            <a:off x="4911950" y="1859925"/>
            <a:ext cx="7800" cy="2993400"/>
          </a:xfrm>
          <a:prstGeom prst="straightConnector1">
            <a:avLst/>
          </a:prstGeom>
          <a:noFill/>
          <a:ln w="28575" cap="flat" cmpd="sng">
            <a:solidFill>
              <a:schemeClr val="dk2"/>
            </a:solidFill>
            <a:prstDash val="solid"/>
            <a:round/>
            <a:headEnd type="none" w="med" len="med"/>
            <a:tailEnd type="none" w="med" len="med"/>
          </a:ln>
        </p:spPr>
      </p:cxnSp>
      <p:sp>
        <p:nvSpPr>
          <p:cNvPr id="1024" name="Google Shape;1024;p53"/>
          <p:cNvSpPr/>
          <p:nvPr/>
        </p:nvSpPr>
        <p:spPr>
          <a:xfrm>
            <a:off x="3108700" y="2832825"/>
            <a:ext cx="972000" cy="4500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3"/>
          <p:cNvSpPr/>
          <p:nvPr/>
        </p:nvSpPr>
        <p:spPr>
          <a:xfrm>
            <a:off x="1441100" y="3652200"/>
            <a:ext cx="972000" cy="4500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3"/>
          <p:cNvSpPr/>
          <p:nvPr/>
        </p:nvSpPr>
        <p:spPr>
          <a:xfrm>
            <a:off x="7068600" y="2645225"/>
            <a:ext cx="1479600" cy="501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3"/>
          <p:cNvSpPr txBox="1"/>
          <p:nvPr/>
        </p:nvSpPr>
        <p:spPr>
          <a:xfrm>
            <a:off x="5783100" y="4214375"/>
            <a:ext cx="25989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CC0000"/>
                </a:solidFill>
              </a:rPr>
              <a:t>Data inconsistency in the data structure</a:t>
            </a:r>
            <a:endParaRPr sz="2000">
              <a:solidFill>
                <a:srgbClr val="CC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a:t>
            </a:r>
            <a:endParaRPr/>
          </a:p>
        </p:txBody>
      </p:sp>
      <p:sp>
        <p:nvSpPr>
          <p:cNvPr id="1033" name="Google Shape;1033;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41</a:t>
            </a:fld>
            <a:endParaRPr>
              <a:latin typeface="Arial"/>
              <a:ea typeface="Arial"/>
              <a:cs typeface="Arial"/>
              <a:sym typeface="Arial"/>
            </a:endParaRPr>
          </a:p>
        </p:txBody>
      </p:sp>
      <p:sp>
        <p:nvSpPr>
          <p:cNvPr id="1034" name="Google Shape;1034;p54"/>
          <p:cNvSpPr txBox="1">
            <a:spLocks noGrp="1"/>
          </p:cNvSpPr>
          <p:nvPr>
            <p:ph type="body" idx="1"/>
          </p:nvPr>
        </p:nvSpPr>
        <p:spPr>
          <a:xfrm>
            <a:off x="311700" y="1152475"/>
            <a:ext cx="8160900" cy="351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0000"/>
                </a:solidFill>
              </a:rPr>
              <a:t>Evaluated Yashme on real-world frameworks:</a:t>
            </a:r>
            <a:endParaRPr sz="2000">
              <a:solidFill>
                <a:srgbClr val="000000"/>
              </a:solidFill>
            </a:endParaRPr>
          </a:p>
          <a:p>
            <a:pPr marL="457200" lvl="0" indent="-355600" algn="l" rtl="0">
              <a:spcBef>
                <a:spcPts val="1600"/>
              </a:spcBef>
              <a:spcAft>
                <a:spcPts val="0"/>
              </a:spcAft>
              <a:buClr>
                <a:srgbClr val="000000"/>
              </a:buClr>
              <a:buSzPts val="2000"/>
              <a:buChar char="●"/>
            </a:pPr>
            <a:r>
              <a:rPr lang="en" sz="2000" b="1">
                <a:solidFill>
                  <a:srgbClr val="000000"/>
                </a:solidFill>
              </a:rPr>
              <a:t>PMDK</a:t>
            </a:r>
            <a:r>
              <a:rPr lang="en" sz="2000">
                <a:solidFill>
                  <a:srgbClr val="000000"/>
                </a:solidFill>
              </a:rPr>
              <a:t>: library for accessing persistent memory</a:t>
            </a:r>
            <a:endParaRPr sz="2000">
              <a:solidFill>
                <a:srgbClr val="000000"/>
              </a:solidFill>
            </a:endParaRPr>
          </a:p>
          <a:p>
            <a:pPr marL="457200" lvl="0" indent="-355600" algn="l" rtl="0">
              <a:spcBef>
                <a:spcPts val="0"/>
              </a:spcBef>
              <a:spcAft>
                <a:spcPts val="0"/>
              </a:spcAft>
              <a:buClr>
                <a:srgbClr val="000000"/>
              </a:buClr>
              <a:buSzPts val="2000"/>
              <a:buChar char="●"/>
            </a:pPr>
            <a:r>
              <a:rPr lang="en" sz="2000" b="1">
                <a:solidFill>
                  <a:srgbClr val="000000"/>
                </a:solidFill>
              </a:rPr>
              <a:t>Redis</a:t>
            </a:r>
            <a:r>
              <a:rPr lang="en" sz="2000">
                <a:solidFill>
                  <a:srgbClr val="000000"/>
                </a:solidFill>
              </a:rPr>
              <a:t>: in-memory database and memory cache</a:t>
            </a:r>
            <a:endParaRPr sz="2000">
              <a:solidFill>
                <a:srgbClr val="000000"/>
              </a:solidFill>
            </a:endParaRPr>
          </a:p>
          <a:p>
            <a:pPr marL="457200" lvl="0" indent="-355600" algn="l" rtl="0">
              <a:spcBef>
                <a:spcPts val="0"/>
              </a:spcBef>
              <a:spcAft>
                <a:spcPts val="0"/>
              </a:spcAft>
              <a:buClr>
                <a:srgbClr val="000000"/>
              </a:buClr>
              <a:buSzPts val="2000"/>
              <a:buChar char="●"/>
            </a:pPr>
            <a:r>
              <a:rPr lang="en" sz="2000" b="1">
                <a:solidFill>
                  <a:srgbClr val="000000"/>
                </a:solidFill>
              </a:rPr>
              <a:t>Memcached</a:t>
            </a:r>
            <a:r>
              <a:rPr lang="en" sz="2000">
                <a:solidFill>
                  <a:srgbClr val="000000"/>
                </a:solidFill>
              </a:rPr>
              <a:t>: high-performance distributed memory caching system</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Yashme found </a:t>
            </a:r>
            <a:r>
              <a:rPr lang="en" sz="2000" b="1">
                <a:solidFill>
                  <a:srgbClr val="6AA84F"/>
                </a:solidFill>
              </a:rPr>
              <a:t>5</a:t>
            </a:r>
            <a:r>
              <a:rPr lang="en" sz="2000">
                <a:solidFill>
                  <a:srgbClr val="000000"/>
                </a:solidFill>
              </a:rPr>
              <a:t> persistency races in these frameworks</a:t>
            </a:r>
            <a:endParaRPr sz="2000">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a:t>
            </a:r>
            <a:endParaRPr/>
          </a:p>
        </p:txBody>
      </p:sp>
      <p:sp>
        <p:nvSpPr>
          <p:cNvPr id="1040" name="Google Shape;1040;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42</a:t>
            </a:fld>
            <a:endParaRPr>
              <a:latin typeface="Arial"/>
              <a:ea typeface="Arial"/>
              <a:cs typeface="Arial"/>
              <a:sym typeface="Arial"/>
            </a:endParaRPr>
          </a:p>
        </p:txBody>
      </p:sp>
      <p:sp>
        <p:nvSpPr>
          <p:cNvPr id="1041" name="Google Shape;1041;p55"/>
          <p:cNvSpPr txBox="1">
            <a:spLocks noGrp="1"/>
          </p:cNvSpPr>
          <p:nvPr>
            <p:ph type="body" idx="1"/>
          </p:nvPr>
        </p:nvSpPr>
        <p:spPr>
          <a:xfrm>
            <a:off x="311700" y="1152475"/>
            <a:ext cx="8160900" cy="3510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solidFill>
                  <a:srgbClr val="000000"/>
                </a:solidFill>
              </a:rPr>
              <a:t>Reported bugs are </a:t>
            </a:r>
            <a:r>
              <a:rPr lang="en" sz="2000">
                <a:solidFill>
                  <a:srgbClr val="38761D"/>
                </a:solidFill>
              </a:rPr>
              <a:t>fixed</a:t>
            </a:r>
            <a:r>
              <a:rPr lang="en" sz="2000">
                <a:solidFill>
                  <a:srgbClr val="000000"/>
                </a:solidFill>
              </a:rPr>
              <a:t> in the original Github repositories.</a:t>
            </a:r>
            <a:endParaRPr sz="2000">
              <a:solidFill>
                <a:srgbClr val="000000"/>
              </a:solidFill>
            </a:endParaRPr>
          </a:p>
        </p:txBody>
      </p:sp>
      <p:pic>
        <p:nvPicPr>
          <p:cNvPr id="1042" name="Google Shape;1042;p55"/>
          <p:cNvPicPr preferRelativeResize="0"/>
          <p:nvPr/>
        </p:nvPicPr>
        <p:blipFill>
          <a:blip r:embed="rId3">
            <a:alphaModFix/>
          </a:blip>
          <a:stretch>
            <a:fillRect/>
          </a:stretch>
        </p:blipFill>
        <p:spPr>
          <a:xfrm>
            <a:off x="497325" y="2103800"/>
            <a:ext cx="3885224" cy="2559425"/>
          </a:xfrm>
          <a:prstGeom prst="rect">
            <a:avLst/>
          </a:prstGeom>
          <a:noFill/>
          <a:ln w="9525" cap="flat" cmpd="sng">
            <a:solidFill>
              <a:srgbClr val="666666"/>
            </a:solidFill>
            <a:prstDash val="solid"/>
            <a:round/>
            <a:headEnd type="none" w="sm" len="sm"/>
            <a:tailEnd type="none" w="sm" len="sm"/>
          </a:ln>
        </p:spPr>
      </p:pic>
      <p:pic>
        <p:nvPicPr>
          <p:cNvPr id="1043" name="Google Shape;1043;p55"/>
          <p:cNvPicPr preferRelativeResize="0"/>
          <p:nvPr/>
        </p:nvPicPr>
        <p:blipFill>
          <a:blip r:embed="rId4">
            <a:alphaModFix/>
          </a:blip>
          <a:stretch>
            <a:fillRect/>
          </a:stretch>
        </p:blipFill>
        <p:spPr>
          <a:xfrm>
            <a:off x="4684100" y="2104390"/>
            <a:ext cx="3885224" cy="2558234"/>
          </a:xfrm>
          <a:prstGeom prst="rect">
            <a:avLst/>
          </a:prstGeom>
          <a:noFill/>
          <a:ln w="9525" cap="flat" cmpd="sng">
            <a:solidFill>
              <a:srgbClr val="666666"/>
            </a:solidFill>
            <a:prstDash val="solid"/>
            <a:round/>
            <a:headEnd type="none" w="sm" len="sm"/>
            <a:tailEnd type="none" w="sm" len="sm"/>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1047"/>
        <p:cNvGrpSpPr/>
        <p:nvPr/>
      </p:nvGrpSpPr>
      <p:grpSpPr>
        <a:xfrm>
          <a:off x="0" y="0"/>
          <a:ext cx="0" cy="0"/>
          <a:chOff x="0" y="0"/>
          <a:chExt cx="0" cy="0"/>
        </a:xfrm>
      </p:grpSpPr>
      <p:sp>
        <p:nvSpPr>
          <p:cNvPr id="1048" name="Google Shape;1048;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a:t>
            </a:r>
            <a:endParaRPr/>
          </a:p>
        </p:txBody>
      </p:sp>
      <p:sp>
        <p:nvSpPr>
          <p:cNvPr id="1049" name="Google Shape;1049;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43</a:t>
            </a:fld>
            <a:endParaRPr>
              <a:latin typeface="Arial"/>
              <a:ea typeface="Arial"/>
              <a:cs typeface="Arial"/>
              <a:sym typeface="Arial"/>
            </a:endParaRPr>
          </a:p>
        </p:txBody>
      </p:sp>
      <p:sp>
        <p:nvSpPr>
          <p:cNvPr id="1050" name="Google Shape;1050;p56"/>
          <p:cNvSpPr txBox="1">
            <a:spLocks noGrp="1"/>
          </p:cNvSpPr>
          <p:nvPr>
            <p:ph type="body" idx="1"/>
          </p:nvPr>
        </p:nvSpPr>
        <p:spPr>
          <a:xfrm>
            <a:off x="311700" y="1152475"/>
            <a:ext cx="8160900" cy="70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0000"/>
                </a:solidFill>
              </a:rPr>
              <a:t>Negligible overhead compared to Jaaru, the underlying model checker</a:t>
            </a:r>
            <a:endParaRPr sz="2000">
              <a:solidFill>
                <a:srgbClr val="000000"/>
              </a:solidFill>
            </a:endParaRPr>
          </a:p>
          <a:p>
            <a:pPr marL="0" lvl="0" indent="0" algn="l" rtl="0">
              <a:spcBef>
                <a:spcPts val="1600"/>
              </a:spcBef>
              <a:spcAft>
                <a:spcPts val="1600"/>
              </a:spcAft>
              <a:buNone/>
            </a:pPr>
            <a:endParaRPr sz="2000">
              <a:solidFill>
                <a:srgbClr val="000000"/>
              </a:solidFill>
            </a:endParaRPr>
          </a:p>
        </p:txBody>
      </p:sp>
      <p:pic>
        <p:nvPicPr>
          <p:cNvPr id="1051" name="Google Shape;1051;p56" title="Jaaru and Yashme"/>
          <p:cNvPicPr preferRelativeResize="0"/>
          <p:nvPr/>
        </p:nvPicPr>
        <p:blipFill>
          <a:blip r:embed="rId3">
            <a:alphaModFix/>
          </a:blip>
          <a:stretch>
            <a:fillRect/>
          </a:stretch>
        </p:blipFill>
        <p:spPr>
          <a:xfrm>
            <a:off x="1631263" y="1709350"/>
            <a:ext cx="5521776" cy="32717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a:t>
            </a:r>
            <a:endParaRPr/>
          </a:p>
        </p:txBody>
      </p:sp>
      <p:sp>
        <p:nvSpPr>
          <p:cNvPr id="1057" name="Google Shape;1057;p57"/>
          <p:cNvSpPr txBox="1">
            <a:spLocks noGrp="1"/>
          </p:cNvSpPr>
          <p:nvPr>
            <p:ph type="body" idx="1"/>
          </p:nvPr>
        </p:nvSpPr>
        <p:spPr>
          <a:xfrm>
            <a:off x="311700" y="1152475"/>
            <a:ext cx="7070400" cy="1035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solidFill>
                  <a:srgbClr val="000000"/>
                </a:solidFill>
              </a:rPr>
              <a:t>Testing persistent memory program is </a:t>
            </a:r>
            <a:r>
              <a:rPr lang="en" sz="2000">
                <a:solidFill>
                  <a:srgbClr val="CC0000"/>
                </a:solidFill>
              </a:rPr>
              <a:t>difficult</a:t>
            </a:r>
            <a:r>
              <a:rPr lang="en" sz="2000">
                <a:solidFill>
                  <a:srgbClr val="000000"/>
                </a:solidFill>
              </a:rPr>
              <a:t>, and compilers optimizations adds even more complexities!</a:t>
            </a:r>
            <a:endParaRPr sz="2000">
              <a:solidFill>
                <a:srgbClr val="000000"/>
              </a:solidFill>
            </a:endParaRPr>
          </a:p>
        </p:txBody>
      </p:sp>
      <p:sp>
        <p:nvSpPr>
          <p:cNvPr id="1058" name="Google Shape;1058;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sp>
        <p:nvSpPr>
          <p:cNvPr id="1059" name="Google Shape;1059;p57"/>
          <p:cNvSpPr txBox="1"/>
          <p:nvPr/>
        </p:nvSpPr>
        <p:spPr>
          <a:xfrm>
            <a:off x="311700" y="2322525"/>
            <a:ext cx="7973700" cy="246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2000" b="1">
                <a:solidFill>
                  <a:schemeClr val="dk1"/>
                </a:solidFill>
              </a:rPr>
              <a:t>Yashme</a:t>
            </a:r>
            <a:endParaRPr sz="2000" b="1">
              <a:solidFill>
                <a:schemeClr val="dk1"/>
              </a:solidFill>
            </a:endParaRPr>
          </a:p>
          <a:p>
            <a:pPr marL="457200" lvl="0" indent="-355600" algn="l" rtl="0">
              <a:lnSpc>
                <a:spcPct val="115000"/>
              </a:lnSpc>
              <a:spcBef>
                <a:spcPts val="1600"/>
              </a:spcBef>
              <a:spcAft>
                <a:spcPts val="0"/>
              </a:spcAft>
              <a:buClr>
                <a:schemeClr val="dk1"/>
              </a:buClr>
              <a:buSzPts val="2000"/>
              <a:buChar char="●"/>
            </a:pPr>
            <a:r>
              <a:rPr lang="en" sz="2000" b="1">
                <a:solidFill>
                  <a:srgbClr val="6AA84F"/>
                </a:solidFill>
              </a:rPr>
              <a:t>First</a:t>
            </a:r>
            <a:r>
              <a:rPr lang="en" sz="2000">
                <a:solidFill>
                  <a:srgbClr val="38761D"/>
                </a:solidFill>
              </a:rPr>
              <a:t> </a:t>
            </a:r>
            <a:r>
              <a:rPr lang="en" sz="2000">
                <a:solidFill>
                  <a:schemeClr val="dk1"/>
                </a:solidFill>
              </a:rPr>
              <a:t>tool to detect persistency races</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000">
                <a:solidFill>
                  <a:schemeClr val="dk1"/>
                </a:solidFill>
              </a:rPr>
              <a:t>Uses a technique to be scalable to larger programs</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000">
                <a:solidFill>
                  <a:schemeClr val="dk1"/>
                </a:solidFill>
              </a:rPr>
              <a:t>Found </a:t>
            </a:r>
            <a:r>
              <a:rPr lang="en" sz="2000" b="1">
                <a:solidFill>
                  <a:srgbClr val="6AA84F"/>
                </a:solidFill>
              </a:rPr>
              <a:t>24</a:t>
            </a:r>
            <a:r>
              <a:rPr lang="en" sz="2000">
                <a:solidFill>
                  <a:schemeClr val="dk1"/>
                </a:solidFill>
              </a:rPr>
              <a:t> persistency races in various persistent memory applications and libraries with negligible overhead.</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000">
                <a:solidFill>
                  <a:schemeClr val="dk1"/>
                </a:solidFill>
              </a:rPr>
              <a:t>Available on: </a:t>
            </a:r>
            <a:r>
              <a:rPr lang="en" sz="2000" u="sng">
                <a:solidFill>
                  <a:schemeClr val="accent5"/>
                </a:solidFill>
                <a:hlinkClick r:id="rId3">
                  <a:extLst>
                    <a:ext uri="{A12FA001-AC4F-418D-AE19-62706E023703}">
                      <ahyp:hlinkClr xmlns:ahyp="http://schemas.microsoft.com/office/drawing/2018/hyperlinkcolor" val="tx"/>
                    </a:ext>
                  </a:extLst>
                </a:hlinkClick>
              </a:rPr>
              <a:t>plrg.ics.uci.edu/yashme</a:t>
            </a:r>
            <a:endParaRPr/>
          </a:p>
        </p:txBody>
      </p:sp>
      <p:pic>
        <p:nvPicPr>
          <p:cNvPr id="1060" name="Google Shape;1060;p57"/>
          <p:cNvPicPr preferRelativeResize="0"/>
          <p:nvPr/>
        </p:nvPicPr>
        <p:blipFill>
          <a:blip r:embed="rId4">
            <a:alphaModFix/>
          </a:blip>
          <a:stretch>
            <a:fillRect/>
          </a:stretch>
        </p:blipFill>
        <p:spPr>
          <a:xfrm>
            <a:off x="7382175" y="1495100"/>
            <a:ext cx="1761825" cy="1684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Compilers</a:t>
            </a:r>
            <a:endParaRPr/>
          </a:p>
        </p:txBody>
      </p:sp>
      <p:sp>
        <p:nvSpPr>
          <p:cNvPr id="137" name="Google Shape;13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5</a:t>
            </a:fld>
            <a:endParaRPr>
              <a:latin typeface="Arial"/>
              <a:ea typeface="Arial"/>
              <a:cs typeface="Arial"/>
              <a:sym typeface="Arial"/>
            </a:endParaRPr>
          </a:p>
        </p:txBody>
      </p:sp>
      <p:pic>
        <p:nvPicPr>
          <p:cNvPr id="138" name="Google Shape;138;p18"/>
          <p:cNvPicPr preferRelativeResize="0"/>
          <p:nvPr/>
        </p:nvPicPr>
        <p:blipFill>
          <a:blip r:embed="rId3">
            <a:alphaModFix/>
          </a:blip>
          <a:stretch>
            <a:fillRect/>
          </a:stretch>
        </p:blipFill>
        <p:spPr>
          <a:xfrm>
            <a:off x="479500" y="2339300"/>
            <a:ext cx="3479175" cy="2545925"/>
          </a:xfrm>
          <a:prstGeom prst="rect">
            <a:avLst/>
          </a:prstGeom>
          <a:noFill/>
          <a:ln>
            <a:noFill/>
          </a:ln>
        </p:spPr>
      </p:pic>
      <p:sp>
        <p:nvSpPr>
          <p:cNvPr id="139" name="Google Shape;139;p18"/>
          <p:cNvSpPr/>
          <p:nvPr/>
        </p:nvSpPr>
        <p:spPr>
          <a:xfrm>
            <a:off x="767725" y="3357000"/>
            <a:ext cx="510900" cy="4500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 name="Google Shape;140;p18"/>
          <p:cNvPicPr preferRelativeResize="0"/>
          <p:nvPr/>
        </p:nvPicPr>
        <p:blipFill rotWithShape="1">
          <a:blip r:embed="rId4">
            <a:alphaModFix/>
          </a:blip>
          <a:srcRect l="7619" r="7619"/>
          <a:stretch/>
        </p:blipFill>
        <p:spPr>
          <a:xfrm>
            <a:off x="7542829" y="2214475"/>
            <a:ext cx="929621" cy="1096725"/>
          </a:xfrm>
          <a:prstGeom prst="rect">
            <a:avLst/>
          </a:prstGeom>
          <a:noFill/>
          <a:ln>
            <a:noFill/>
          </a:ln>
        </p:spPr>
      </p:pic>
      <p:pic>
        <p:nvPicPr>
          <p:cNvPr id="141" name="Google Shape;141;p18"/>
          <p:cNvPicPr preferRelativeResize="0"/>
          <p:nvPr/>
        </p:nvPicPr>
        <p:blipFill>
          <a:blip r:embed="rId5">
            <a:alphaModFix/>
          </a:blip>
          <a:stretch>
            <a:fillRect/>
          </a:stretch>
        </p:blipFill>
        <p:spPr>
          <a:xfrm>
            <a:off x="7542825" y="3311197"/>
            <a:ext cx="929624" cy="1096750"/>
          </a:xfrm>
          <a:prstGeom prst="rect">
            <a:avLst/>
          </a:prstGeom>
          <a:noFill/>
          <a:ln>
            <a:noFill/>
          </a:ln>
        </p:spPr>
      </p:pic>
      <p:sp>
        <p:nvSpPr>
          <p:cNvPr id="142" name="Google Shape;142;p18"/>
          <p:cNvSpPr txBox="1"/>
          <p:nvPr/>
        </p:nvSpPr>
        <p:spPr>
          <a:xfrm>
            <a:off x="3114150" y="3555025"/>
            <a:ext cx="41400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dk1"/>
                </a:solidFill>
              </a:rPr>
              <a:t>Compilers are free to perform optimizations on </a:t>
            </a:r>
            <a:r>
              <a:rPr lang="en" sz="2000" b="1">
                <a:solidFill>
                  <a:srgbClr val="CC0000"/>
                </a:solidFill>
                <a:latin typeface="Courier New"/>
                <a:ea typeface="Courier New"/>
                <a:cs typeface="Courier New"/>
                <a:sym typeface="Courier New"/>
              </a:rPr>
              <a:t>x</a:t>
            </a:r>
            <a:r>
              <a:rPr lang="en" sz="2000">
                <a:solidFill>
                  <a:schemeClr val="dk1"/>
                </a:solidFill>
              </a:rPr>
              <a:t> leading to </a:t>
            </a:r>
            <a:r>
              <a:rPr lang="en" sz="2000" b="1">
                <a:solidFill>
                  <a:srgbClr val="CC0000"/>
                </a:solidFill>
              </a:rPr>
              <a:t>store tearing</a:t>
            </a:r>
            <a:r>
              <a:rPr lang="en" sz="2000">
                <a:solidFill>
                  <a:srgbClr val="CC0000"/>
                </a:solidFill>
              </a:rPr>
              <a:t> </a:t>
            </a:r>
            <a:r>
              <a:rPr lang="en" sz="2000">
                <a:solidFill>
                  <a:schemeClr val="dk1"/>
                </a:solidFill>
              </a:rPr>
              <a:t>and </a:t>
            </a:r>
            <a:r>
              <a:rPr lang="en" sz="2000" b="1">
                <a:solidFill>
                  <a:srgbClr val="CC0000"/>
                </a:solidFill>
              </a:rPr>
              <a:t>store inventing</a:t>
            </a:r>
            <a:endParaRPr sz="2000" b="1">
              <a:solidFill>
                <a:srgbClr val="CC0000"/>
              </a:solidFill>
            </a:endParaRPr>
          </a:p>
        </p:txBody>
      </p:sp>
      <p:sp>
        <p:nvSpPr>
          <p:cNvPr id="143" name="Google Shape;143;p18"/>
          <p:cNvSpPr txBox="1"/>
          <p:nvPr/>
        </p:nvSpPr>
        <p:spPr>
          <a:xfrm>
            <a:off x="311700" y="1276650"/>
            <a:ext cx="8320200" cy="9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rPr>
              <a:t>C/C++ memory models allow compilers to assume the programs are </a:t>
            </a:r>
            <a:r>
              <a:rPr lang="en" sz="2000">
                <a:solidFill>
                  <a:srgbClr val="38761D"/>
                </a:solidFill>
              </a:rPr>
              <a:t>race free</a:t>
            </a:r>
            <a:r>
              <a:rPr lang="en" sz="2000">
                <a:solidFill>
                  <a:schemeClr val="dk1"/>
                </a:solidFill>
              </a:rPr>
              <a:t>!</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Compilers</a:t>
            </a:r>
            <a:endParaRPr/>
          </a:p>
        </p:txBody>
      </p:sp>
      <p:sp>
        <p:nvSpPr>
          <p:cNvPr id="149" name="Google Shape;149;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6</a:t>
            </a:fld>
            <a:endParaRPr>
              <a:latin typeface="Arial"/>
              <a:ea typeface="Arial"/>
              <a:cs typeface="Arial"/>
              <a:sym typeface="Arial"/>
            </a:endParaRPr>
          </a:p>
        </p:txBody>
      </p:sp>
      <p:pic>
        <p:nvPicPr>
          <p:cNvPr id="150" name="Google Shape;150;p19"/>
          <p:cNvPicPr preferRelativeResize="0"/>
          <p:nvPr/>
        </p:nvPicPr>
        <p:blipFill>
          <a:blip r:embed="rId3">
            <a:alphaModFix/>
          </a:blip>
          <a:stretch>
            <a:fillRect/>
          </a:stretch>
        </p:blipFill>
        <p:spPr>
          <a:xfrm>
            <a:off x="479500" y="2339300"/>
            <a:ext cx="3479175" cy="2545925"/>
          </a:xfrm>
          <a:prstGeom prst="rect">
            <a:avLst/>
          </a:prstGeom>
          <a:noFill/>
          <a:ln>
            <a:noFill/>
          </a:ln>
        </p:spPr>
      </p:pic>
      <p:sp>
        <p:nvSpPr>
          <p:cNvPr id="151" name="Google Shape;151;p19"/>
          <p:cNvSpPr/>
          <p:nvPr/>
        </p:nvSpPr>
        <p:spPr>
          <a:xfrm>
            <a:off x="256825" y="3972175"/>
            <a:ext cx="510900" cy="232200"/>
          </a:xfrm>
          <a:prstGeom prst="rightArrow">
            <a:avLst>
              <a:gd name="adj1" fmla="val 50000"/>
              <a:gd name="adj2" fmla="val 5000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p:cNvSpPr/>
          <p:nvPr/>
        </p:nvSpPr>
        <p:spPr>
          <a:xfrm>
            <a:off x="767725" y="3357000"/>
            <a:ext cx="510900" cy="4500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19"/>
          <p:cNvPicPr preferRelativeResize="0"/>
          <p:nvPr/>
        </p:nvPicPr>
        <p:blipFill rotWithShape="1">
          <a:blip r:embed="rId4">
            <a:alphaModFix/>
          </a:blip>
          <a:srcRect l="7619" r="7619"/>
          <a:stretch/>
        </p:blipFill>
        <p:spPr>
          <a:xfrm>
            <a:off x="7542829" y="2214475"/>
            <a:ext cx="929621" cy="1096725"/>
          </a:xfrm>
          <a:prstGeom prst="rect">
            <a:avLst/>
          </a:prstGeom>
          <a:noFill/>
          <a:ln>
            <a:noFill/>
          </a:ln>
        </p:spPr>
      </p:pic>
      <p:pic>
        <p:nvPicPr>
          <p:cNvPr id="154" name="Google Shape;154;p19"/>
          <p:cNvPicPr preferRelativeResize="0"/>
          <p:nvPr/>
        </p:nvPicPr>
        <p:blipFill>
          <a:blip r:embed="rId5">
            <a:alphaModFix/>
          </a:blip>
          <a:stretch>
            <a:fillRect/>
          </a:stretch>
        </p:blipFill>
        <p:spPr>
          <a:xfrm>
            <a:off x="7542825" y="3311197"/>
            <a:ext cx="929624" cy="1096750"/>
          </a:xfrm>
          <a:prstGeom prst="rect">
            <a:avLst/>
          </a:prstGeom>
          <a:noFill/>
          <a:ln>
            <a:noFill/>
          </a:ln>
        </p:spPr>
      </p:pic>
      <p:sp>
        <p:nvSpPr>
          <p:cNvPr id="155" name="Google Shape;155;p19"/>
          <p:cNvSpPr txBox="1"/>
          <p:nvPr/>
        </p:nvSpPr>
        <p:spPr>
          <a:xfrm>
            <a:off x="311700" y="1276650"/>
            <a:ext cx="8320200" cy="9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solidFill>
                  <a:schemeClr val="dk1"/>
                </a:solidFill>
              </a:rPr>
              <a:t>C/C++ memory models allow compilers to assume the programs are </a:t>
            </a:r>
            <a:r>
              <a:rPr lang="en" sz="2000">
                <a:solidFill>
                  <a:srgbClr val="38761D"/>
                </a:solidFill>
              </a:rPr>
              <a:t>race free</a:t>
            </a:r>
            <a:r>
              <a:rPr lang="en" sz="2000">
                <a:solidFill>
                  <a:schemeClr val="dk1"/>
                </a:solidFill>
              </a:rPr>
              <a:t>!</a:t>
            </a:r>
            <a:endParaRPr sz="2000"/>
          </a:p>
        </p:txBody>
      </p:sp>
      <p:sp>
        <p:nvSpPr>
          <p:cNvPr id="156" name="Google Shape;156;p19"/>
          <p:cNvSpPr txBox="1"/>
          <p:nvPr/>
        </p:nvSpPr>
        <p:spPr>
          <a:xfrm>
            <a:off x="3114150" y="3555025"/>
            <a:ext cx="33390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dk1"/>
                </a:solidFill>
              </a:rPr>
              <a:t>memory location </a:t>
            </a:r>
            <a:r>
              <a:rPr lang="en" sz="2000" b="1">
                <a:solidFill>
                  <a:srgbClr val="CC0000"/>
                </a:solidFill>
                <a:latin typeface="Courier New"/>
                <a:ea typeface="Courier New"/>
                <a:cs typeface="Courier New"/>
                <a:sym typeface="Courier New"/>
              </a:rPr>
              <a:t>x</a:t>
            </a:r>
            <a:r>
              <a:rPr lang="en" sz="2000">
                <a:solidFill>
                  <a:schemeClr val="dk1"/>
                </a:solidFill>
              </a:rPr>
              <a:t> must have the last stored value before a </a:t>
            </a:r>
            <a:r>
              <a:rPr lang="en" sz="2000">
                <a:solidFill>
                  <a:srgbClr val="CC0000"/>
                </a:solidFill>
              </a:rPr>
              <a:t>release operation</a:t>
            </a:r>
            <a:endParaRPr sz="2000" b="1">
              <a:solidFill>
                <a:srgbClr val="CC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0"/>
          <p:cNvPicPr preferRelativeResize="0"/>
          <p:nvPr/>
        </p:nvPicPr>
        <p:blipFill>
          <a:blip r:embed="rId3">
            <a:alphaModFix/>
          </a:blip>
          <a:stretch>
            <a:fillRect/>
          </a:stretch>
        </p:blipFill>
        <p:spPr>
          <a:xfrm>
            <a:off x="3587250" y="2690175"/>
            <a:ext cx="5433901" cy="1973050"/>
          </a:xfrm>
          <a:prstGeom prst="rect">
            <a:avLst/>
          </a:prstGeom>
          <a:noFill/>
          <a:ln>
            <a:noFill/>
          </a:ln>
        </p:spPr>
      </p:pic>
      <p:sp>
        <p:nvSpPr>
          <p:cNvPr id="162" name="Google Shape;162;p20"/>
          <p:cNvSpPr/>
          <p:nvPr/>
        </p:nvSpPr>
        <p:spPr>
          <a:xfrm>
            <a:off x="1478850" y="19199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rot="5400000">
            <a:off x="6633400" y="261892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Persistency Race</a:t>
            </a:r>
            <a:endParaRPr/>
          </a:p>
          <a:p>
            <a:pPr marL="0" lvl="0" indent="0" algn="l" rtl="0">
              <a:spcBef>
                <a:spcPts val="0"/>
              </a:spcBef>
              <a:spcAft>
                <a:spcPts val="0"/>
              </a:spcAft>
              <a:buNone/>
            </a:pPr>
            <a:endParaRPr/>
          </a:p>
        </p:txBody>
      </p:sp>
      <p:sp>
        <p:nvSpPr>
          <p:cNvPr id="165" name="Google Shape;16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7</a:t>
            </a:fld>
            <a:endParaRPr>
              <a:latin typeface="Arial"/>
              <a:ea typeface="Arial"/>
              <a:cs typeface="Arial"/>
              <a:sym typeface="Arial"/>
            </a:endParaRPr>
          </a:p>
        </p:txBody>
      </p:sp>
      <p:sp>
        <p:nvSpPr>
          <p:cNvPr id="166" name="Google Shape;166;p20"/>
          <p:cNvSpPr/>
          <p:nvPr/>
        </p:nvSpPr>
        <p:spPr>
          <a:xfrm>
            <a:off x="3442750" y="19199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p:nvPr/>
        </p:nvSpPr>
        <p:spPr>
          <a:xfrm>
            <a:off x="5281238" y="1920000"/>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a:off x="346925" y="1246325"/>
            <a:ext cx="1173000" cy="3237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x=0xFFFF</a:t>
            </a:r>
            <a:endParaRPr/>
          </a:p>
        </p:txBody>
      </p:sp>
      <p:sp>
        <p:nvSpPr>
          <p:cNvPr id="169" name="Google Shape;169;p20"/>
          <p:cNvSpPr/>
          <p:nvPr/>
        </p:nvSpPr>
        <p:spPr>
          <a:xfrm>
            <a:off x="4820200" y="3404900"/>
            <a:ext cx="622200" cy="3237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0xAA</a:t>
            </a:r>
            <a:endParaRPr/>
          </a:p>
        </p:txBody>
      </p:sp>
      <p:sp>
        <p:nvSpPr>
          <p:cNvPr id="170" name="Google Shape;170;p20"/>
          <p:cNvSpPr/>
          <p:nvPr/>
        </p:nvSpPr>
        <p:spPr>
          <a:xfrm>
            <a:off x="4271500" y="3404900"/>
            <a:ext cx="548700" cy="3237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x</a:t>
            </a:r>
            <a:endParaRPr/>
          </a:p>
        </p:txBody>
      </p:sp>
      <p:sp>
        <p:nvSpPr>
          <p:cNvPr id="171" name="Google Shape;171;p20"/>
          <p:cNvSpPr/>
          <p:nvPr/>
        </p:nvSpPr>
        <p:spPr>
          <a:xfrm>
            <a:off x="5442400" y="3404900"/>
            <a:ext cx="622200" cy="3237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0xAA</a:t>
            </a:r>
            <a:endParaRPr/>
          </a:p>
        </p:txBody>
      </p:sp>
      <p:sp>
        <p:nvSpPr>
          <p:cNvPr id="172" name="Google Shape;172;p20"/>
          <p:cNvSpPr/>
          <p:nvPr/>
        </p:nvSpPr>
        <p:spPr>
          <a:xfrm>
            <a:off x="589925" y="3254700"/>
            <a:ext cx="2603700" cy="1504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3" name="Google Shape;173;p20"/>
          <p:cNvCxnSpPr/>
          <p:nvPr/>
        </p:nvCxnSpPr>
        <p:spPr>
          <a:xfrm>
            <a:off x="589925" y="3778500"/>
            <a:ext cx="2603700" cy="0"/>
          </a:xfrm>
          <a:prstGeom prst="straightConnector1">
            <a:avLst/>
          </a:prstGeom>
          <a:noFill/>
          <a:ln w="9525" cap="flat" cmpd="sng">
            <a:solidFill>
              <a:schemeClr val="dk2"/>
            </a:solidFill>
            <a:prstDash val="solid"/>
            <a:round/>
            <a:headEnd type="none" w="med" len="med"/>
            <a:tailEnd type="none" w="med" len="med"/>
          </a:ln>
        </p:spPr>
      </p:cxnSp>
      <p:sp>
        <p:nvSpPr>
          <p:cNvPr id="174" name="Google Shape;174;p20"/>
          <p:cNvSpPr txBox="1"/>
          <p:nvPr/>
        </p:nvSpPr>
        <p:spPr>
          <a:xfrm>
            <a:off x="589925" y="3340075"/>
            <a:ext cx="2529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Code</a:t>
            </a:r>
            <a:endParaRPr/>
          </a:p>
        </p:txBody>
      </p:sp>
      <p:sp>
        <p:nvSpPr>
          <p:cNvPr id="175" name="Google Shape;175;p20"/>
          <p:cNvSpPr txBox="1"/>
          <p:nvPr/>
        </p:nvSpPr>
        <p:spPr>
          <a:xfrm>
            <a:off x="937025" y="3816725"/>
            <a:ext cx="18348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x = 0xFFFF</a:t>
            </a:r>
            <a:endParaRPr b="1">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flush(&amp;x)</a:t>
            </a:r>
            <a:endParaRPr b="1">
              <a:latin typeface="Courier New"/>
              <a:ea typeface="Courier New"/>
              <a:cs typeface="Courier New"/>
              <a:sym typeface="Courier New"/>
            </a:endParaRPr>
          </a:p>
        </p:txBody>
      </p:sp>
      <p:sp>
        <p:nvSpPr>
          <p:cNvPr id="176" name="Google Shape;176;p20"/>
          <p:cNvSpPr/>
          <p:nvPr/>
        </p:nvSpPr>
        <p:spPr>
          <a:xfrm>
            <a:off x="389650" y="3891000"/>
            <a:ext cx="510900" cy="232200"/>
          </a:xfrm>
          <a:prstGeom prst="rightArrow">
            <a:avLst>
              <a:gd name="adj1" fmla="val 50000"/>
              <a:gd name="adj2"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txBox="1"/>
          <p:nvPr/>
        </p:nvSpPr>
        <p:spPr>
          <a:xfrm>
            <a:off x="339425" y="2380275"/>
            <a:ext cx="10083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Program Code</a:t>
            </a:r>
            <a:endParaRPr sz="1600"/>
          </a:p>
        </p:txBody>
      </p:sp>
      <p:pic>
        <p:nvPicPr>
          <p:cNvPr id="178" name="Google Shape;178;p20"/>
          <p:cNvPicPr preferRelativeResize="0"/>
          <p:nvPr/>
        </p:nvPicPr>
        <p:blipFill>
          <a:blip r:embed="rId4">
            <a:alphaModFix/>
          </a:blip>
          <a:stretch>
            <a:fillRect/>
          </a:stretch>
        </p:blipFill>
        <p:spPr>
          <a:xfrm>
            <a:off x="4055418" y="1469374"/>
            <a:ext cx="1046900" cy="1046913"/>
          </a:xfrm>
          <a:prstGeom prst="rect">
            <a:avLst/>
          </a:prstGeom>
          <a:noFill/>
          <a:ln>
            <a:noFill/>
          </a:ln>
        </p:spPr>
      </p:pic>
      <p:grpSp>
        <p:nvGrpSpPr>
          <p:cNvPr id="179" name="Google Shape;179;p20"/>
          <p:cNvGrpSpPr/>
          <p:nvPr/>
        </p:nvGrpSpPr>
        <p:grpSpPr>
          <a:xfrm>
            <a:off x="5942951" y="1672582"/>
            <a:ext cx="1813789" cy="667878"/>
            <a:chOff x="6200363" y="1851625"/>
            <a:chExt cx="2243400" cy="757575"/>
          </a:xfrm>
        </p:grpSpPr>
        <p:sp>
          <p:nvSpPr>
            <p:cNvPr id="180" name="Google Shape;180;p20"/>
            <p:cNvSpPr/>
            <p:nvPr/>
          </p:nvSpPr>
          <p:spPr>
            <a:xfrm>
              <a:off x="6255713" y="1851625"/>
              <a:ext cx="21330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rPr>
                <a:t>Cache</a:t>
              </a:r>
              <a:endParaRPr sz="1800" b="1">
                <a:solidFill>
                  <a:schemeClr val="dk1"/>
                </a:solidFill>
              </a:endParaRPr>
            </a:p>
          </p:txBody>
        </p:sp>
        <p:sp>
          <p:nvSpPr>
            <p:cNvPr id="181" name="Google Shape;181;p20"/>
            <p:cNvSpPr/>
            <p:nvPr/>
          </p:nvSpPr>
          <p:spPr>
            <a:xfrm>
              <a:off x="6232763" y="1958750"/>
              <a:ext cx="21786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endParaRPr>
            </a:p>
          </p:txBody>
        </p:sp>
        <p:sp>
          <p:nvSpPr>
            <p:cNvPr id="182" name="Google Shape;182;p20"/>
            <p:cNvSpPr/>
            <p:nvPr/>
          </p:nvSpPr>
          <p:spPr>
            <a:xfrm>
              <a:off x="6200363" y="2072200"/>
              <a:ext cx="22434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chemeClr val="dk1"/>
                  </a:solidFill>
                </a:rPr>
                <a:t>CPU Cache</a:t>
              </a:r>
              <a:endParaRPr sz="1700">
                <a:solidFill>
                  <a:schemeClr val="dk1"/>
                </a:solidFill>
              </a:endParaRPr>
            </a:p>
          </p:txBody>
        </p:sp>
      </p:grpSp>
      <p:grpSp>
        <p:nvGrpSpPr>
          <p:cNvPr id="183" name="Google Shape;183;p20"/>
          <p:cNvGrpSpPr/>
          <p:nvPr/>
        </p:nvGrpSpPr>
        <p:grpSpPr>
          <a:xfrm>
            <a:off x="131997" y="1371673"/>
            <a:ext cx="1423150" cy="1242325"/>
            <a:chOff x="131997" y="1447860"/>
            <a:chExt cx="1423150" cy="1242325"/>
          </a:xfrm>
        </p:grpSpPr>
        <p:pic>
          <p:nvPicPr>
            <p:cNvPr id="184" name="Google Shape;184;p20"/>
            <p:cNvPicPr preferRelativeResize="0"/>
            <p:nvPr/>
          </p:nvPicPr>
          <p:blipFill>
            <a:blip r:embed="rId5">
              <a:alphaModFix/>
            </a:blip>
            <a:stretch>
              <a:fillRect/>
            </a:stretch>
          </p:blipFill>
          <p:spPr>
            <a:xfrm>
              <a:off x="311697" y="1447860"/>
              <a:ext cx="1243450" cy="1117375"/>
            </a:xfrm>
            <a:prstGeom prst="rect">
              <a:avLst/>
            </a:prstGeom>
            <a:noFill/>
            <a:ln>
              <a:noFill/>
            </a:ln>
          </p:spPr>
        </p:pic>
        <p:pic>
          <p:nvPicPr>
            <p:cNvPr id="185" name="Google Shape;185;p20"/>
            <p:cNvPicPr preferRelativeResize="0"/>
            <p:nvPr/>
          </p:nvPicPr>
          <p:blipFill>
            <a:blip r:embed="rId5">
              <a:alphaModFix/>
            </a:blip>
            <a:stretch>
              <a:fillRect/>
            </a:stretch>
          </p:blipFill>
          <p:spPr>
            <a:xfrm>
              <a:off x="131997" y="1572810"/>
              <a:ext cx="1243450" cy="1117375"/>
            </a:xfrm>
            <a:prstGeom prst="rect">
              <a:avLst/>
            </a:prstGeom>
            <a:noFill/>
            <a:ln>
              <a:noFill/>
            </a:ln>
          </p:spPr>
        </p:pic>
      </p:grpSp>
      <p:grpSp>
        <p:nvGrpSpPr>
          <p:cNvPr id="186" name="Google Shape;186;p20"/>
          <p:cNvGrpSpPr/>
          <p:nvPr/>
        </p:nvGrpSpPr>
        <p:grpSpPr>
          <a:xfrm>
            <a:off x="2081600" y="1576350"/>
            <a:ext cx="1191300" cy="862415"/>
            <a:chOff x="2081600" y="1576350"/>
            <a:chExt cx="1191300" cy="862415"/>
          </a:xfrm>
        </p:grpSpPr>
        <p:sp>
          <p:nvSpPr>
            <p:cNvPr id="187" name="Google Shape;187;p20"/>
            <p:cNvSpPr/>
            <p:nvPr/>
          </p:nvSpPr>
          <p:spPr>
            <a:xfrm>
              <a:off x="2081600" y="1576350"/>
              <a:ext cx="1191300" cy="860400"/>
            </a:xfrm>
            <a:prstGeom prst="roundRect">
              <a:avLst>
                <a:gd name="adj" fmla="val 16667"/>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Compiler</a:t>
              </a:r>
              <a:endParaRPr sz="1600"/>
            </a:p>
          </p:txBody>
        </p:sp>
        <p:pic>
          <p:nvPicPr>
            <p:cNvPr id="188" name="Google Shape;188;p20"/>
            <p:cNvPicPr preferRelativeResize="0"/>
            <p:nvPr/>
          </p:nvPicPr>
          <p:blipFill>
            <a:blip r:embed="rId6">
              <a:alphaModFix/>
            </a:blip>
            <a:stretch>
              <a:fillRect/>
            </a:stretch>
          </p:blipFill>
          <p:spPr>
            <a:xfrm>
              <a:off x="2830075" y="2003851"/>
              <a:ext cx="432901" cy="432901"/>
            </a:xfrm>
            <a:prstGeom prst="rect">
              <a:avLst/>
            </a:prstGeom>
            <a:noFill/>
            <a:ln>
              <a:noFill/>
            </a:ln>
          </p:spPr>
        </p:pic>
        <p:pic>
          <p:nvPicPr>
            <p:cNvPr id="189" name="Google Shape;189;p20"/>
            <p:cNvPicPr preferRelativeResize="0"/>
            <p:nvPr/>
          </p:nvPicPr>
          <p:blipFill>
            <a:blip r:embed="rId7">
              <a:alphaModFix/>
            </a:blip>
            <a:stretch>
              <a:fillRect/>
            </a:stretch>
          </p:blipFill>
          <p:spPr>
            <a:xfrm rot="5400000">
              <a:off x="2152450" y="1956827"/>
              <a:ext cx="436925" cy="526950"/>
            </a:xfrm>
            <a:prstGeom prst="rect">
              <a:avLst/>
            </a:prstGeom>
            <a:noFill/>
            <a:ln>
              <a:noFill/>
            </a:ln>
          </p:spPr>
        </p:pic>
      </p:grpSp>
      <p:sp>
        <p:nvSpPr>
          <p:cNvPr id="190" name="Google Shape;190;p20"/>
          <p:cNvSpPr txBox="1"/>
          <p:nvPr/>
        </p:nvSpPr>
        <p:spPr>
          <a:xfrm>
            <a:off x="4074725" y="2508675"/>
            <a:ext cx="10083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CPU</a:t>
            </a:r>
            <a:endParaRPr sz="1600"/>
          </a:p>
        </p:txBody>
      </p:sp>
      <p:sp>
        <p:nvSpPr>
          <p:cNvPr id="191" name="Google Shape;191;p20"/>
          <p:cNvSpPr txBox="1"/>
          <p:nvPr/>
        </p:nvSpPr>
        <p:spPr>
          <a:xfrm>
            <a:off x="5592600" y="4177975"/>
            <a:ext cx="1423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PMEM DIMM</a:t>
            </a:r>
            <a:endParaRPr sz="1600"/>
          </a:p>
        </p:txBody>
      </p:sp>
      <p:cxnSp>
        <p:nvCxnSpPr>
          <p:cNvPr id="192" name="Google Shape;192;p20"/>
          <p:cNvCxnSpPr>
            <a:stCxn id="175" idx="3"/>
          </p:cNvCxnSpPr>
          <p:nvPr/>
        </p:nvCxnSpPr>
        <p:spPr>
          <a:xfrm>
            <a:off x="2771825" y="4124525"/>
            <a:ext cx="1030500" cy="469800"/>
          </a:xfrm>
          <a:prstGeom prst="straightConnector1">
            <a:avLst/>
          </a:prstGeom>
          <a:noFill/>
          <a:ln w="19050" cap="flat" cmpd="sng">
            <a:solidFill>
              <a:srgbClr val="FF0000"/>
            </a:solidFill>
            <a:prstDash val="solid"/>
            <a:round/>
            <a:headEnd type="none" w="med" len="med"/>
            <a:tailEnd type="triangle" w="med" len="med"/>
          </a:ln>
        </p:spPr>
      </p:cxnSp>
      <p:sp>
        <p:nvSpPr>
          <p:cNvPr id="193" name="Google Shape;193;p20"/>
          <p:cNvSpPr txBox="1"/>
          <p:nvPr/>
        </p:nvSpPr>
        <p:spPr>
          <a:xfrm>
            <a:off x="3765850" y="4485125"/>
            <a:ext cx="156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CC0000"/>
                </a:solidFill>
                <a:latin typeface="Courier New"/>
                <a:ea typeface="Courier New"/>
                <a:cs typeface="Courier New"/>
                <a:sym typeface="Courier New"/>
              </a:rPr>
              <a:t>x</a:t>
            </a:r>
            <a:r>
              <a:rPr lang="en">
                <a:solidFill>
                  <a:srgbClr val="CC0000"/>
                </a:solidFill>
                <a:latin typeface="Courier New"/>
                <a:ea typeface="Courier New"/>
                <a:cs typeface="Courier New"/>
                <a:sym typeface="Courier New"/>
              </a:rPr>
              <a:t> </a:t>
            </a:r>
            <a:r>
              <a:rPr lang="en">
                <a:solidFill>
                  <a:srgbClr val="CC0000"/>
                </a:solidFill>
              </a:rPr>
              <a:t>is non-atomic</a:t>
            </a:r>
            <a:endParaRPr>
              <a:solidFill>
                <a:srgbClr val="CC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1"/>
          <p:cNvPicPr preferRelativeResize="0"/>
          <p:nvPr/>
        </p:nvPicPr>
        <p:blipFill>
          <a:blip r:embed="rId3">
            <a:alphaModFix/>
          </a:blip>
          <a:stretch>
            <a:fillRect/>
          </a:stretch>
        </p:blipFill>
        <p:spPr>
          <a:xfrm>
            <a:off x="3587250" y="2690175"/>
            <a:ext cx="5433901" cy="1973050"/>
          </a:xfrm>
          <a:prstGeom prst="rect">
            <a:avLst/>
          </a:prstGeom>
          <a:noFill/>
          <a:ln>
            <a:noFill/>
          </a:ln>
        </p:spPr>
      </p:pic>
      <p:sp>
        <p:nvSpPr>
          <p:cNvPr id="199" name="Google Shape;199;p21"/>
          <p:cNvSpPr/>
          <p:nvPr/>
        </p:nvSpPr>
        <p:spPr>
          <a:xfrm>
            <a:off x="1478850" y="19199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1"/>
          <p:cNvSpPr/>
          <p:nvPr/>
        </p:nvSpPr>
        <p:spPr>
          <a:xfrm rot="5400000">
            <a:off x="6633400" y="261892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Persistency Race</a:t>
            </a:r>
            <a:endParaRPr/>
          </a:p>
          <a:p>
            <a:pPr marL="0" lvl="0" indent="0" algn="l" rtl="0">
              <a:spcBef>
                <a:spcPts val="0"/>
              </a:spcBef>
              <a:spcAft>
                <a:spcPts val="0"/>
              </a:spcAft>
              <a:buNone/>
            </a:pPr>
            <a:endParaRPr/>
          </a:p>
        </p:txBody>
      </p:sp>
      <p:sp>
        <p:nvSpPr>
          <p:cNvPr id="202" name="Google Shape;20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8</a:t>
            </a:fld>
            <a:endParaRPr>
              <a:latin typeface="Arial"/>
              <a:ea typeface="Arial"/>
              <a:cs typeface="Arial"/>
              <a:sym typeface="Arial"/>
            </a:endParaRPr>
          </a:p>
        </p:txBody>
      </p:sp>
      <p:sp>
        <p:nvSpPr>
          <p:cNvPr id="203" name="Google Shape;203;p21"/>
          <p:cNvSpPr/>
          <p:nvPr/>
        </p:nvSpPr>
        <p:spPr>
          <a:xfrm>
            <a:off x="3442750" y="19199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1"/>
          <p:cNvSpPr/>
          <p:nvPr/>
        </p:nvSpPr>
        <p:spPr>
          <a:xfrm>
            <a:off x="5281238" y="1920000"/>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1"/>
          <p:cNvSpPr/>
          <p:nvPr/>
        </p:nvSpPr>
        <p:spPr>
          <a:xfrm>
            <a:off x="1733400" y="1257000"/>
            <a:ext cx="890400" cy="3237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x</a:t>
            </a:r>
            <a:r>
              <a:rPr lang="en" baseline="-25000"/>
              <a:t>1</a:t>
            </a:r>
            <a:r>
              <a:rPr lang="en"/>
              <a:t>=0xFF</a:t>
            </a:r>
            <a:endParaRPr/>
          </a:p>
        </p:txBody>
      </p:sp>
      <p:sp>
        <p:nvSpPr>
          <p:cNvPr id="206" name="Google Shape;206;p21"/>
          <p:cNvSpPr/>
          <p:nvPr/>
        </p:nvSpPr>
        <p:spPr>
          <a:xfrm>
            <a:off x="4820200" y="3404900"/>
            <a:ext cx="622200" cy="3237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0xAA</a:t>
            </a:r>
            <a:endParaRPr/>
          </a:p>
        </p:txBody>
      </p:sp>
      <p:sp>
        <p:nvSpPr>
          <p:cNvPr id="207" name="Google Shape;207;p21"/>
          <p:cNvSpPr/>
          <p:nvPr/>
        </p:nvSpPr>
        <p:spPr>
          <a:xfrm>
            <a:off x="4271500" y="3404900"/>
            <a:ext cx="548700" cy="3237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x</a:t>
            </a:r>
            <a:endParaRPr/>
          </a:p>
        </p:txBody>
      </p:sp>
      <p:sp>
        <p:nvSpPr>
          <p:cNvPr id="208" name="Google Shape;208;p21"/>
          <p:cNvSpPr/>
          <p:nvPr/>
        </p:nvSpPr>
        <p:spPr>
          <a:xfrm>
            <a:off x="5442400" y="3404900"/>
            <a:ext cx="622200" cy="3237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0xAA</a:t>
            </a:r>
            <a:endParaRPr/>
          </a:p>
        </p:txBody>
      </p:sp>
      <p:sp>
        <p:nvSpPr>
          <p:cNvPr id="209" name="Google Shape;209;p21"/>
          <p:cNvSpPr/>
          <p:nvPr/>
        </p:nvSpPr>
        <p:spPr>
          <a:xfrm>
            <a:off x="2728825" y="1257000"/>
            <a:ext cx="890400" cy="3237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x</a:t>
            </a:r>
            <a:r>
              <a:rPr lang="en" baseline="-25000"/>
              <a:t>2</a:t>
            </a:r>
            <a:r>
              <a:rPr lang="en"/>
              <a:t>=0xFF</a:t>
            </a:r>
            <a:endParaRPr/>
          </a:p>
        </p:txBody>
      </p:sp>
      <p:sp>
        <p:nvSpPr>
          <p:cNvPr id="210" name="Google Shape;210;p21"/>
          <p:cNvSpPr/>
          <p:nvPr/>
        </p:nvSpPr>
        <p:spPr>
          <a:xfrm>
            <a:off x="589925" y="3254700"/>
            <a:ext cx="2603700" cy="1504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1" name="Google Shape;211;p21"/>
          <p:cNvCxnSpPr/>
          <p:nvPr/>
        </p:nvCxnSpPr>
        <p:spPr>
          <a:xfrm>
            <a:off x="589925" y="3778500"/>
            <a:ext cx="2603700" cy="0"/>
          </a:xfrm>
          <a:prstGeom prst="straightConnector1">
            <a:avLst/>
          </a:prstGeom>
          <a:noFill/>
          <a:ln w="9525" cap="flat" cmpd="sng">
            <a:solidFill>
              <a:schemeClr val="dk2"/>
            </a:solidFill>
            <a:prstDash val="solid"/>
            <a:round/>
            <a:headEnd type="none" w="med" len="med"/>
            <a:tailEnd type="none" w="med" len="med"/>
          </a:ln>
        </p:spPr>
      </p:cxnSp>
      <p:sp>
        <p:nvSpPr>
          <p:cNvPr id="212" name="Google Shape;212;p21"/>
          <p:cNvSpPr txBox="1"/>
          <p:nvPr/>
        </p:nvSpPr>
        <p:spPr>
          <a:xfrm>
            <a:off x="589925" y="3340075"/>
            <a:ext cx="2529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Code</a:t>
            </a:r>
            <a:endParaRPr/>
          </a:p>
        </p:txBody>
      </p:sp>
      <p:sp>
        <p:nvSpPr>
          <p:cNvPr id="213" name="Google Shape;213;p21"/>
          <p:cNvSpPr txBox="1"/>
          <p:nvPr/>
        </p:nvSpPr>
        <p:spPr>
          <a:xfrm>
            <a:off x="937025" y="3816725"/>
            <a:ext cx="18348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x = 0xFFFF</a:t>
            </a:r>
            <a:endParaRPr b="1">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flush(&amp;x)</a:t>
            </a:r>
            <a:endParaRPr b="1">
              <a:latin typeface="Courier New"/>
              <a:ea typeface="Courier New"/>
              <a:cs typeface="Courier New"/>
              <a:sym typeface="Courier New"/>
            </a:endParaRPr>
          </a:p>
        </p:txBody>
      </p:sp>
      <p:sp>
        <p:nvSpPr>
          <p:cNvPr id="214" name="Google Shape;214;p21"/>
          <p:cNvSpPr/>
          <p:nvPr/>
        </p:nvSpPr>
        <p:spPr>
          <a:xfrm>
            <a:off x="389650" y="3891000"/>
            <a:ext cx="510900" cy="232200"/>
          </a:xfrm>
          <a:prstGeom prst="rightArrow">
            <a:avLst>
              <a:gd name="adj1" fmla="val 50000"/>
              <a:gd name="adj2"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1"/>
          <p:cNvSpPr txBox="1"/>
          <p:nvPr/>
        </p:nvSpPr>
        <p:spPr>
          <a:xfrm>
            <a:off x="339425" y="2380275"/>
            <a:ext cx="10083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Program Code</a:t>
            </a:r>
            <a:endParaRPr sz="1600"/>
          </a:p>
        </p:txBody>
      </p:sp>
      <p:pic>
        <p:nvPicPr>
          <p:cNvPr id="216" name="Google Shape;216;p21"/>
          <p:cNvPicPr preferRelativeResize="0"/>
          <p:nvPr/>
        </p:nvPicPr>
        <p:blipFill>
          <a:blip r:embed="rId4">
            <a:alphaModFix/>
          </a:blip>
          <a:stretch>
            <a:fillRect/>
          </a:stretch>
        </p:blipFill>
        <p:spPr>
          <a:xfrm>
            <a:off x="4055418" y="1469374"/>
            <a:ext cx="1046900" cy="1046913"/>
          </a:xfrm>
          <a:prstGeom prst="rect">
            <a:avLst/>
          </a:prstGeom>
          <a:noFill/>
          <a:ln>
            <a:noFill/>
          </a:ln>
        </p:spPr>
      </p:pic>
      <p:grpSp>
        <p:nvGrpSpPr>
          <p:cNvPr id="217" name="Google Shape;217;p21"/>
          <p:cNvGrpSpPr/>
          <p:nvPr/>
        </p:nvGrpSpPr>
        <p:grpSpPr>
          <a:xfrm>
            <a:off x="5942951" y="1672582"/>
            <a:ext cx="1813789" cy="667878"/>
            <a:chOff x="6200363" y="1851625"/>
            <a:chExt cx="2243400" cy="757575"/>
          </a:xfrm>
        </p:grpSpPr>
        <p:sp>
          <p:nvSpPr>
            <p:cNvPr id="218" name="Google Shape;218;p21"/>
            <p:cNvSpPr/>
            <p:nvPr/>
          </p:nvSpPr>
          <p:spPr>
            <a:xfrm>
              <a:off x="6255713" y="1851625"/>
              <a:ext cx="21330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rPr>
                <a:t>Cache</a:t>
              </a:r>
              <a:endParaRPr sz="1800" b="1">
                <a:solidFill>
                  <a:schemeClr val="dk1"/>
                </a:solidFill>
              </a:endParaRPr>
            </a:p>
          </p:txBody>
        </p:sp>
        <p:sp>
          <p:nvSpPr>
            <p:cNvPr id="219" name="Google Shape;219;p21"/>
            <p:cNvSpPr/>
            <p:nvPr/>
          </p:nvSpPr>
          <p:spPr>
            <a:xfrm>
              <a:off x="6232763" y="1958750"/>
              <a:ext cx="21786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endParaRPr>
            </a:p>
          </p:txBody>
        </p:sp>
        <p:sp>
          <p:nvSpPr>
            <p:cNvPr id="220" name="Google Shape;220;p21"/>
            <p:cNvSpPr/>
            <p:nvPr/>
          </p:nvSpPr>
          <p:spPr>
            <a:xfrm>
              <a:off x="6200363" y="2072200"/>
              <a:ext cx="22434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chemeClr val="dk1"/>
                  </a:solidFill>
                </a:rPr>
                <a:t>CPU Cache</a:t>
              </a:r>
              <a:endParaRPr sz="1700">
                <a:solidFill>
                  <a:schemeClr val="dk1"/>
                </a:solidFill>
              </a:endParaRPr>
            </a:p>
          </p:txBody>
        </p:sp>
      </p:grpSp>
      <p:grpSp>
        <p:nvGrpSpPr>
          <p:cNvPr id="221" name="Google Shape;221;p21"/>
          <p:cNvGrpSpPr/>
          <p:nvPr/>
        </p:nvGrpSpPr>
        <p:grpSpPr>
          <a:xfrm>
            <a:off x="131997" y="1371673"/>
            <a:ext cx="1423150" cy="1242325"/>
            <a:chOff x="131997" y="1447860"/>
            <a:chExt cx="1423150" cy="1242325"/>
          </a:xfrm>
        </p:grpSpPr>
        <p:pic>
          <p:nvPicPr>
            <p:cNvPr id="222" name="Google Shape;222;p21"/>
            <p:cNvPicPr preferRelativeResize="0"/>
            <p:nvPr/>
          </p:nvPicPr>
          <p:blipFill>
            <a:blip r:embed="rId5">
              <a:alphaModFix/>
            </a:blip>
            <a:stretch>
              <a:fillRect/>
            </a:stretch>
          </p:blipFill>
          <p:spPr>
            <a:xfrm>
              <a:off x="311697" y="1447860"/>
              <a:ext cx="1243450" cy="1117375"/>
            </a:xfrm>
            <a:prstGeom prst="rect">
              <a:avLst/>
            </a:prstGeom>
            <a:noFill/>
            <a:ln>
              <a:noFill/>
            </a:ln>
          </p:spPr>
        </p:pic>
        <p:pic>
          <p:nvPicPr>
            <p:cNvPr id="223" name="Google Shape;223;p21"/>
            <p:cNvPicPr preferRelativeResize="0"/>
            <p:nvPr/>
          </p:nvPicPr>
          <p:blipFill>
            <a:blip r:embed="rId5">
              <a:alphaModFix/>
            </a:blip>
            <a:stretch>
              <a:fillRect/>
            </a:stretch>
          </p:blipFill>
          <p:spPr>
            <a:xfrm>
              <a:off x="131997" y="1572810"/>
              <a:ext cx="1243450" cy="1117375"/>
            </a:xfrm>
            <a:prstGeom prst="rect">
              <a:avLst/>
            </a:prstGeom>
            <a:noFill/>
            <a:ln>
              <a:noFill/>
            </a:ln>
          </p:spPr>
        </p:pic>
      </p:grpSp>
      <p:grpSp>
        <p:nvGrpSpPr>
          <p:cNvPr id="224" name="Google Shape;224;p21"/>
          <p:cNvGrpSpPr/>
          <p:nvPr/>
        </p:nvGrpSpPr>
        <p:grpSpPr>
          <a:xfrm>
            <a:off x="2081600" y="1576350"/>
            <a:ext cx="1191300" cy="862415"/>
            <a:chOff x="2081600" y="1576350"/>
            <a:chExt cx="1191300" cy="862415"/>
          </a:xfrm>
        </p:grpSpPr>
        <p:sp>
          <p:nvSpPr>
            <p:cNvPr id="225" name="Google Shape;225;p21"/>
            <p:cNvSpPr/>
            <p:nvPr/>
          </p:nvSpPr>
          <p:spPr>
            <a:xfrm>
              <a:off x="2081600" y="1576350"/>
              <a:ext cx="1191300" cy="860400"/>
            </a:xfrm>
            <a:prstGeom prst="roundRect">
              <a:avLst>
                <a:gd name="adj" fmla="val 16667"/>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Compiler</a:t>
              </a:r>
              <a:endParaRPr sz="1600"/>
            </a:p>
          </p:txBody>
        </p:sp>
        <p:pic>
          <p:nvPicPr>
            <p:cNvPr id="226" name="Google Shape;226;p21"/>
            <p:cNvPicPr preferRelativeResize="0"/>
            <p:nvPr/>
          </p:nvPicPr>
          <p:blipFill>
            <a:blip r:embed="rId6">
              <a:alphaModFix/>
            </a:blip>
            <a:stretch>
              <a:fillRect/>
            </a:stretch>
          </p:blipFill>
          <p:spPr>
            <a:xfrm>
              <a:off x="2830075" y="2003851"/>
              <a:ext cx="432901" cy="432901"/>
            </a:xfrm>
            <a:prstGeom prst="rect">
              <a:avLst/>
            </a:prstGeom>
            <a:noFill/>
            <a:ln>
              <a:noFill/>
            </a:ln>
          </p:spPr>
        </p:pic>
        <p:pic>
          <p:nvPicPr>
            <p:cNvPr id="227" name="Google Shape;227;p21"/>
            <p:cNvPicPr preferRelativeResize="0"/>
            <p:nvPr/>
          </p:nvPicPr>
          <p:blipFill>
            <a:blip r:embed="rId7">
              <a:alphaModFix/>
            </a:blip>
            <a:stretch>
              <a:fillRect/>
            </a:stretch>
          </p:blipFill>
          <p:spPr>
            <a:xfrm rot="5400000">
              <a:off x="2152450" y="1956827"/>
              <a:ext cx="436925" cy="526950"/>
            </a:xfrm>
            <a:prstGeom prst="rect">
              <a:avLst/>
            </a:prstGeom>
            <a:noFill/>
            <a:ln>
              <a:noFill/>
            </a:ln>
          </p:spPr>
        </p:pic>
      </p:grpSp>
      <p:sp>
        <p:nvSpPr>
          <p:cNvPr id="228" name="Google Shape;228;p21"/>
          <p:cNvSpPr txBox="1"/>
          <p:nvPr/>
        </p:nvSpPr>
        <p:spPr>
          <a:xfrm>
            <a:off x="5023475" y="485075"/>
            <a:ext cx="2173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rgbClr val="CC0000"/>
                </a:solidFill>
              </a:rPr>
              <a:t>Store tearing</a:t>
            </a:r>
            <a:endParaRPr sz="2000" b="1">
              <a:solidFill>
                <a:srgbClr val="CC0000"/>
              </a:solidFill>
            </a:endParaRPr>
          </a:p>
        </p:txBody>
      </p:sp>
      <p:sp>
        <p:nvSpPr>
          <p:cNvPr id="229" name="Google Shape;229;p21"/>
          <p:cNvSpPr/>
          <p:nvPr/>
        </p:nvSpPr>
        <p:spPr>
          <a:xfrm rot="9719750">
            <a:off x="3869524" y="923954"/>
            <a:ext cx="1211313" cy="172948"/>
          </a:xfrm>
          <a:prstGeom prst="rightArrow">
            <a:avLst>
              <a:gd name="adj1" fmla="val 50000"/>
              <a:gd name="adj2" fmla="val 85009"/>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1"/>
          <p:cNvSpPr txBox="1"/>
          <p:nvPr/>
        </p:nvSpPr>
        <p:spPr>
          <a:xfrm>
            <a:off x="4074725" y="2508675"/>
            <a:ext cx="10083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CPU</a:t>
            </a:r>
            <a:endParaRPr sz="1600"/>
          </a:p>
        </p:txBody>
      </p:sp>
      <p:sp>
        <p:nvSpPr>
          <p:cNvPr id="231" name="Google Shape;231;p21"/>
          <p:cNvSpPr txBox="1"/>
          <p:nvPr/>
        </p:nvSpPr>
        <p:spPr>
          <a:xfrm>
            <a:off x="5592600" y="4177975"/>
            <a:ext cx="1423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PMEM DIMM</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22"/>
          <p:cNvPicPr preferRelativeResize="0"/>
          <p:nvPr/>
        </p:nvPicPr>
        <p:blipFill>
          <a:blip r:embed="rId3">
            <a:alphaModFix/>
          </a:blip>
          <a:stretch>
            <a:fillRect/>
          </a:stretch>
        </p:blipFill>
        <p:spPr>
          <a:xfrm>
            <a:off x="4055418" y="1469374"/>
            <a:ext cx="1046900" cy="1046913"/>
          </a:xfrm>
          <a:prstGeom prst="rect">
            <a:avLst/>
          </a:prstGeom>
          <a:noFill/>
          <a:ln>
            <a:noFill/>
          </a:ln>
        </p:spPr>
      </p:pic>
      <p:pic>
        <p:nvPicPr>
          <p:cNvPr id="237" name="Google Shape;237;p22"/>
          <p:cNvPicPr preferRelativeResize="0"/>
          <p:nvPr/>
        </p:nvPicPr>
        <p:blipFill>
          <a:blip r:embed="rId4">
            <a:alphaModFix/>
          </a:blip>
          <a:stretch>
            <a:fillRect/>
          </a:stretch>
        </p:blipFill>
        <p:spPr>
          <a:xfrm>
            <a:off x="3587250" y="2690175"/>
            <a:ext cx="5433901" cy="1973050"/>
          </a:xfrm>
          <a:prstGeom prst="rect">
            <a:avLst/>
          </a:prstGeom>
          <a:noFill/>
          <a:ln>
            <a:noFill/>
          </a:ln>
        </p:spPr>
      </p:pic>
      <p:sp>
        <p:nvSpPr>
          <p:cNvPr id="238" name="Google Shape;238;p22"/>
          <p:cNvSpPr/>
          <p:nvPr/>
        </p:nvSpPr>
        <p:spPr>
          <a:xfrm>
            <a:off x="1478850" y="19199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2"/>
          <p:cNvSpPr/>
          <p:nvPr/>
        </p:nvSpPr>
        <p:spPr>
          <a:xfrm rot="5400000">
            <a:off x="6633400" y="261892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Persistency Race</a:t>
            </a:r>
            <a:endParaRPr/>
          </a:p>
        </p:txBody>
      </p:sp>
      <p:sp>
        <p:nvSpPr>
          <p:cNvPr id="241" name="Google Shape;24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9</a:t>
            </a:fld>
            <a:endParaRPr>
              <a:latin typeface="Arial"/>
              <a:ea typeface="Arial"/>
              <a:cs typeface="Arial"/>
              <a:sym typeface="Arial"/>
            </a:endParaRPr>
          </a:p>
        </p:txBody>
      </p:sp>
      <p:sp>
        <p:nvSpPr>
          <p:cNvPr id="242" name="Google Shape;242;p22"/>
          <p:cNvSpPr/>
          <p:nvPr/>
        </p:nvSpPr>
        <p:spPr>
          <a:xfrm>
            <a:off x="3442750" y="1919975"/>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2"/>
          <p:cNvSpPr/>
          <p:nvPr/>
        </p:nvSpPr>
        <p:spPr>
          <a:xfrm>
            <a:off x="5281238" y="1920000"/>
            <a:ext cx="432900" cy="173100"/>
          </a:xfrm>
          <a:prstGeom prst="rightArrow">
            <a:avLst>
              <a:gd name="adj1" fmla="val 50000"/>
              <a:gd name="adj2" fmla="val 85009"/>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2"/>
          <p:cNvSpPr/>
          <p:nvPr/>
        </p:nvSpPr>
        <p:spPr>
          <a:xfrm>
            <a:off x="3562200" y="1257000"/>
            <a:ext cx="890400" cy="3237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x</a:t>
            </a:r>
            <a:r>
              <a:rPr lang="en" baseline="-25000"/>
              <a:t>1</a:t>
            </a:r>
            <a:r>
              <a:rPr lang="en"/>
              <a:t>=0xFF</a:t>
            </a:r>
            <a:endParaRPr/>
          </a:p>
        </p:txBody>
      </p:sp>
      <p:sp>
        <p:nvSpPr>
          <p:cNvPr id="245" name="Google Shape;245;p22"/>
          <p:cNvSpPr/>
          <p:nvPr/>
        </p:nvSpPr>
        <p:spPr>
          <a:xfrm>
            <a:off x="4820200" y="3404900"/>
            <a:ext cx="622200" cy="3237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0xAA</a:t>
            </a:r>
            <a:endParaRPr/>
          </a:p>
        </p:txBody>
      </p:sp>
      <p:sp>
        <p:nvSpPr>
          <p:cNvPr id="246" name="Google Shape;246;p22"/>
          <p:cNvSpPr/>
          <p:nvPr/>
        </p:nvSpPr>
        <p:spPr>
          <a:xfrm>
            <a:off x="4271500" y="3404900"/>
            <a:ext cx="548700" cy="3237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x</a:t>
            </a:r>
            <a:endParaRPr/>
          </a:p>
        </p:txBody>
      </p:sp>
      <p:sp>
        <p:nvSpPr>
          <p:cNvPr id="247" name="Google Shape;247;p22"/>
          <p:cNvSpPr/>
          <p:nvPr/>
        </p:nvSpPr>
        <p:spPr>
          <a:xfrm>
            <a:off x="5442400" y="3404900"/>
            <a:ext cx="622200" cy="3237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0xAA</a:t>
            </a:r>
            <a:endParaRPr/>
          </a:p>
        </p:txBody>
      </p:sp>
      <p:sp>
        <p:nvSpPr>
          <p:cNvPr id="248" name="Google Shape;248;p22"/>
          <p:cNvSpPr/>
          <p:nvPr/>
        </p:nvSpPr>
        <p:spPr>
          <a:xfrm>
            <a:off x="4557625" y="1257000"/>
            <a:ext cx="890400" cy="3237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x</a:t>
            </a:r>
            <a:r>
              <a:rPr lang="en" baseline="-25000"/>
              <a:t>2</a:t>
            </a:r>
            <a:r>
              <a:rPr lang="en"/>
              <a:t>=0xFF</a:t>
            </a:r>
            <a:endParaRPr/>
          </a:p>
        </p:txBody>
      </p:sp>
      <p:sp>
        <p:nvSpPr>
          <p:cNvPr id="249" name="Google Shape;249;p22"/>
          <p:cNvSpPr/>
          <p:nvPr/>
        </p:nvSpPr>
        <p:spPr>
          <a:xfrm>
            <a:off x="589925" y="3254700"/>
            <a:ext cx="2603700" cy="1504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0" name="Google Shape;250;p22"/>
          <p:cNvCxnSpPr/>
          <p:nvPr/>
        </p:nvCxnSpPr>
        <p:spPr>
          <a:xfrm>
            <a:off x="589925" y="3778500"/>
            <a:ext cx="2603700" cy="0"/>
          </a:xfrm>
          <a:prstGeom prst="straightConnector1">
            <a:avLst/>
          </a:prstGeom>
          <a:noFill/>
          <a:ln w="9525" cap="flat" cmpd="sng">
            <a:solidFill>
              <a:schemeClr val="dk2"/>
            </a:solidFill>
            <a:prstDash val="solid"/>
            <a:round/>
            <a:headEnd type="none" w="med" len="med"/>
            <a:tailEnd type="none" w="med" len="med"/>
          </a:ln>
        </p:spPr>
      </p:cxnSp>
      <p:sp>
        <p:nvSpPr>
          <p:cNvPr id="251" name="Google Shape;251;p22"/>
          <p:cNvSpPr txBox="1"/>
          <p:nvPr/>
        </p:nvSpPr>
        <p:spPr>
          <a:xfrm>
            <a:off x="589925" y="3340075"/>
            <a:ext cx="2529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Pre-crash Code</a:t>
            </a:r>
            <a:endParaRPr/>
          </a:p>
        </p:txBody>
      </p:sp>
      <p:sp>
        <p:nvSpPr>
          <p:cNvPr id="252" name="Google Shape;252;p22"/>
          <p:cNvSpPr txBox="1"/>
          <p:nvPr/>
        </p:nvSpPr>
        <p:spPr>
          <a:xfrm>
            <a:off x="937025" y="3816725"/>
            <a:ext cx="18348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x = 0xFFFF</a:t>
            </a:r>
            <a:endParaRPr b="1">
              <a:latin typeface="Courier New"/>
              <a:ea typeface="Courier New"/>
              <a:cs typeface="Courier New"/>
              <a:sym typeface="Courier New"/>
            </a:endParaRPr>
          </a:p>
          <a:p>
            <a:pPr marL="457200" lvl="0" indent="-317500" algn="l" rtl="0">
              <a:spcBef>
                <a:spcPts val="0"/>
              </a:spcBef>
              <a:spcAft>
                <a:spcPts val="0"/>
              </a:spcAft>
              <a:buSzPts val="1400"/>
              <a:buFont typeface="Courier New"/>
              <a:buAutoNum type="arabicPeriod"/>
            </a:pPr>
            <a:r>
              <a:rPr lang="en" b="1">
                <a:latin typeface="Courier New"/>
                <a:ea typeface="Courier New"/>
                <a:cs typeface="Courier New"/>
                <a:sym typeface="Courier New"/>
              </a:rPr>
              <a:t>flush(&amp;x)</a:t>
            </a:r>
            <a:endParaRPr b="1">
              <a:latin typeface="Courier New"/>
              <a:ea typeface="Courier New"/>
              <a:cs typeface="Courier New"/>
              <a:sym typeface="Courier New"/>
            </a:endParaRPr>
          </a:p>
        </p:txBody>
      </p:sp>
      <p:sp>
        <p:nvSpPr>
          <p:cNvPr id="253" name="Google Shape;253;p22"/>
          <p:cNvSpPr/>
          <p:nvPr/>
        </p:nvSpPr>
        <p:spPr>
          <a:xfrm>
            <a:off x="389650" y="3891000"/>
            <a:ext cx="510900" cy="232200"/>
          </a:xfrm>
          <a:prstGeom prst="rightArrow">
            <a:avLst>
              <a:gd name="adj1" fmla="val 50000"/>
              <a:gd name="adj2"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2"/>
          <p:cNvSpPr txBox="1"/>
          <p:nvPr/>
        </p:nvSpPr>
        <p:spPr>
          <a:xfrm>
            <a:off x="339425" y="2380275"/>
            <a:ext cx="1008300" cy="6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Program Code</a:t>
            </a:r>
            <a:endParaRPr sz="1600"/>
          </a:p>
        </p:txBody>
      </p:sp>
      <p:grpSp>
        <p:nvGrpSpPr>
          <p:cNvPr id="255" name="Google Shape;255;p22"/>
          <p:cNvGrpSpPr/>
          <p:nvPr/>
        </p:nvGrpSpPr>
        <p:grpSpPr>
          <a:xfrm>
            <a:off x="5942951" y="1672582"/>
            <a:ext cx="1813789" cy="667878"/>
            <a:chOff x="6200363" y="1851625"/>
            <a:chExt cx="2243400" cy="757575"/>
          </a:xfrm>
        </p:grpSpPr>
        <p:sp>
          <p:nvSpPr>
            <p:cNvPr id="256" name="Google Shape;256;p22"/>
            <p:cNvSpPr/>
            <p:nvPr/>
          </p:nvSpPr>
          <p:spPr>
            <a:xfrm>
              <a:off x="6255713" y="1851625"/>
              <a:ext cx="21330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rPr>
                <a:t>Cache</a:t>
              </a:r>
              <a:endParaRPr sz="1800" b="1">
                <a:solidFill>
                  <a:schemeClr val="dk1"/>
                </a:solidFill>
              </a:endParaRPr>
            </a:p>
          </p:txBody>
        </p:sp>
        <p:sp>
          <p:nvSpPr>
            <p:cNvPr id="257" name="Google Shape;257;p22"/>
            <p:cNvSpPr/>
            <p:nvPr/>
          </p:nvSpPr>
          <p:spPr>
            <a:xfrm>
              <a:off x="6232763" y="1958750"/>
              <a:ext cx="21786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endParaRPr>
            </a:p>
          </p:txBody>
        </p:sp>
        <p:sp>
          <p:nvSpPr>
            <p:cNvPr id="258" name="Google Shape;258;p22"/>
            <p:cNvSpPr/>
            <p:nvPr/>
          </p:nvSpPr>
          <p:spPr>
            <a:xfrm>
              <a:off x="6200363" y="2072200"/>
              <a:ext cx="2243400" cy="537000"/>
            </a:xfrm>
            <a:prstGeom prst="trapezoid">
              <a:avLst>
                <a:gd name="adj" fmla="val 25000"/>
              </a:avLst>
            </a:prstGeom>
            <a:solidFill>
              <a:srgbClr val="9E9E9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chemeClr val="dk1"/>
                  </a:solidFill>
                </a:rPr>
                <a:t>CPU Cache</a:t>
              </a:r>
              <a:endParaRPr sz="1700">
                <a:solidFill>
                  <a:schemeClr val="dk1"/>
                </a:solidFill>
              </a:endParaRPr>
            </a:p>
          </p:txBody>
        </p:sp>
      </p:grpSp>
      <p:grpSp>
        <p:nvGrpSpPr>
          <p:cNvPr id="259" name="Google Shape;259;p22"/>
          <p:cNvGrpSpPr/>
          <p:nvPr/>
        </p:nvGrpSpPr>
        <p:grpSpPr>
          <a:xfrm>
            <a:off x="131997" y="1371673"/>
            <a:ext cx="1423150" cy="1242325"/>
            <a:chOff x="131997" y="1447860"/>
            <a:chExt cx="1423150" cy="1242325"/>
          </a:xfrm>
        </p:grpSpPr>
        <p:pic>
          <p:nvPicPr>
            <p:cNvPr id="260" name="Google Shape;260;p22"/>
            <p:cNvPicPr preferRelativeResize="0"/>
            <p:nvPr/>
          </p:nvPicPr>
          <p:blipFill>
            <a:blip r:embed="rId5">
              <a:alphaModFix/>
            </a:blip>
            <a:stretch>
              <a:fillRect/>
            </a:stretch>
          </p:blipFill>
          <p:spPr>
            <a:xfrm>
              <a:off x="311697" y="1447860"/>
              <a:ext cx="1243450" cy="1117375"/>
            </a:xfrm>
            <a:prstGeom prst="rect">
              <a:avLst/>
            </a:prstGeom>
            <a:noFill/>
            <a:ln>
              <a:noFill/>
            </a:ln>
          </p:spPr>
        </p:pic>
        <p:pic>
          <p:nvPicPr>
            <p:cNvPr id="261" name="Google Shape;261;p22"/>
            <p:cNvPicPr preferRelativeResize="0"/>
            <p:nvPr/>
          </p:nvPicPr>
          <p:blipFill>
            <a:blip r:embed="rId5">
              <a:alphaModFix/>
            </a:blip>
            <a:stretch>
              <a:fillRect/>
            </a:stretch>
          </p:blipFill>
          <p:spPr>
            <a:xfrm>
              <a:off x="131997" y="1572810"/>
              <a:ext cx="1243450" cy="1117375"/>
            </a:xfrm>
            <a:prstGeom prst="rect">
              <a:avLst/>
            </a:prstGeom>
            <a:noFill/>
            <a:ln>
              <a:noFill/>
            </a:ln>
          </p:spPr>
        </p:pic>
      </p:grpSp>
      <p:grpSp>
        <p:nvGrpSpPr>
          <p:cNvPr id="262" name="Google Shape;262;p22"/>
          <p:cNvGrpSpPr/>
          <p:nvPr/>
        </p:nvGrpSpPr>
        <p:grpSpPr>
          <a:xfrm>
            <a:off x="2081600" y="1576350"/>
            <a:ext cx="1191300" cy="862415"/>
            <a:chOff x="2081600" y="1576350"/>
            <a:chExt cx="1191300" cy="862415"/>
          </a:xfrm>
        </p:grpSpPr>
        <p:sp>
          <p:nvSpPr>
            <p:cNvPr id="263" name="Google Shape;263;p22"/>
            <p:cNvSpPr/>
            <p:nvPr/>
          </p:nvSpPr>
          <p:spPr>
            <a:xfrm>
              <a:off x="2081600" y="1576350"/>
              <a:ext cx="1191300" cy="860400"/>
            </a:xfrm>
            <a:prstGeom prst="roundRect">
              <a:avLst>
                <a:gd name="adj" fmla="val 16667"/>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Compiler</a:t>
              </a:r>
              <a:endParaRPr sz="1600"/>
            </a:p>
          </p:txBody>
        </p:sp>
        <p:pic>
          <p:nvPicPr>
            <p:cNvPr id="264" name="Google Shape;264;p22"/>
            <p:cNvPicPr preferRelativeResize="0"/>
            <p:nvPr/>
          </p:nvPicPr>
          <p:blipFill>
            <a:blip r:embed="rId6">
              <a:alphaModFix/>
            </a:blip>
            <a:stretch>
              <a:fillRect/>
            </a:stretch>
          </p:blipFill>
          <p:spPr>
            <a:xfrm>
              <a:off x="2830075" y="2003851"/>
              <a:ext cx="432901" cy="432901"/>
            </a:xfrm>
            <a:prstGeom prst="rect">
              <a:avLst/>
            </a:prstGeom>
            <a:noFill/>
            <a:ln>
              <a:noFill/>
            </a:ln>
          </p:spPr>
        </p:pic>
        <p:pic>
          <p:nvPicPr>
            <p:cNvPr id="265" name="Google Shape;265;p22"/>
            <p:cNvPicPr preferRelativeResize="0"/>
            <p:nvPr/>
          </p:nvPicPr>
          <p:blipFill>
            <a:blip r:embed="rId7">
              <a:alphaModFix/>
            </a:blip>
            <a:stretch>
              <a:fillRect/>
            </a:stretch>
          </p:blipFill>
          <p:spPr>
            <a:xfrm rot="5400000">
              <a:off x="2152450" y="1956827"/>
              <a:ext cx="436925" cy="526950"/>
            </a:xfrm>
            <a:prstGeom prst="rect">
              <a:avLst/>
            </a:prstGeom>
            <a:noFill/>
            <a:ln>
              <a:noFill/>
            </a:ln>
          </p:spPr>
        </p:pic>
      </p:grpSp>
      <p:sp>
        <p:nvSpPr>
          <p:cNvPr id="266" name="Google Shape;266;p22"/>
          <p:cNvSpPr txBox="1"/>
          <p:nvPr/>
        </p:nvSpPr>
        <p:spPr>
          <a:xfrm>
            <a:off x="4074725" y="2508675"/>
            <a:ext cx="10083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CPU</a:t>
            </a:r>
            <a:endParaRPr sz="1600"/>
          </a:p>
        </p:txBody>
      </p:sp>
      <p:sp>
        <p:nvSpPr>
          <p:cNvPr id="267" name="Google Shape;267;p22"/>
          <p:cNvSpPr txBox="1"/>
          <p:nvPr/>
        </p:nvSpPr>
        <p:spPr>
          <a:xfrm>
            <a:off x="5592600" y="4177975"/>
            <a:ext cx="1423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t>PMEM DIMM</a:t>
            </a:r>
            <a:endParaRPr sz="16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44</Slides>
  <Notes>44</Notes>
  <HiddenSlides>1</HiddenSlide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Simple Light</vt:lpstr>
      <vt:lpstr>Yashme: Detecting Persistency Races</vt:lpstr>
      <vt:lpstr>Persistency Race</vt:lpstr>
      <vt:lpstr>Persistency Race</vt:lpstr>
      <vt:lpstr>Compilers</vt:lpstr>
      <vt:lpstr>Compilers</vt:lpstr>
      <vt:lpstr>Compilers</vt:lpstr>
      <vt:lpstr>Persistency Race </vt:lpstr>
      <vt:lpstr>Persistency Race </vt:lpstr>
      <vt:lpstr>Persistency Race</vt:lpstr>
      <vt:lpstr>Persistency Race</vt:lpstr>
      <vt:lpstr>Persistency Race</vt:lpstr>
      <vt:lpstr>Persistency Race</vt:lpstr>
      <vt:lpstr>Persistency Race</vt:lpstr>
      <vt:lpstr>How Realistic are Persistency Races?</vt:lpstr>
      <vt:lpstr>How Realistic are Persistency Races?</vt:lpstr>
      <vt:lpstr>How Realistic are Persistency Races?</vt:lpstr>
      <vt:lpstr>How Realistic are Persistency Races?</vt:lpstr>
      <vt:lpstr>How Realistic are Persistency Races?</vt:lpstr>
      <vt:lpstr>How Realistic are Persistency Races?</vt:lpstr>
      <vt:lpstr>How Realistic are Persistency Races?</vt:lpstr>
      <vt:lpstr>Yashme Overview</vt:lpstr>
      <vt:lpstr>Yashme Overview</vt:lpstr>
      <vt:lpstr>Yashme Basic Approach</vt:lpstr>
      <vt:lpstr>Yashme Basic Approach</vt:lpstr>
      <vt:lpstr>Yashme Basic Approach</vt:lpstr>
      <vt:lpstr>Yashme Basic Approach</vt:lpstr>
      <vt:lpstr>Yashme Basic Approach</vt:lpstr>
      <vt:lpstr>Yashme Key Idea</vt:lpstr>
      <vt:lpstr>Yashme Key Idea</vt:lpstr>
      <vt:lpstr>Yashme Key Idea</vt:lpstr>
      <vt:lpstr>Yashme Key Idea</vt:lpstr>
      <vt:lpstr>Yashme Key Idea</vt:lpstr>
      <vt:lpstr>Yashme Key Idea</vt:lpstr>
      <vt:lpstr>Yashme Key Idea</vt:lpstr>
      <vt:lpstr>Yashme Key Idea</vt:lpstr>
      <vt:lpstr>Yashme Key Idea</vt:lpstr>
      <vt:lpstr>Fix Persistency Race</vt:lpstr>
      <vt:lpstr>Evaluation</vt:lpstr>
      <vt:lpstr>Evaluation</vt:lpstr>
      <vt:lpstr>Evaluation</vt:lpstr>
      <vt:lpstr>Evaluation</vt:lpstr>
      <vt:lpstr>Evaluation</vt:lpstr>
      <vt:lpstr>Evaluation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Yashme: Detecting Persistency Races</dc:title>
  <cp:revision>54</cp:revision>
  <dcterms:modified xsi:type="dcterms:W3CDTF">2022-05-02T04:03:40Z</dcterms:modified>
</cp:coreProperties>
</file>