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5" r:id="rId4"/>
  </p:sldMasterIdLst>
  <p:notesMasterIdLst>
    <p:notesMasterId r:id="rId43"/>
  </p:notesMasterIdLst>
  <p:handoutMasterIdLst>
    <p:handoutMasterId r:id="rId44"/>
  </p:handoutMasterIdLst>
  <p:sldIdLst>
    <p:sldId id="419" r:id="rId5"/>
    <p:sldId id="422" r:id="rId6"/>
    <p:sldId id="402" r:id="rId7"/>
    <p:sldId id="448" r:id="rId8"/>
    <p:sldId id="433" r:id="rId9"/>
    <p:sldId id="471" r:id="rId10"/>
    <p:sldId id="425" r:id="rId11"/>
    <p:sldId id="428" r:id="rId12"/>
    <p:sldId id="452" r:id="rId13"/>
    <p:sldId id="362" r:id="rId14"/>
    <p:sldId id="391" r:id="rId15"/>
    <p:sldId id="392" r:id="rId16"/>
    <p:sldId id="394" r:id="rId17"/>
    <p:sldId id="453" r:id="rId18"/>
    <p:sldId id="431" r:id="rId19"/>
    <p:sldId id="369" r:id="rId20"/>
    <p:sldId id="410" r:id="rId21"/>
    <p:sldId id="411" r:id="rId22"/>
    <p:sldId id="370" r:id="rId23"/>
    <p:sldId id="412" r:id="rId24"/>
    <p:sldId id="409" r:id="rId25"/>
    <p:sldId id="457" r:id="rId26"/>
    <p:sldId id="458" r:id="rId27"/>
    <p:sldId id="442" r:id="rId28"/>
    <p:sldId id="461" r:id="rId29"/>
    <p:sldId id="456" r:id="rId30"/>
    <p:sldId id="454" r:id="rId31"/>
    <p:sldId id="375" r:id="rId32"/>
    <p:sldId id="473" r:id="rId33"/>
    <p:sldId id="401" r:id="rId34"/>
    <p:sldId id="475" r:id="rId35"/>
    <p:sldId id="479" r:id="rId36"/>
    <p:sldId id="480" r:id="rId37"/>
    <p:sldId id="478" r:id="rId38"/>
    <p:sldId id="380" r:id="rId39"/>
    <p:sldId id="472" r:id="rId40"/>
    <p:sldId id="474" r:id="rId41"/>
    <p:sldId id="47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Title" id="{C754233A-DA3B-334F-BB17-1EE6152F3887}">
          <p14:sldIdLst>
            <p14:sldId id="419"/>
          </p14:sldIdLst>
        </p14:section>
        <p14:section name="What is the problem?" id="{BECD5758-D6F2-431D-BB18-E8E2306A80A1}">
          <p14:sldIdLst>
            <p14:sldId id="422"/>
            <p14:sldId id="402"/>
            <p14:sldId id="448"/>
            <p14:sldId id="433"/>
          </p14:sldIdLst>
        </p14:section>
        <p14:section name="Agamotto" id="{7C193085-205A-44C4-ABD9-2F366649D25B}">
          <p14:sldIdLst>
            <p14:sldId id="471"/>
            <p14:sldId id="425"/>
            <p14:sldId id="428"/>
            <p14:sldId id="452"/>
            <p14:sldId id="362"/>
            <p14:sldId id="391"/>
            <p14:sldId id="392"/>
            <p14:sldId id="394"/>
            <p14:sldId id="453"/>
            <p14:sldId id="431"/>
            <p14:sldId id="369"/>
            <p14:sldId id="410"/>
            <p14:sldId id="411"/>
            <p14:sldId id="370"/>
            <p14:sldId id="412"/>
            <p14:sldId id="409"/>
            <p14:sldId id="457"/>
            <p14:sldId id="458"/>
            <p14:sldId id="442"/>
            <p14:sldId id="461"/>
            <p14:sldId id="456"/>
            <p14:sldId id="454"/>
            <p14:sldId id="375"/>
          </p14:sldIdLst>
        </p14:section>
        <p14:section name="Hippocrates" id="{97554C2E-9716-427D-9C9C-5156BF07ACBB}">
          <p14:sldIdLst>
            <p14:sldId id="473"/>
            <p14:sldId id="401"/>
            <p14:sldId id="475"/>
            <p14:sldId id="479"/>
            <p14:sldId id="480"/>
            <p14:sldId id="478"/>
            <p14:sldId id="380"/>
            <p14:sldId id="472"/>
          </p14:sldIdLst>
        </p14:section>
        <p14:section name="Finale" id="{0C09656E-A189-1B43-8971-E641144B05A3}">
          <p14:sldIdLst>
            <p14:sldId id="474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B"/>
    <a:srgbClr val="00274C"/>
    <a:srgbClr val="FFFFFF"/>
    <a:srgbClr val="DEECF8"/>
    <a:srgbClr val="FFCB05"/>
    <a:srgbClr val="131516"/>
    <a:srgbClr val="DA5701"/>
    <a:srgbClr val="6C6C6D"/>
    <a:srgbClr val="86878A"/>
    <a:srgbClr val="A5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0" autoAdjust="0"/>
    <p:restoredTop sz="80404" autoAdjust="0"/>
  </p:normalViewPr>
  <p:slideViewPr>
    <p:cSldViewPr showGuides="1">
      <p:cViewPr varScale="1">
        <p:scale>
          <a:sx n="98" d="100"/>
          <a:sy n="98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0-12T14:32:18.109" idx="10">
    <p:pos x="10" y="10"/>
    <p:text>this now seems super complex... but in general I like the idea of building on to that state machine to cover these cases. So, I'm split to be honest. Perhaps if we introduce these one at a time it will work better. Perhaps you can introduce both types of universal bugs in the same example that you're doing symbolic execution over? 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B05F9-570B-4CC5-81FD-9368EADA246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4651-FA1C-46E0-8F40-5D536C59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943160-4D3E-49D5-8EB0-627A43BB31E1}" type="datetimeFigureOut">
              <a:rPr lang="en-US"/>
              <a:pPr>
                <a:defRPr/>
              </a:pPr>
              <a:t>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3EBFED-36D1-4460-8431-DFEC30484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9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8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2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4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3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2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9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EBFED-36D1-4460-8431-DFEC30484F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EFESLab Logo">
            <a:extLst>
              <a:ext uri="{FF2B5EF4-FFF2-40B4-BE49-F238E27FC236}">
                <a16:creationId xmlns:a16="http://schemas.microsoft.com/office/drawing/2014/main" id="{12FEC219-4184-2A4E-B93D-35192F34D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61" y="5401761"/>
            <a:ext cx="2199340" cy="1465340"/>
          </a:xfrm>
          <a:prstGeom prst="rect">
            <a:avLst/>
          </a:prstGeom>
        </p:spPr>
      </p:pic>
      <p:pic>
        <p:nvPicPr>
          <p:cNvPr id="7" name="Picture 6" descr="University of Michigan &#10;&#10;Description automatically generated">
            <a:extLst>
              <a:ext uri="{FF2B5EF4-FFF2-40B4-BE49-F238E27FC236}">
                <a16:creationId xmlns:a16="http://schemas.microsoft.com/office/drawing/2014/main" id="{3E3A7F7D-7C91-7C46-9C51-53E8FBC24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6311"/>
            <a:ext cx="1371600" cy="145624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C0BEB69-F191-1E43-B5E8-6841FFECF9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59" y="5872558"/>
            <a:ext cx="3142482" cy="523747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87B9CB1-BBEE-E843-98FD-5310BB017F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00" y="5782438"/>
            <a:ext cx="2650301" cy="7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6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1400" y="6337756"/>
            <a:ext cx="4914900" cy="384745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1"/>
            </a:lvl1pPr>
          </a:lstStyle>
          <a:p>
            <a:pPr lvl="0"/>
            <a:r>
              <a:rPr lang="en-US" dirty="0"/>
              <a:t>[PI name]</a:t>
            </a:r>
          </a:p>
        </p:txBody>
      </p:sp>
    </p:spTree>
    <p:extLst>
      <p:ext uri="{BB962C8B-B14F-4D97-AF65-F5344CB8AC3E}">
        <p14:creationId xmlns:p14="http://schemas.microsoft.com/office/powerpoint/2010/main" val="363856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4E06-9B97-5B4F-856B-53B178AF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1BCA-F835-E04B-BC8F-670DE513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E06F8-B8F3-4049-A973-1BE85CA6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D53ED-1F6E-174C-AA7E-A0C844A6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B41AD-2BB4-C14A-B367-D7528C90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2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DE56-993A-4388-B078-17C1CF25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00AE7-7E4A-4D86-BE53-1FC3BA574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EF82-F297-4E7A-ABF8-9F5C57310E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43DDA-1E42-48F7-91F8-ADE3EB7B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5486400" cy="518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5B4EB2-DBAA-4C7C-9286-2AEB9C4424F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990599"/>
            <a:ext cx="5715000" cy="518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83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300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11430000" cy="518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2592" y="6253164"/>
            <a:ext cx="778408" cy="468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315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B1EF82-F297-4E7A-ABF8-9F5C57310E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1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3" r:id="rId2"/>
    <p:sldLayoutId id="2147483815" r:id="rId3"/>
    <p:sldLayoutId id="2147483818" r:id="rId4"/>
    <p:sldLayoutId id="214748381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F65A7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7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7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7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7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7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5.svg"/><Relationship Id="rId1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ntel.com/content/www/us/en/architecture-and-technology/optane-dc-persistent-memor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5.svg"/><Relationship Id="rId1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iangneal@umich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5.svg"/><Relationship Id="rId1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5.svg"/><Relationship Id="rId1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911E-6830-49FC-93F4-2733E5049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838200"/>
            <a:ext cx="11125200" cy="2387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Towards Bug-free Persistent Memory Applications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4B86E-33A8-4ECE-8F49-4ED053EE8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2400" b="1" dirty="0"/>
              <a:t>Ian Neal</a:t>
            </a:r>
            <a:r>
              <a:rPr lang="en-US" sz="2400" dirty="0"/>
              <a:t>, Andrew Quinn, Baris </a:t>
            </a:r>
            <a:r>
              <a:rPr lang="en-US" sz="2400" dirty="0" err="1"/>
              <a:t>Kasikci</a:t>
            </a:r>
            <a:endParaRPr lang="en-US" sz="2400" baseline="30000" dirty="0"/>
          </a:p>
          <a:p>
            <a:endParaRPr lang="en-US" baseline="30000" dirty="0"/>
          </a:p>
          <a:p>
            <a:r>
              <a:rPr lang="en-US" sz="2000" i="1" dirty="0"/>
              <a:t>In collaboration with: </a:t>
            </a:r>
            <a:r>
              <a:rPr lang="en-US" sz="2000" dirty="0"/>
              <a:t>Ben Reeves, Ben </a:t>
            </a:r>
            <a:r>
              <a:rPr lang="en-US" sz="2000" dirty="0" err="1"/>
              <a:t>Stoler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6C6C6D"/>
                </a:solidFill>
              </a:rPr>
              <a:t>Youngjin</a:t>
            </a:r>
            <a:r>
              <a:rPr lang="en-US" sz="2000" dirty="0">
                <a:solidFill>
                  <a:srgbClr val="6C6C6D"/>
                </a:solidFill>
              </a:rPr>
              <a:t> Kwon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DA5701"/>
                </a:solidFill>
              </a:rPr>
              <a:t>Simon Peter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99023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Bug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186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Surveyed 63 previously recorded bugs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Most from PMDK’s issue tracker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Also analyzed bugs from </a:t>
            </a:r>
            <a:r>
              <a:rPr lang="en-US" dirty="0" err="1"/>
              <a:t>PMTest</a:t>
            </a:r>
            <a:r>
              <a:rPr lang="en-US" dirty="0"/>
              <a:t>, </a:t>
            </a:r>
            <a:r>
              <a:rPr lang="en-US" dirty="0" err="1"/>
              <a:t>XFDetector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Identified two predominant patterns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Later use these to build bug detectors (i.e., bug </a:t>
            </a:r>
            <a:r>
              <a:rPr lang="en-US" i="1" dirty="0"/>
              <a:t>oracles)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3A5C-DF84-468D-BFE1-0938FDCB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Missing flush/fence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6CA3-B328-4FC8-B545-E9E0159D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506200" cy="5638800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dirty="0"/>
              <a:t> should be made durable, but never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making updates explicitly durable in PM</a:t>
            </a:r>
          </a:p>
          <a:p>
            <a:r>
              <a:rPr lang="en-US" dirty="0"/>
              <a:t>Not tied to any application-specific logic</a:t>
            </a:r>
          </a:p>
          <a:p>
            <a:r>
              <a:rPr lang="en-US" dirty="0"/>
              <a:t>Accounts for </a:t>
            </a:r>
            <a:r>
              <a:rPr lang="en-US" b="1" dirty="0"/>
              <a:t>79% </a:t>
            </a:r>
            <a:r>
              <a:rPr lang="en-US" dirty="0"/>
              <a:t>of the bugs in our survey (50/63)</a:t>
            </a:r>
          </a:p>
          <a:p>
            <a:r>
              <a:rPr lang="en-US" dirty="0"/>
              <a:t>Not guaranteed to be false-positive free</a:t>
            </a:r>
          </a:p>
          <a:p>
            <a:pPr lvl="1"/>
            <a:r>
              <a:rPr lang="en-US" dirty="0"/>
              <a:t>We don’t discover any in our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F7CA8-3D7A-4989-8390-BB6CD942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71526-C09D-E34F-AE48-01997578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64" y="1676400"/>
            <a:ext cx="6216472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1CB0A9-DF8B-4B4C-A1E8-A42BD3C69D43}"/>
              </a:ext>
            </a:extLst>
          </p:cNvPr>
          <p:cNvSpPr/>
          <p:nvPr/>
        </p:nvSpPr>
        <p:spPr>
          <a:xfrm>
            <a:off x="4191000" y="2286000"/>
            <a:ext cx="19050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3A5C-DF84-468D-BFE1-0938FDCB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Redundant flush/fence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6CA3-B328-4FC8-B545-E9E0159D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506200" cy="5486399"/>
          </a:xfrm>
        </p:spPr>
        <p:txBody>
          <a:bodyPr>
            <a:normAutofit/>
          </a:bodyPr>
          <a:lstStyle/>
          <a:p>
            <a:r>
              <a:rPr lang="en-US" dirty="0"/>
              <a:t>Example: overuse of flush/fence instructions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Unnecessary use of durability mechanisms</a:t>
            </a:r>
          </a:p>
          <a:p>
            <a:r>
              <a:rPr lang="en-US" dirty="0"/>
              <a:t>Is a performance issue regardless of program logic</a:t>
            </a:r>
          </a:p>
          <a:p>
            <a:r>
              <a:rPr lang="en-US" dirty="0"/>
              <a:t>Accounts for </a:t>
            </a:r>
            <a:r>
              <a:rPr lang="en-US" b="1" dirty="0"/>
              <a:t>11%</a:t>
            </a:r>
            <a:r>
              <a:rPr lang="en-US" dirty="0"/>
              <a:t> of the bugs in our survey (7/63)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F7CA8-3D7A-4989-8390-BB6CD942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C0468-FC72-374E-A85A-7DA1DD71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03400"/>
            <a:ext cx="53340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5A7DAF-C19C-464D-9582-EF4E77B14AB0}"/>
              </a:ext>
            </a:extLst>
          </p:cNvPr>
          <p:cNvSpPr/>
          <p:nvPr/>
        </p:nvSpPr>
        <p:spPr>
          <a:xfrm>
            <a:off x="4572000" y="2590800"/>
            <a:ext cx="16764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180B3-3618-104A-A42F-F42BD7F2C340}"/>
              </a:ext>
            </a:extLst>
          </p:cNvPr>
          <p:cNvSpPr/>
          <p:nvPr/>
        </p:nvSpPr>
        <p:spPr>
          <a:xfrm>
            <a:off x="4038600" y="3708400"/>
            <a:ext cx="16764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1E1F-FF8E-49BD-B545-8AFB741E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Study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CADC-200B-4861-9218-FC56445C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0637"/>
            <a:ext cx="11430000" cy="5186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Two patterns, </a:t>
            </a:r>
            <a:r>
              <a:rPr lang="en-US" b="1" dirty="0"/>
              <a:t>90%</a:t>
            </a:r>
            <a:r>
              <a:rPr lang="en-US" dirty="0"/>
              <a:t> of the bugs (57/63), </a:t>
            </a:r>
            <a:r>
              <a:rPr lang="en-US" i="1" dirty="0"/>
              <a:t>are application independent!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automated their detection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Application-specific bugs, </a:t>
            </a:r>
            <a:r>
              <a:rPr lang="en-US" b="1" dirty="0"/>
              <a:t>~10% </a:t>
            </a:r>
            <a:r>
              <a:rPr lang="en-US" dirty="0"/>
              <a:t>of the bugs (6/63), are still important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Allow developers to define their own patterns!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57642-BA3E-4B7F-B86A-1F3CCC3C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D840F0-3DDA-3045-AFEF-4E587A9A98CB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Pattern-based detection allows us to avoid source code modifications!</a:t>
            </a:r>
          </a:p>
        </p:txBody>
      </p:sp>
    </p:spTree>
    <p:extLst>
      <p:ext uri="{BB962C8B-B14F-4D97-AF65-F5344CB8AC3E}">
        <p14:creationId xmlns:p14="http://schemas.microsoft.com/office/powerpoint/2010/main" val="40730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14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A213-E46F-40AD-B175-DDA2368FFE4E}"/>
              </a:ext>
            </a:extLst>
          </p:cNvPr>
          <p:cNvSpPr/>
          <p:nvPr/>
        </p:nvSpPr>
        <p:spPr>
          <a:xfrm>
            <a:off x="990600" y="12954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Bug Study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A3778C-4AF2-4DD5-B6B8-41E651B5011B}"/>
              </a:ext>
            </a:extLst>
          </p:cNvPr>
          <p:cNvGrpSpPr/>
          <p:nvPr/>
        </p:nvGrpSpPr>
        <p:grpSpPr>
          <a:xfrm>
            <a:off x="1015410" y="1752600"/>
            <a:ext cx="914400" cy="914400"/>
            <a:chOff x="887819" y="1752600"/>
            <a:chExt cx="914400" cy="914400"/>
          </a:xfrm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74BCC3B3-043B-434D-B012-7ED44C25C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Bug">
              <a:extLst>
                <a:ext uri="{FF2B5EF4-FFF2-40B4-BE49-F238E27FC236}">
                  <a16:creationId xmlns:a16="http://schemas.microsoft.com/office/drawing/2014/main" id="{99823647-5365-48DA-9CF0-F7116F6D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1330C-6A57-4CBF-AEFF-CB270B34DE6B}"/>
              </a:ext>
            </a:extLst>
          </p:cNvPr>
          <p:cNvGrpSpPr/>
          <p:nvPr/>
        </p:nvGrpSpPr>
        <p:grpSpPr>
          <a:xfrm>
            <a:off x="1828800" y="1752600"/>
            <a:ext cx="914400" cy="914400"/>
            <a:chOff x="887819" y="1752600"/>
            <a:chExt cx="914400" cy="914400"/>
          </a:xfrm>
        </p:grpSpPr>
        <p:pic>
          <p:nvPicPr>
            <p:cNvPr id="55" name="Graphic 54" descr="Paper">
              <a:extLst>
                <a:ext uri="{FF2B5EF4-FFF2-40B4-BE49-F238E27FC236}">
                  <a16:creationId xmlns:a16="http://schemas.microsoft.com/office/drawing/2014/main" id="{B4E70FA3-B85A-4429-92B9-ACA53244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6" name="Graphic 55" descr="Bug">
              <a:extLst>
                <a:ext uri="{FF2B5EF4-FFF2-40B4-BE49-F238E27FC236}">
                  <a16:creationId xmlns:a16="http://schemas.microsoft.com/office/drawing/2014/main" id="{2D7BB1F3-010A-4CEC-B519-414F7FD4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44AF10-FA27-4390-8886-C4F7E1CB0B02}"/>
              </a:ext>
            </a:extLst>
          </p:cNvPr>
          <p:cNvGrpSpPr/>
          <p:nvPr/>
        </p:nvGrpSpPr>
        <p:grpSpPr>
          <a:xfrm>
            <a:off x="2642191" y="1752600"/>
            <a:ext cx="914400" cy="914400"/>
            <a:chOff x="887819" y="1752600"/>
            <a:chExt cx="914400" cy="914400"/>
          </a:xfrm>
        </p:grpSpPr>
        <p:pic>
          <p:nvPicPr>
            <p:cNvPr id="58" name="Graphic 57" descr="Paper">
              <a:extLst>
                <a:ext uri="{FF2B5EF4-FFF2-40B4-BE49-F238E27FC236}">
                  <a16:creationId xmlns:a16="http://schemas.microsoft.com/office/drawing/2014/main" id="{A7ECC637-C4FE-4EC1-A30B-52390ED52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Bug">
              <a:extLst>
                <a:ext uri="{FF2B5EF4-FFF2-40B4-BE49-F238E27FC236}">
                  <a16:creationId xmlns:a16="http://schemas.microsoft.com/office/drawing/2014/main" id="{29D30029-3B3B-4146-8283-CF692665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654570-4F3B-4C91-8362-0EB6DF5336AB}"/>
              </a:ext>
            </a:extLst>
          </p:cNvPr>
          <p:cNvGrpSpPr/>
          <p:nvPr/>
        </p:nvGrpSpPr>
        <p:grpSpPr>
          <a:xfrm>
            <a:off x="1015410" y="2667000"/>
            <a:ext cx="914400" cy="914400"/>
            <a:chOff x="887819" y="1752600"/>
            <a:chExt cx="914400" cy="914400"/>
          </a:xfrm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4D73B492-E611-479C-BB72-3A268D90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9" descr="Bug">
              <a:extLst>
                <a:ext uri="{FF2B5EF4-FFF2-40B4-BE49-F238E27FC236}">
                  <a16:creationId xmlns:a16="http://schemas.microsoft.com/office/drawing/2014/main" id="{4168F26D-1EA6-4C3A-897C-0AB99DA5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A7B5CC-A4D8-45F9-BE48-78BD694F8A4B}"/>
              </a:ext>
            </a:extLst>
          </p:cNvPr>
          <p:cNvGrpSpPr/>
          <p:nvPr/>
        </p:nvGrpSpPr>
        <p:grpSpPr>
          <a:xfrm>
            <a:off x="1828800" y="2667000"/>
            <a:ext cx="914400" cy="914400"/>
            <a:chOff x="887819" y="1752600"/>
            <a:chExt cx="914400" cy="914400"/>
          </a:xfrm>
        </p:grpSpPr>
        <p:pic>
          <p:nvPicPr>
            <p:cNvPr id="67" name="Graphic 66" descr="Paper">
              <a:extLst>
                <a:ext uri="{FF2B5EF4-FFF2-40B4-BE49-F238E27FC236}">
                  <a16:creationId xmlns:a16="http://schemas.microsoft.com/office/drawing/2014/main" id="{3F37C772-E5F1-4BD6-9EA2-C528F8DF5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Bug">
              <a:extLst>
                <a:ext uri="{FF2B5EF4-FFF2-40B4-BE49-F238E27FC236}">
                  <a16:creationId xmlns:a16="http://schemas.microsoft.com/office/drawing/2014/main" id="{1C7DC6ED-B8A7-44D1-B7DB-B2DA15DC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2FABBBE-5AFE-4C9A-B71E-0A4306377BFB}"/>
              </a:ext>
            </a:extLst>
          </p:cNvPr>
          <p:cNvGrpSpPr/>
          <p:nvPr/>
        </p:nvGrpSpPr>
        <p:grpSpPr>
          <a:xfrm>
            <a:off x="2642191" y="2667000"/>
            <a:ext cx="914400" cy="914400"/>
            <a:chOff x="887819" y="1752600"/>
            <a:chExt cx="914400" cy="914400"/>
          </a:xfrm>
        </p:grpSpPr>
        <p:pic>
          <p:nvPicPr>
            <p:cNvPr id="65" name="Graphic 64" descr="Paper">
              <a:extLst>
                <a:ext uri="{FF2B5EF4-FFF2-40B4-BE49-F238E27FC236}">
                  <a16:creationId xmlns:a16="http://schemas.microsoft.com/office/drawing/2014/main" id="{3BC09E8D-63FA-429B-8CCA-D9388A3D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Bug">
              <a:extLst>
                <a:ext uri="{FF2B5EF4-FFF2-40B4-BE49-F238E27FC236}">
                  <a16:creationId xmlns:a16="http://schemas.microsoft.com/office/drawing/2014/main" id="{E6C71F56-99AE-401C-82FC-F29741EE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512AB1C-D2F0-42AA-9145-1051EC9BE499}"/>
              </a:ext>
            </a:extLst>
          </p:cNvPr>
          <p:cNvGrpSpPr/>
          <p:nvPr/>
        </p:nvGrpSpPr>
        <p:grpSpPr>
          <a:xfrm>
            <a:off x="1015410" y="4114800"/>
            <a:ext cx="914400" cy="914400"/>
            <a:chOff x="887819" y="1752600"/>
            <a:chExt cx="914400" cy="914400"/>
          </a:xfrm>
        </p:grpSpPr>
        <p:pic>
          <p:nvPicPr>
            <p:cNvPr id="91" name="Graphic 90" descr="Paper">
              <a:extLst>
                <a:ext uri="{FF2B5EF4-FFF2-40B4-BE49-F238E27FC236}">
                  <a16:creationId xmlns:a16="http://schemas.microsoft.com/office/drawing/2014/main" id="{C614B39A-D79C-400C-BB63-AE8CEB34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7CE955DB-91D4-4DF1-A0FE-CE13646BA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E5DA5F-F23F-45ED-902E-4A68EC8ACEE9}"/>
              </a:ext>
            </a:extLst>
          </p:cNvPr>
          <p:cNvGrpSpPr/>
          <p:nvPr/>
        </p:nvGrpSpPr>
        <p:grpSpPr>
          <a:xfrm>
            <a:off x="1828800" y="4114800"/>
            <a:ext cx="914400" cy="914400"/>
            <a:chOff x="887819" y="1752600"/>
            <a:chExt cx="914400" cy="914400"/>
          </a:xfrm>
        </p:grpSpPr>
        <p:pic>
          <p:nvPicPr>
            <p:cNvPr id="89" name="Graphic 88" descr="Paper">
              <a:extLst>
                <a:ext uri="{FF2B5EF4-FFF2-40B4-BE49-F238E27FC236}">
                  <a16:creationId xmlns:a16="http://schemas.microsoft.com/office/drawing/2014/main" id="{1C551AC3-CE42-4A7E-B6D1-A2A8DAD9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2251C6E6-B986-4126-AA66-E562A19F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pic>
        <p:nvPicPr>
          <p:cNvPr id="87" name="Graphic 86" descr="Paper">
            <a:extLst>
              <a:ext uri="{FF2B5EF4-FFF2-40B4-BE49-F238E27FC236}">
                <a16:creationId xmlns:a16="http://schemas.microsoft.com/office/drawing/2014/main" id="{C727E3BF-C62A-4926-8D20-AC08297F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42191" y="4114800"/>
            <a:ext cx="914400" cy="9144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EB1B2D33-F489-4A1A-9E6B-495E4C342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895601" y="4419600"/>
            <a:ext cx="407581" cy="407581"/>
          </a:xfrm>
          <a:prstGeom prst="rect">
            <a:avLst/>
          </a:prstGeom>
        </p:spPr>
      </p:pic>
      <p:pic>
        <p:nvPicPr>
          <p:cNvPr id="82" name="Graphic 81" descr="Paper">
            <a:extLst>
              <a:ext uri="{FF2B5EF4-FFF2-40B4-BE49-F238E27FC236}">
                <a16:creationId xmlns:a16="http://schemas.microsoft.com/office/drawing/2014/main" id="{A0E35815-224A-4CE4-8430-FC1977DB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5410" y="5029200"/>
            <a:ext cx="914400" cy="9144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D7F56924-9703-4BD2-B9EC-704BB2230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68820" y="5334000"/>
            <a:ext cx="407581" cy="40758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87640-8980-4094-B081-EE75491C3511}"/>
              </a:ext>
            </a:extLst>
          </p:cNvPr>
          <p:cNvGrpSpPr/>
          <p:nvPr/>
        </p:nvGrpSpPr>
        <p:grpSpPr>
          <a:xfrm>
            <a:off x="1828800" y="5029200"/>
            <a:ext cx="914400" cy="914400"/>
            <a:chOff x="887819" y="1752600"/>
            <a:chExt cx="914400" cy="914400"/>
          </a:xfrm>
        </p:grpSpPr>
        <p:pic>
          <p:nvPicPr>
            <p:cNvPr id="80" name="Graphic 79" descr="Paper">
              <a:extLst>
                <a:ext uri="{FF2B5EF4-FFF2-40B4-BE49-F238E27FC236}">
                  <a16:creationId xmlns:a16="http://schemas.microsoft.com/office/drawing/2014/main" id="{E39824D2-5426-4C04-ADE4-4E81FDA9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649C0F74-EE23-442D-A4A3-AE7EE1FF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2657C1-BB12-45A3-8199-C0210C25E36A}"/>
              </a:ext>
            </a:extLst>
          </p:cNvPr>
          <p:cNvGrpSpPr/>
          <p:nvPr/>
        </p:nvGrpSpPr>
        <p:grpSpPr>
          <a:xfrm>
            <a:off x="2642191" y="5029200"/>
            <a:ext cx="914400" cy="914400"/>
            <a:chOff x="887819" y="1752600"/>
            <a:chExt cx="914400" cy="914400"/>
          </a:xfrm>
        </p:grpSpPr>
        <p:pic>
          <p:nvPicPr>
            <p:cNvPr id="78" name="Graphic 77" descr="Paper">
              <a:extLst>
                <a:ext uri="{FF2B5EF4-FFF2-40B4-BE49-F238E27FC236}">
                  <a16:creationId xmlns:a16="http://schemas.microsoft.com/office/drawing/2014/main" id="{648EB155-E3E1-4AC4-9075-10CACAFD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95D74998-36A6-477D-AA84-00FA51F9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sp>
        <p:nvSpPr>
          <p:cNvPr id="95" name="Arrow: Down 94">
            <a:extLst>
              <a:ext uri="{FF2B5EF4-FFF2-40B4-BE49-F238E27FC236}">
                <a16:creationId xmlns:a16="http://schemas.microsoft.com/office/drawing/2014/main" id="{9DAC1FCC-D415-4DB2-887C-0529D3E35621}"/>
              </a:ext>
            </a:extLst>
          </p:cNvPr>
          <p:cNvSpPr/>
          <p:nvPr/>
        </p:nvSpPr>
        <p:spPr>
          <a:xfrm>
            <a:off x="1789814" y="3657600"/>
            <a:ext cx="992372" cy="381000"/>
          </a:xfrm>
          <a:prstGeom prst="downArrow">
            <a:avLst/>
          </a:prstGeom>
          <a:solidFill>
            <a:srgbClr val="131516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90106B9-04B6-405F-981C-38D347695BDF}"/>
              </a:ext>
            </a:extLst>
          </p:cNvPr>
          <p:cNvGrpSpPr/>
          <p:nvPr/>
        </p:nvGrpSpPr>
        <p:grpSpPr>
          <a:xfrm>
            <a:off x="2286000" y="1257300"/>
            <a:ext cx="5703046" cy="4838700"/>
            <a:chOff x="2286000" y="1257300"/>
            <a:chExt cx="5703046" cy="4838700"/>
          </a:xfrm>
        </p:grpSpPr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A1CEAB73-4E3C-417C-8743-0B688AEBC5BA}"/>
                </a:ext>
              </a:extLst>
            </p:cNvPr>
            <p:cNvCxnSpPr>
              <a:cxnSpLocks/>
              <a:stCxn id="17" idx="2"/>
              <a:endCxn id="120" idx="3"/>
            </p:cNvCxnSpPr>
            <p:nvPr/>
          </p:nvCxnSpPr>
          <p:spPr>
            <a:xfrm rot="5400000" flipH="1" flipV="1">
              <a:off x="4555536" y="2738691"/>
              <a:ext cx="1087773" cy="5626845"/>
            </a:xfrm>
            <a:prstGeom prst="bentConnector4">
              <a:avLst>
                <a:gd name="adj1" fmla="val -21015"/>
                <a:gd name="adj2" fmla="val 108094"/>
              </a:avLst>
            </a:prstGeom>
            <a:ln w="762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F29846B-1A2C-4636-BB1C-78B5A54C4BE4}"/>
                </a:ext>
              </a:extLst>
            </p:cNvPr>
            <p:cNvGrpSpPr/>
            <p:nvPr/>
          </p:nvGrpSpPr>
          <p:grpSpPr>
            <a:xfrm>
              <a:off x="4788645" y="1257300"/>
              <a:ext cx="3200401" cy="4800600"/>
              <a:chOff x="4979582" y="1257300"/>
              <a:chExt cx="3200401" cy="480060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2278264-323C-4D51-89F5-4C476906BFC9}"/>
                  </a:ext>
                </a:extLst>
              </p:cNvPr>
              <p:cNvSpPr/>
              <p:nvPr/>
            </p:nvSpPr>
            <p:spPr>
              <a:xfrm>
                <a:off x="4979582" y="1257300"/>
                <a:ext cx="3200401" cy="4800600"/>
              </a:xfrm>
              <a:prstGeom prst="rect">
                <a:avLst/>
              </a:prstGeom>
              <a:solidFill>
                <a:srgbClr val="A5CD93">
                  <a:alpha val="50196"/>
                </a:srgbClr>
              </a:solidFill>
              <a:ln>
                <a:solidFill>
                  <a:srgbClr val="1315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cap="small" dirty="0">
                    <a:solidFill>
                      <a:srgbClr val="131516"/>
                    </a:solidFill>
                  </a:rPr>
                  <a:t>Agamotto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73DADB5-AFB8-46B5-ACE0-4DD89E23C9E8}"/>
                  </a:ext>
                </a:extLst>
              </p:cNvPr>
              <p:cNvGrpSpPr/>
              <p:nvPr/>
            </p:nvGrpSpPr>
            <p:grpSpPr>
              <a:xfrm>
                <a:off x="5147945" y="1600200"/>
                <a:ext cx="2819401" cy="4324350"/>
                <a:chOff x="5730962" y="1733550"/>
                <a:chExt cx="2819401" cy="4324350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1F7EBCB-C6A5-4278-A016-2C1A871D668A}"/>
                    </a:ext>
                  </a:extLst>
                </p:cNvPr>
                <p:cNvSpPr/>
                <p:nvPr/>
              </p:nvSpPr>
              <p:spPr>
                <a:xfrm>
                  <a:off x="5730962" y="1733550"/>
                  <a:ext cx="2819401" cy="4324350"/>
                </a:xfrm>
                <a:prstGeom prst="rect">
                  <a:avLst/>
                </a:prstGeom>
                <a:solidFill>
                  <a:srgbClr val="CBCBCB"/>
                </a:solidFill>
                <a:ln>
                  <a:solidFill>
                    <a:srgbClr val="1315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cap="small" dirty="0">
                      <a:solidFill>
                        <a:srgbClr val="131516"/>
                      </a:solidFill>
                    </a:rPr>
                    <a:t>S</a:t>
                  </a:r>
                  <a:r>
                    <a:rPr lang="en-US" dirty="0">
                      <a:solidFill>
                        <a:srgbClr val="131516"/>
                      </a:solidFill>
                    </a:rPr>
                    <a:t>ymbolic Execution Engine (KLEE)</a:t>
                  </a:r>
                  <a:endParaRPr lang="en-US" cap="small" dirty="0">
                    <a:solidFill>
                      <a:srgbClr val="131516"/>
                    </a:solidFill>
                  </a:endParaRP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34E767B-2C41-4249-9558-A1C61638D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3625" y="1862232"/>
                  <a:ext cx="2254074" cy="3590736"/>
                </a:xfrm>
                <a:prstGeom prst="rect">
                  <a:avLst/>
                </a:prstGeom>
              </p:spPr>
            </p:pic>
          </p:grpSp>
          <p:sp>
            <p:nvSpPr>
              <p:cNvPr id="120" name="Arrow: Left 119">
                <a:extLst>
                  <a:ext uri="{FF2B5EF4-FFF2-40B4-BE49-F238E27FC236}">
                    <a16:creationId xmlns:a16="http://schemas.microsoft.com/office/drawing/2014/main" id="{E9480478-36ED-4807-9ADE-352A3D4704B3}"/>
                  </a:ext>
                </a:extLst>
              </p:cNvPr>
              <p:cNvSpPr/>
              <p:nvPr/>
            </p:nvSpPr>
            <p:spPr>
              <a:xfrm>
                <a:off x="7684682" y="4779791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Arrow: Left 123">
                <a:extLst>
                  <a:ext uri="{FF2B5EF4-FFF2-40B4-BE49-F238E27FC236}">
                    <a16:creationId xmlns:a16="http://schemas.microsoft.com/office/drawing/2014/main" id="{36E1138A-C597-44B1-8AB3-E53D1A65D534}"/>
                  </a:ext>
                </a:extLst>
              </p:cNvPr>
              <p:cNvSpPr/>
              <p:nvPr/>
            </p:nvSpPr>
            <p:spPr>
              <a:xfrm>
                <a:off x="7684682" y="3592156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Arrow: Left 125">
                <a:extLst>
                  <a:ext uri="{FF2B5EF4-FFF2-40B4-BE49-F238E27FC236}">
                    <a16:creationId xmlns:a16="http://schemas.microsoft.com/office/drawing/2014/main" id="{DF870F91-BF2B-4C15-9C0C-1647EE7D25F0}"/>
                  </a:ext>
                </a:extLst>
              </p:cNvPr>
              <p:cNvSpPr/>
              <p:nvPr/>
            </p:nvSpPr>
            <p:spPr>
              <a:xfrm>
                <a:off x="7684682" y="2421871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CC0322E-DD9B-4A42-B855-3F863F5487A8}"/>
              </a:ext>
            </a:extLst>
          </p:cNvPr>
          <p:cNvSpPr/>
          <p:nvPr/>
        </p:nvSpPr>
        <p:spPr>
          <a:xfrm>
            <a:off x="9116547" y="12573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Results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130DE3C-1AB3-42FE-A2B3-E1E4F8357A04}"/>
              </a:ext>
            </a:extLst>
          </p:cNvPr>
          <p:cNvGrpSpPr/>
          <p:nvPr/>
        </p:nvGrpSpPr>
        <p:grpSpPr>
          <a:xfrm>
            <a:off x="9177687" y="1621230"/>
            <a:ext cx="2492430" cy="914400"/>
            <a:chOff x="9448800" y="2362200"/>
            <a:chExt cx="2492430" cy="91440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C5E6C86-EAE5-4AF3-BEC6-3F84181B3F36}"/>
                </a:ext>
              </a:extLst>
            </p:cNvPr>
            <p:cNvSpPr txBox="1"/>
            <p:nvPr/>
          </p:nvSpPr>
          <p:spPr>
            <a:xfrm>
              <a:off x="10216143" y="2619345"/>
              <a:ext cx="1725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× 84 found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D5393BD-E46D-4ACE-BC0E-E90D080E4A5D}"/>
                </a:ext>
              </a:extLst>
            </p:cNvPr>
            <p:cNvGrpSpPr/>
            <p:nvPr/>
          </p:nvGrpSpPr>
          <p:grpSpPr>
            <a:xfrm>
              <a:off x="9448800" y="2362200"/>
              <a:ext cx="914400" cy="914400"/>
              <a:chOff x="9067800" y="1905000"/>
              <a:chExt cx="914400" cy="914400"/>
            </a:xfrm>
          </p:grpSpPr>
          <p:pic>
            <p:nvPicPr>
              <p:cNvPr id="151" name="Graphic 150" descr="Paper">
                <a:extLst>
                  <a:ext uri="{FF2B5EF4-FFF2-40B4-BE49-F238E27FC236}">
                    <a16:creationId xmlns:a16="http://schemas.microsoft.com/office/drawing/2014/main" id="{42229B1B-4C97-4F25-B0A3-55D710C9A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067800" y="1905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3" name="Graphic 152" descr="Bug">
                <a:extLst>
                  <a:ext uri="{FF2B5EF4-FFF2-40B4-BE49-F238E27FC236}">
                    <a16:creationId xmlns:a16="http://schemas.microsoft.com/office/drawing/2014/main" id="{92B8B9F5-D598-483B-B720-4AB8467F7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21210" y="2209800"/>
                <a:ext cx="407581" cy="407581"/>
              </a:xfrm>
              <a:prstGeom prst="rect">
                <a:avLst/>
              </a:prstGeom>
            </p:spPr>
          </p:pic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67D8771-DBD3-4289-BD5B-74874468C897}"/>
              </a:ext>
            </a:extLst>
          </p:cNvPr>
          <p:cNvGrpSpPr/>
          <p:nvPr/>
        </p:nvGrpSpPr>
        <p:grpSpPr>
          <a:xfrm>
            <a:off x="9189204" y="3048000"/>
            <a:ext cx="2480913" cy="914400"/>
            <a:chOff x="9372600" y="2667000"/>
            <a:chExt cx="2480913" cy="914400"/>
          </a:xfrm>
        </p:grpSpPr>
        <p:pic>
          <p:nvPicPr>
            <p:cNvPr id="158" name="Graphic 157" descr="Checklist">
              <a:extLst>
                <a:ext uri="{FF2B5EF4-FFF2-40B4-BE49-F238E27FC236}">
                  <a16:creationId xmlns:a16="http://schemas.microsoft.com/office/drawing/2014/main" id="{DC43BCC8-8598-42DA-88AB-D6883E2E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72600" y="2667000"/>
              <a:ext cx="914400" cy="9144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FC3F7F4-1BCF-4292-9CE0-941000752B45}"/>
                </a:ext>
              </a:extLst>
            </p:cNvPr>
            <p:cNvSpPr txBox="1"/>
            <p:nvPr/>
          </p:nvSpPr>
          <p:spPr>
            <a:xfrm>
              <a:off x="10281696" y="2801035"/>
              <a:ext cx="1571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Reported to developers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CFD13DE-E9FB-4761-8139-6ED71AA32D3F}"/>
              </a:ext>
            </a:extLst>
          </p:cNvPr>
          <p:cNvGrpSpPr/>
          <p:nvPr/>
        </p:nvGrpSpPr>
        <p:grpSpPr>
          <a:xfrm>
            <a:off x="9012894" y="4258270"/>
            <a:ext cx="2798106" cy="1685330"/>
            <a:chOff x="9196290" y="3962400"/>
            <a:chExt cx="2798106" cy="1685330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1C6E558-E26C-4A3E-8364-1E0F377D8C67}"/>
                </a:ext>
              </a:extLst>
            </p:cNvPr>
            <p:cNvSpPr txBox="1"/>
            <p:nvPr/>
          </p:nvSpPr>
          <p:spPr>
            <a:xfrm>
              <a:off x="9196290" y="4724400"/>
              <a:ext cx="2798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Showed impact of performance bugs </a:t>
              </a:r>
            </a:p>
            <a:p>
              <a:pPr algn="ctr"/>
              <a:r>
                <a:rPr lang="en-US" b="1" dirty="0"/>
                <a:t>(+47% throughput)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8E3B9AC-9164-4DAD-94CC-D72E0957234F}"/>
                </a:ext>
              </a:extLst>
            </p:cNvPr>
            <p:cNvGrpSpPr/>
            <p:nvPr/>
          </p:nvGrpSpPr>
          <p:grpSpPr>
            <a:xfrm>
              <a:off x="9490443" y="3962400"/>
              <a:ext cx="2209800" cy="914400"/>
              <a:chOff x="9448800" y="3628481"/>
              <a:chExt cx="2209800" cy="914400"/>
            </a:xfrm>
          </p:grpSpPr>
          <p:pic>
            <p:nvPicPr>
              <p:cNvPr id="160" name="Graphic 159" descr="Turtle">
                <a:extLst>
                  <a:ext uri="{FF2B5EF4-FFF2-40B4-BE49-F238E27FC236}">
                    <a16:creationId xmlns:a16="http://schemas.microsoft.com/office/drawing/2014/main" id="{4184CA99-ECBB-42D8-8542-7E4744CB2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4488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2" name="Graphic 161" descr="Rabbit">
                <a:extLst>
                  <a:ext uri="{FF2B5EF4-FFF2-40B4-BE49-F238E27FC236}">
                    <a16:creationId xmlns:a16="http://schemas.microsoft.com/office/drawing/2014/main" id="{F983FAD3-9220-45D7-8F4E-DDF92F1F5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7442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9" name="Graphic 168" descr="Arrow Right">
                <a:extLst>
                  <a:ext uri="{FF2B5EF4-FFF2-40B4-BE49-F238E27FC236}">
                    <a16:creationId xmlns:a16="http://schemas.microsoft.com/office/drawing/2014/main" id="{740A4BA9-BF8C-4E48-9779-37013B95B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339506" y="3871487"/>
                <a:ext cx="428388" cy="428388"/>
              </a:xfrm>
              <a:prstGeom prst="rect">
                <a:avLst/>
              </a:prstGeom>
            </p:spPr>
          </p:pic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B75378B-56E4-C64B-A3AB-99F0CBFCCABB}"/>
              </a:ext>
            </a:extLst>
          </p:cNvPr>
          <p:cNvSpPr/>
          <p:nvPr/>
        </p:nvSpPr>
        <p:spPr>
          <a:xfrm>
            <a:off x="914400" y="1010096"/>
            <a:ext cx="2758758" cy="50940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639C19-0D65-DC43-A2F2-A208CA8B3E24}"/>
              </a:ext>
            </a:extLst>
          </p:cNvPr>
          <p:cNvSpPr/>
          <p:nvPr/>
        </p:nvSpPr>
        <p:spPr>
          <a:xfrm>
            <a:off x="8774081" y="822731"/>
            <a:ext cx="3113119" cy="534946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A8D1F2-93B6-4EF1-988B-D295345569BF}"/>
              </a:ext>
            </a:extLst>
          </p:cNvPr>
          <p:cNvGrpSpPr/>
          <p:nvPr/>
        </p:nvGrpSpPr>
        <p:grpSpPr>
          <a:xfrm>
            <a:off x="4495800" y="1257300"/>
            <a:ext cx="3200401" cy="4800600"/>
            <a:chOff x="6490291" y="1257300"/>
            <a:chExt cx="3200401" cy="48006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2278264-323C-4D51-89F5-4C476906BFC9}"/>
                </a:ext>
              </a:extLst>
            </p:cNvPr>
            <p:cNvSpPr/>
            <p:nvPr/>
          </p:nvSpPr>
          <p:spPr>
            <a:xfrm>
              <a:off x="6490291" y="1257300"/>
              <a:ext cx="3200401" cy="4800600"/>
            </a:xfrm>
            <a:prstGeom prst="rect">
              <a:avLst/>
            </a:prstGeom>
            <a:solidFill>
              <a:srgbClr val="A5CD93">
                <a:alpha val="50196"/>
              </a:srgbClr>
            </a:solidFill>
            <a:ln>
              <a:solidFill>
                <a:srgbClr val="131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cap="small" dirty="0">
                  <a:solidFill>
                    <a:srgbClr val="131516"/>
                  </a:solidFill>
                </a:rPr>
                <a:t>Agamotto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1F7EBCB-C6A5-4278-A016-2C1A871D668A}"/>
                </a:ext>
              </a:extLst>
            </p:cNvPr>
            <p:cNvSpPr/>
            <p:nvPr/>
          </p:nvSpPr>
          <p:spPr>
            <a:xfrm>
              <a:off x="6658654" y="1600200"/>
              <a:ext cx="2819401" cy="4324350"/>
            </a:xfrm>
            <a:prstGeom prst="rect">
              <a:avLst/>
            </a:prstGeom>
            <a:solidFill>
              <a:srgbClr val="CBCBCB"/>
            </a:solidFill>
            <a:ln>
              <a:solidFill>
                <a:srgbClr val="131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b="1" cap="small" dirty="0">
                  <a:solidFill>
                    <a:srgbClr val="131516"/>
                  </a:solidFill>
                </a:rPr>
                <a:t>S</a:t>
              </a:r>
              <a:r>
                <a:rPr lang="en-US" b="1" dirty="0">
                  <a:solidFill>
                    <a:srgbClr val="131516"/>
                  </a:solidFill>
                </a:rPr>
                <a:t>ymbolic Execution Engine (KLEE)</a:t>
              </a:r>
              <a:endParaRPr lang="en-US" b="1" cap="small" dirty="0">
                <a:solidFill>
                  <a:srgbClr val="131516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C9345-5782-4E43-8285-27E5725C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08" y="2080196"/>
            <a:ext cx="2525184" cy="2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AD8B-D636-4E02-AB81-C4936679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Symbolic Execution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6F525-D771-469B-B8C3-3BE6A12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5BAB74-4DDA-CF4E-B45C-C2A28DE9A550}"/>
              </a:ext>
            </a:extLst>
          </p:cNvPr>
          <p:cNvSpPr/>
          <p:nvPr/>
        </p:nvSpPr>
        <p:spPr>
          <a:xfrm>
            <a:off x="612775" y="2207286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state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9101C-396C-884B-BE7C-7E8CC5749800}"/>
              </a:ext>
            </a:extLst>
          </p:cNvPr>
          <p:cNvSpPr/>
          <p:nvPr/>
        </p:nvSpPr>
        <p:spPr>
          <a:xfrm>
            <a:off x="612775" y="4034764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5AB3DF6-E5E4-194D-8632-806188D87369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 rot="5400000" flipH="1">
            <a:off x="651536" y="3425825"/>
            <a:ext cx="2437078" cy="12700"/>
          </a:xfrm>
          <a:prstGeom prst="bentConnector5">
            <a:avLst>
              <a:gd name="adj1" fmla="val -9380"/>
              <a:gd name="adj2" fmla="val 11700000"/>
              <a:gd name="adj3" fmla="val 109380"/>
            </a:avLst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479A44A-40FC-DF4D-88B1-BD21463A998D}"/>
              </a:ext>
            </a:extLst>
          </p:cNvPr>
          <p:cNvSpPr/>
          <p:nvPr/>
        </p:nvSpPr>
        <p:spPr>
          <a:xfrm>
            <a:off x="612775" y="3121025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0C6196-63E7-F64A-8C1C-1B6E30742D70}"/>
              </a:ext>
            </a:extLst>
          </p:cNvPr>
          <p:cNvCxnSpPr>
            <a:stCxn id="21" idx="2"/>
            <a:endCxn id="27" idx="0"/>
          </p:cNvCxnSpPr>
          <p:nvPr/>
        </p:nvCxnSpPr>
        <p:spPr>
          <a:xfrm>
            <a:off x="1870075" y="2816886"/>
            <a:ext cx="0" cy="304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ADB72-D8DD-BB4E-846A-18283D595865}"/>
              </a:ext>
            </a:extLst>
          </p:cNvPr>
          <p:cNvCxnSpPr>
            <a:stCxn id="27" idx="2"/>
            <a:endCxn id="22" idx="0"/>
          </p:cNvCxnSpPr>
          <p:nvPr/>
        </p:nvCxnSpPr>
        <p:spPr>
          <a:xfrm>
            <a:off x="1870075" y="3730625"/>
            <a:ext cx="0" cy="304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7388CE-8C10-424E-9DF9-2E4A9DD30948}"/>
              </a:ext>
            </a:extLst>
          </p:cNvPr>
          <p:cNvGrpSpPr/>
          <p:nvPr/>
        </p:nvGrpSpPr>
        <p:grpSpPr>
          <a:xfrm>
            <a:off x="5638800" y="1524000"/>
            <a:ext cx="6514934" cy="3810001"/>
            <a:chOff x="5037449" y="1981200"/>
            <a:chExt cx="4690751" cy="27432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613E24-331C-4A87-894A-8687CEC03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8" t="2636" r="33663" b="5124"/>
            <a:stretch/>
          </p:blipFill>
          <p:spPr>
            <a:xfrm>
              <a:off x="5037449" y="1981200"/>
              <a:ext cx="4690751" cy="27432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78F407-86D6-9F4B-AFB1-0F78BABFB6D9}"/>
                </a:ext>
              </a:extLst>
            </p:cNvPr>
            <p:cNvSpPr/>
            <p:nvPr/>
          </p:nvSpPr>
          <p:spPr>
            <a:xfrm>
              <a:off x="8368557" y="2245816"/>
              <a:ext cx="135964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entagon 14">
            <a:extLst>
              <a:ext uri="{FF2B5EF4-FFF2-40B4-BE49-F238E27FC236}">
                <a16:creationId xmlns:a16="http://schemas.microsoft.com/office/drawing/2014/main" id="{AE93FB5B-69C7-7F4F-9284-5399C41F952C}"/>
              </a:ext>
            </a:extLst>
          </p:cNvPr>
          <p:cNvSpPr/>
          <p:nvPr/>
        </p:nvSpPr>
        <p:spPr>
          <a:xfrm>
            <a:off x="3730625" y="2131582"/>
            <a:ext cx="2102383" cy="456870"/>
          </a:xfrm>
          <a:prstGeom prst="homePlate">
            <a:avLst/>
          </a:prstGeom>
          <a:solidFill>
            <a:srgbClr val="DEECF8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?</a:t>
            </a: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AE191415-8A5E-D44A-9267-296C0B73A69F}"/>
              </a:ext>
            </a:extLst>
          </p:cNvPr>
          <p:cNvSpPr/>
          <p:nvPr/>
        </p:nvSpPr>
        <p:spPr>
          <a:xfrm>
            <a:off x="3730625" y="2474581"/>
            <a:ext cx="2102383" cy="456870"/>
          </a:xfrm>
          <a:prstGeom prst="homePlat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𝛌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AD47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50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CF8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5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AD8B-D636-4E02-AB81-C4936679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Symbolic Execution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6F525-D771-469B-B8C3-3BE6A12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5BAB74-4DDA-CF4E-B45C-C2A28DE9A550}"/>
              </a:ext>
            </a:extLst>
          </p:cNvPr>
          <p:cNvSpPr/>
          <p:nvPr/>
        </p:nvSpPr>
        <p:spPr>
          <a:xfrm>
            <a:off x="612775" y="2207286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state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9101C-396C-884B-BE7C-7E8CC5749800}"/>
              </a:ext>
            </a:extLst>
          </p:cNvPr>
          <p:cNvSpPr/>
          <p:nvPr/>
        </p:nvSpPr>
        <p:spPr>
          <a:xfrm>
            <a:off x="612775" y="4034764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5AB3DF6-E5E4-194D-8632-806188D87369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 rot="5400000" flipH="1">
            <a:off x="651536" y="3425825"/>
            <a:ext cx="2437078" cy="12700"/>
          </a:xfrm>
          <a:prstGeom prst="bentConnector5">
            <a:avLst>
              <a:gd name="adj1" fmla="val -9380"/>
              <a:gd name="adj2" fmla="val 11700000"/>
              <a:gd name="adj3" fmla="val 109380"/>
            </a:avLst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479A44A-40FC-DF4D-88B1-BD21463A998D}"/>
              </a:ext>
            </a:extLst>
          </p:cNvPr>
          <p:cNvSpPr/>
          <p:nvPr/>
        </p:nvSpPr>
        <p:spPr>
          <a:xfrm>
            <a:off x="612775" y="3121025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0C6196-63E7-F64A-8C1C-1B6E30742D70}"/>
              </a:ext>
            </a:extLst>
          </p:cNvPr>
          <p:cNvCxnSpPr>
            <a:stCxn id="21" idx="2"/>
            <a:endCxn id="27" idx="0"/>
          </p:cNvCxnSpPr>
          <p:nvPr/>
        </p:nvCxnSpPr>
        <p:spPr>
          <a:xfrm>
            <a:off x="1870075" y="2816886"/>
            <a:ext cx="0" cy="304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ADB72-D8DD-BB4E-846A-18283D595865}"/>
              </a:ext>
            </a:extLst>
          </p:cNvPr>
          <p:cNvCxnSpPr>
            <a:stCxn id="27" idx="2"/>
            <a:endCxn id="22" idx="0"/>
          </p:cNvCxnSpPr>
          <p:nvPr/>
        </p:nvCxnSpPr>
        <p:spPr>
          <a:xfrm>
            <a:off x="1870075" y="3730625"/>
            <a:ext cx="0" cy="3041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7388CE-8C10-424E-9DF9-2E4A9DD30948}"/>
              </a:ext>
            </a:extLst>
          </p:cNvPr>
          <p:cNvGrpSpPr/>
          <p:nvPr/>
        </p:nvGrpSpPr>
        <p:grpSpPr>
          <a:xfrm>
            <a:off x="5638800" y="1524000"/>
            <a:ext cx="6514934" cy="3810001"/>
            <a:chOff x="5037449" y="1981200"/>
            <a:chExt cx="4690751" cy="27432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613E24-331C-4A87-894A-8687CEC03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8" t="2636" r="33663" b="5124"/>
            <a:stretch/>
          </p:blipFill>
          <p:spPr>
            <a:xfrm>
              <a:off x="5037449" y="1981200"/>
              <a:ext cx="4690751" cy="27432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78F407-86D6-9F4B-AFB1-0F78BABFB6D9}"/>
                </a:ext>
              </a:extLst>
            </p:cNvPr>
            <p:cNvSpPr/>
            <p:nvPr/>
          </p:nvSpPr>
          <p:spPr>
            <a:xfrm>
              <a:off x="8368557" y="2245816"/>
              <a:ext cx="135964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Pentagon 39">
            <a:extLst>
              <a:ext uri="{FF2B5EF4-FFF2-40B4-BE49-F238E27FC236}">
                <a16:creationId xmlns:a16="http://schemas.microsoft.com/office/drawing/2014/main" id="{AE191415-8A5E-D44A-9267-296C0B73A69F}"/>
              </a:ext>
            </a:extLst>
          </p:cNvPr>
          <p:cNvSpPr/>
          <p:nvPr/>
        </p:nvSpPr>
        <p:spPr>
          <a:xfrm>
            <a:off x="3730625" y="2474581"/>
            <a:ext cx="2102383" cy="456870"/>
          </a:xfrm>
          <a:prstGeom prst="homePlate">
            <a:avLst/>
          </a:prstGeom>
          <a:solidFill>
            <a:srgbClr val="DEECF8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𝛌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64B0C7A8-B13C-F240-AA5D-720AD8E01F3D}"/>
              </a:ext>
            </a:extLst>
          </p:cNvPr>
          <p:cNvSpPr/>
          <p:nvPr/>
        </p:nvSpPr>
        <p:spPr>
          <a:xfrm>
            <a:off x="3721100" y="2740520"/>
            <a:ext cx="2111908" cy="456870"/>
          </a:xfrm>
          <a:prstGeom prst="homePlat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𝛌≠0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077DF747-5C05-0B41-8A05-D8C7D77690D4}"/>
              </a:ext>
            </a:extLst>
          </p:cNvPr>
          <p:cNvSpPr/>
          <p:nvPr/>
        </p:nvSpPr>
        <p:spPr>
          <a:xfrm>
            <a:off x="3730625" y="3730625"/>
            <a:ext cx="2102383" cy="456870"/>
          </a:xfrm>
          <a:prstGeom prst="homePlat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7536CB-C7B5-644C-A5CE-B9FB69BF36FA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Symbolic execution gives us high code coverage!</a:t>
            </a:r>
          </a:p>
          <a:p>
            <a:pPr algn="ctr"/>
            <a:r>
              <a:rPr lang="en-US" sz="3200" dirty="0"/>
              <a:t>(no need for extensive test suites)</a:t>
            </a:r>
          </a:p>
        </p:txBody>
      </p:sp>
    </p:spTree>
    <p:extLst>
      <p:ext uri="{BB962C8B-B14F-4D97-AF65-F5344CB8AC3E}">
        <p14:creationId xmlns:p14="http://schemas.microsoft.com/office/powerpoint/2010/main" val="3194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1AD47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0169 0.0333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2F4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2F4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76276D-6145-4AF1-99C7-438D16CD95B3}"/>
              </a:ext>
            </a:extLst>
          </p:cNvPr>
          <p:cNvSpPr/>
          <p:nvPr/>
        </p:nvSpPr>
        <p:spPr>
          <a:xfrm>
            <a:off x="3730625" y="3192397"/>
            <a:ext cx="1831975" cy="2709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pbuf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[x]: clean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6AD8B-D636-4E02-AB81-C4936679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cap="small" dirty="0"/>
              <a:t>Agamotto</a:t>
            </a:r>
            <a:r>
              <a:rPr lang="en-US" dirty="0"/>
              <a:t>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6F525-D771-469B-B8C3-3BE6A12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5BAB74-4DDA-CF4E-B45C-C2A28DE9A550}"/>
              </a:ext>
            </a:extLst>
          </p:cNvPr>
          <p:cNvSpPr/>
          <p:nvPr/>
        </p:nvSpPr>
        <p:spPr>
          <a:xfrm>
            <a:off x="611188" y="1670990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state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9101C-396C-884B-BE7C-7E8CC5749800}"/>
              </a:ext>
            </a:extLst>
          </p:cNvPr>
          <p:cNvSpPr/>
          <p:nvPr/>
        </p:nvSpPr>
        <p:spPr>
          <a:xfrm>
            <a:off x="623888" y="4577411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5AB3DF6-E5E4-194D-8632-806188D87369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 rot="5400000" flipH="1">
            <a:off x="116827" y="3422651"/>
            <a:ext cx="3516021" cy="12700"/>
          </a:xfrm>
          <a:prstGeom prst="bentConnector5">
            <a:avLst>
              <a:gd name="adj1" fmla="val -9719"/>
              <a:gd name="adj2" fmla="val 11800000"/>
              <a:gd name="adj3" fmla="val 110392"/>
            </a:avLst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479A44A-40FC-DF4D-88B1-BD21463A998D}"/>
              </a:ext>
            </a:extLst>
          </p:cNvPr>
          <p:cNvSpPr/>
          <p:nvPr/>
        </p:nvSpPr>
        <p:spPr>
          <a:xfrm>
            <a:off x="612775" y="3121025"/>
            <a:ext cx="2514600" cy="609600"/>
          </a:xfrm>
          <a:prstGeom prst="rect">
            <a:avLst/>
          </a:prstGeom>
          <a:solidFill>
            <a:schemeClr val="accent2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0C6196-63E7-F64A-8C1C-1B6E30742D70}"/>
              </a:ext>
            </a:extLst>
          </p:cNvPr>
          <p:cNvCxnSpPr>
            <a:stCxn id="21" idx="2"/>
            <a:endCxn id="27" idx="0"/>
          </p:cNvCxnSpPr>
          <p:nvPr/>
        </p:nvCxnSpPr>
        <p:spPr>
          <a:xfrm>
            <a:off x="1868488" y="2280590"/>
            <a:ext cx="1587" cy="840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ADB72-D8DD-BB4E-846A-18283D595865}"/>
              </a:ext>
            </a:extLst>
          </p:cNvPr>
          <p:cNvCxnSpPr>
            <a:stCxn id="27" idx="2"/>
            <a:endCxn id="22" idx="0"/>
          </p:cNvCxnSpPr>
          <p:nvPr/>
        </p:nvCxnSpPr>
        <p:spPr>
          <a:xfrm>
            <a:off x="1870075" y="3730625"/>
            <a:ext cx="11113" cy="846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7388CE-8C10-424E-9DF9-2E4A9DD30948}"/>
              </a:ext>
            </a:extLst>
          </p:cNvPr>
          <p:cNvGrpSpPr/>
          <p:nvPr/>
        </p:nvGrpSpPr>
        <p:grpSpPr>
          <a:xfrm>
            <a:off x="5638800" y="1524000"/>
            <a:ext cx="6514934" cy="3810001"/>
            <a:chOff x="5037449" y="1981200"/>
            <a:chExt cx="4690751" cy="27432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613E24-331C-4A87-894A-8687CEC03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8" t="2636" r="33663" b="5124"/>
            <a:stretch/>
          </p:blipFill>
          <p:spPr>
            <a:xfrm>
              <a:off x="5037449" y="1981200"/>
              <a:ext cx="4690751" cy="27432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78F407-86D6-9F4B-AFB1-0F78BABFB6D9}"/>
                </a:ext>
              </a:extLst>
            </p:cNvPr>
            <p:cNvSpPr/>
            <p:nvPr/>
          </p:nvSpPr>
          <p:spPr>
            <a:xfrm>
              <a:off x="8368557" y="2245816"/>
              <a:ext cx="135964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entagon 15">
            <a:extLst>
              <a:ext uri="{FF2B5EF4-FFF2-40B4-BE49-F238E27FC236}">
                <a16:creationId xmlns:a16="http://schemas.microsoft.com/office/drawing/2014/main" id="{64B0C7A8-B13C-F240-AA5D-720AD8E01F3D}"/>
              </a:ext>
            </a:extLst>
          </p:cNvPr>
          <p:cNvSpPr/>
          <p:nvPr/>
        </p:nvSpPr>
        <p:spPr>
          <a:xfrm>
            <a:off x="3730625" y="2740520"/>
            <a:ext cx="2102383" cy="4568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𝛌≠0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077DF747-5C05-0B41-8A05-D8C7D77690D4}"/>
              </a:ext>
            </a:extLst>
          </p:cNvPr>
          <p:cNvSpPr/>
          <p:nvPr/>
        </p:nvSpPr>
        <p:spPr>
          <a:xfrm>
            <a:off x="3730625" y="4034764"/>
            <a:ext cx="2102383" cy="456870"/>
          </a:xfrm>
          <a:prstGeom prst="homePlat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5B8A6-3521-444A-9A11-CFD61C4B1B2A}"/>
              </a:ext>
            </a:extLst>
          </p:cNvPr>
          <p:cNvSpPr/>
          <p:nvPr/>
        </p:nvSpPr>
        <p:spPr>
          <a:xfrm>
            <a:off x="6781800" y="4034764"/>
            <a:ext cx="2819400" cy="384836"/>
          </a:xfrm>
          <a:prstGeom prst="rect">
            <a:avLst/>
          </a:prstGeom>
          <a:noFill/>
          <a:ln w="38100">
            <a:solidFill>
              <a:srgbClr val="FF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DA75F-40E5-264D-B5AF-232695EBD631}"/>
              </a:ext>
            </a:extLst>
          </p:cNvPr>
          <p:cNvSpPr/>
          <p:nvPr/>
        </p:nvSpPr>
        <p:spPr>
          <a:xfrm>
            <a:off x="619125" y="3733800"/>
            <a:ext cx="2501900" cy="45687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PM Memory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9EEA92-E139-4E4B-8F87-1BE991E0EC88}"/>
              </a:ext>
            </a:extLst>
          </p:cNvPr>
          <p:cNvSpPr/>
          <p:nvPr/>
        </p:nvSpPr>
        <p:spPr>
          <a:xfrm>
            <a:off x="3730625" y="4491635"/>
            <a:ext cx="1831975" cy="23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pbuf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[x]: dirty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3EA372-5567-495A-8734-A78EC5FD3AF5}"/>
              </a:ext>
            </a:extLst>
          </p:cNvPr>
          <p:cNvSpPr/>
          <p:nvPr/>
        </p:nvSpPr>
        <p:spPr>
          <a:xfrm>
            <a:off x="8686800" y="1546707"/>
            <a:ext cx="3276600" cy="384836"/>
          </a:xfrm>
          <a:prstGeom prst="rect">
            <a:avLst/>
          </a:prstGeom>
          <a:noFill/>
          <a:ln w="38100">
            <a:solidFill>
              <a:srgbClr val="FF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5" grpId="0" animBg="1"/>
      <p:bldP spid="23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PM Memory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90601"/>
            <a:ext cx="11429999" cy="121919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Augment symbolic memory model with PM state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Allocated from calls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dirty="0"/>
              <a:t> from </a:t>
            </a:r>
            <a:r>
              <a:rPr lang="en-US" dirty="0" err="1"/>
              <a:t>pmem</a:t>
            </a:r>
            <a:r>
              <a:rPr lang="en-US" dirty="0"/>
              <a:t> files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2B8C253-DDE5-450B-ACBB-7822C48DDC6A}"/>
              </a:ext>
            </a:extLst>
          </p:cNvPr>
          <p:cNvSpPr/>
          <p:nvPr/>
        </p:nvSpPr>
        <p:spPr>
          <a:xfrm>
            <a:off x="1371596" y="3429000"/>
            <a:ext cx="1371604" cy="6905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AB690F-4BDA-8F42-92AC-D9DE660666D0}"/>
              </a:ext>
            </a:extLst>
          </p:cNvPr>
          <p:cNvSpPr/>
          <p:nvPr/>
        </p:nvSpPr>
        <p:spPr>
          <a:xfrm>
            <a:off x="5410196" y="3415108"/>
            <a:ext cx="1371604" cy="690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17C926-39E6-7447-8820-0ED9ECDE9C67}"/>
              </a:ext>
            </a:extLst>
          </p:cNvPr>
          <p:cNvSpPr/>
          <p:nvPr/>
        </p:nvSpPr>
        <p:spPr>
          <a:xfrm>
            <a:off x="9448800" y="3415108"/>
            <a:ext cx="1371604" cy="690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flushed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FCC01D-2787-A048-8CF8-5E6B20D4A547}"/>
              </a:ext>
            </a:extLst>
          </p:cNvPr>
          <p:cNvGrpSpPr/>
          <p:nvPr/>
        </p:nvGrpSpPr>
        <p:grpSpPr>
          <a:xfrm>
            <a:off x="2743200" y="3621882"/>
            <a:ext cx="2666996" cy="304800"/>
            <a:chOff x="2743200" y="3621882"/>
            <a:chExt cx="2666996" cy="3048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64181B8-2947-544A-AA2E-7D2E51BE42D8}"/>
                </a:ext>
              </a:extLst>
            </p:cNvPr>
            <p:cNvCxnSpPr>
              <a:cxnSpLocks/>
              <a:stCxn id="170" idx="3"/>
              <a:endCxn id="14" idx="1"/>
            </p:cNvCxnSpPr>
            <p:nvPr/>
          </p:nvCxnSpPr>
          <p:spPr>
            <a:xfrm flipV="1">
              <a:off x="2743200" y="3760390"/>
              <a:ext cx="2666996" cy="138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958F6E-60C9-8B4D-A560-9AB0420A9A70}"/>
                </a:ext>
              </a:extLst>
            </p:cNvPr>
            <p:cNvSpPr/>
            <p:nvPr/>
          </p:nvSpPr>
          <p:spPr>
            <a:xfrm>
              <a:off x="3390901" y="3621882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store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D51611-1F90-C04E-AAF4-300315D359AE}"/>
              </a:ext>
            </a:extLst>
          </p:cNvPr>
          <p:cNvGrpSpPr/>
          <p:nvPr/>
        </p:nvGrpSpPr>
        <p:grpSpPr>
          <a:xfrm>
            <a:off x="6781789" y="3607990"/>
            <a:ext cx="2666996" cy="304800"/>
            <a:chOff x="6781789" y="3607990"/>
            <a:chExt cx="2666996" cy="3048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A2CCD46-AEF7-7B46-A4E7-52619E69A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789" y="3746498"/>
              <a:ext cx="2666996" cy="138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686D5C9-DEDE-C248-A729-BEF927BF0EE4}"/>
                </a:ext>
              </a:extLst>
            </p:cNvPr>
            <p:cNvSpPr/>
            <p:nvPr/>
          </p:nvSpPr>
          <p:spPr>
            <a:xfrm>
              <a:off x="7429490" y="3607990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flush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59B877-4E62-0D4C-9A4B-7CABBD042A00}"/>
              </a:ext>
            </a:extLst>
          </p:cNvPr>
          <p:cNvGrpSpPr/>
          <p:nvPr/>
        </p:nvGrpSpPr>
        <p:grpSpPr>
          <a:xfrm>
            <a:off x="2057398" y="4105672"/>
            <a:ext cx="8077204" cy="771128"/>
            <a:chOff x="2057398" y="4105672"/>
            <a:chExt cx="8077204" cy="771128"/>
          </a:xfrm>
        </p:grpSpPr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DBD84EFB-01AA-9144-8F76-7AC6882D1785}"/>
                </a:ext>
              </a:extLst>
            </p:cNvPr>
            <p:cNvCxnSpPr>
              <a:stCxn id="15" idx="2"/>
              <a:endCxn id="170" idx="2"/>
            </p:cNvCxnSpPr>
            <p:nvPr/>
          </p:nvCxnSpPr>
          <p:spPr>
            <a:xfrm rot="5400000">
              <a:off x="6089054" y="74016"/>
              <a:ext cx="13892" cy="8077204"/>
            </a:xfrm>
            <a:prstGeom prst="bentConnector3">
              <a:avLst>
                <a:gd name="adj1" fmla="val 4396718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924FFE5-8570-9D4D-9FD3-FD466C413393}"/>
                </a:ext>
              </a:extLst>
            </p:cNvPr>
            <p:cNvSpPr/>
            <p:nvPr/>
          </p:nvSpPr>
          <p:spPr>
            <a:xfrm>
              <a:off x="5410196" y="4572000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fence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D8ABB9-55C0-F249-8B1C-EEE2D99E4C50}"/>
              </a:ext>
            </a:extLst>
          </p:cNvPr>
          <p:cNvGrpSpPr/>
          <p:nvPr/>
        </p:nvGrpSpPr>
        <p:grpSpPr>
          <a:xfrm>
            <a:off x="6102348" y="2819400"/>
            <a:ext cx="4038604" cy="602058"/>
            <a:chOff x="6102348" y="2819400"/>
            <a:chExt cx="4038604" cy="602058"/>
          </a:xfrm>
        </p:grpSpPr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217BA346-23E1-DB41-89B0-A8FA03D42095}"/>
                </a:ext>
              </a:extLst>
            </p:cNvPr>
            <p:cNvCxnSpPr>
              <a:stCxn id="15" idx="0"/>
              <a:endCxn id="14" idx="0"/>
            </p:cNvCxnSpPr>
            <p:nvPr/>
          </p:nvCxnSpPr>
          <p:spPr>
            <a:xfrm rot="16200000" flipV="1">
              <a:off x="8115300" y="1395806"/>
              <a:ext cx="12700" cy="4038604"/>
            </a:xfrm>
            <a:prstGeom prst="bentConnector3">
              <a:avLst>
                <a:gd name="adj1" fmla="val 370000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43435A9-EA3A-7745-900A-34F64302E984}"/>
                </a:ext>
              </a:extLst>
            </p:cNvPr>
            <p:cNvSpPr/>
            <p:nvPr/>
          </p:nvSpPr>
          <p:spPr>
            <a:xfrm>
              <a:off x="7429489" y="2819400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0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News! PM has arrived!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6705600" cy="518636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Great, fast new storage technology called persistent main memory (PM)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AKA non-volatile memory (NVM)</a:t>
            </a:r>
          </a:p>
          <a:p>
            <a:pPr>
              <a:spcAft>
                <a:spcPts val="1000"/>
              </a:spcAft>
            </a:pPr>
            <a:r>
              <a:rPr lang="en-US" dirty="0"/>
              <a:t>Higher capacity, only 2−3x higher latency than DRAM</a:t>
            </a:r>
          </a:p>
          <a:p>
            <a:pPr>
              <a:spcAft>
                <a:spcPts val="1000"/>
              </a:spcAft>
            </a:pPr>
            <a:r>
              <a:rPr lang="en-US" dirty="0"/>
              <a:t>Can be used to increase main memory capacity (volatile)</a:t>
            </a:r>
          </a:p>
          <a:p>
            <a:pPr>
              <a:spcAft>
                <a:spcPts val="1000"/>
              </a:spcAft>
            </a:pPr>
            <a:r>
              <a:rPr lang="en-US" b="1" i="1" dirty="0"/>
              <a:t>Can be used as durable storage and</a:t>
            </a:r>
            <a:r>
              <a:rPr lang="en-US" dirty="0"/>
              <a:t> </a:t>
            </a:r>
            <a:r>
              <a:rPr lang="en-US" b="1" i="1" dirty="0"/>
              <a:t>can be used directly in user space!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32530-1525-B942-BF5C-AAB6C6FB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362199"/>
            <a:ext cx="4343400" cy="2443163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D94B9E-FBA6-C44C-93D8-55C14D5B14B8}"/>
              </a:ext>
            </a:extLst>
          </p:cNvPr>
          <p:cNvSpPr txBox="1"/>
          <p:nvPr/>
        </p:nvSpPr>
        <p:spPr>
          <a:xfrm>
            <a:off x="1943100" y="6324600"/>
            <a:ext cx="8305800" cy="278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Source: </a:t>
            </a:r>
            <a:r>
              <a:rPr lang="en-US" sz="1200" i="1" dirty="0">
                <a:hlinkClick r:id="rId4"/>
              </a:rPr>
              <a:t>https://www.intel.com/content/www/us/en/architecture-and-technology/optane-dc-persistent-memory.html</a:t>
            </a:r>
            <a:r>
              <a:rPr lang="en-US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6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265447-8D88-4C78-9253-5928413FB80C}"/>
              </a:ext>
            </a:extLst>
          </p:cNvPr>
          <p:cNvSpPr/>
          <p:nvPr/>
        </p:nvSpPr>
        <p:spPr>
          <a:xfrm>
            <a:off x="3730625" y="3192397"/>
            <a:ext cx="1831975" cy="3051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pbuf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[x]: clean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6AD8B-D636-4E02-AB81-C4936679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cap="small" dirty="0"/>
              <a:t>Agamotto</a:t>
            </a:r>
            <a:r>
              <a:rPr lang="en-US" dirty="0"/>
              <a:t>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6F525-D771-469B-B8C3-3BE6A12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5BAB74-4DDA-CF4E-B45C-C2A28DE9A550}"/>
              </a:ext>
            </a:extLst>
          </p:cNvPr>
          <p:cNvSpPr/>
          <p:nvPr/>
        </p:nvSpPr>
        <p:spPr>
          <a:xfrm>
            <a:off x="611188" y="1670990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state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9101C-396C-884B-BE7C-7E8CC5749800}"/>
              </a:ext>
            </a:extLst>
          </p:cNvPr>
          <p:cNvSpPr/>
          <p:nvPr/>
        </p:nvSpPr>
        <p:spPr>
          <a:xfrm>
            <a:off x="623888" y="4577411"/>
            <a:ext cx="2514600" cy="609600"/>
          </a:xfrm>
          <a:prstGeom prst="rect">
            <a:avLst/>
          </a:prstGeom>
          <a:solidFill>
            <a:schemeClr val="accent2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state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5AB3DF6-E5E4-194D-8632-806188D87369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 rot="5400000" flipH="1">
            <a:off x="116827" y="3422651"/>
            <a:ext cx="3516021" cy="12700"/>
          </a:xfrm>
          <a:prstGeom prst="bentConnector5">
            <a:avLst>
              <a:gd name="adj1" fmla="val -17985"/>
              <a:gd name="adj2" fmla="val 11800000"/>
              <a:gd name="adj3" fmla="val 110996"/>
            </a:avLst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479A44A-40FC-DF4D-88B1-BD21463A998D}"/>
              </a:ext>
            </a:extLst>
          </p:cNvPr>
          <p:cNvSpPr/>
          <p:nvPr/>
        </p:nvSpPr>
        <p:spPr>
          <a:xfrm>
            <a:off x="612775" y="3121025"/>
            <a:ext cx="2514600" cy="609600"/>
          </a:xfrm>
          <a:prstGeom prst="rect">
            <a:avLst/>
          </a:prstGeom>
          <a:solidFill>
            <a:schemeClr val="accent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0C6196-63E7-F64A-8C1C-1B6E30742D70}"/>
              </a:ext>
            </a:extLst>
          </p:cNvPr>
          <p:cNvCxnSpPr>
            <a:stCxn id="21" idx="2"/>
            <a:endCxn id="27" idx="0"/>
          </p:cNvCxnSpPr>
          <p:nvPr/>
        </p:nvCxnSpPr>
        <p:spPr>
          <a:xfrm>
            <a:off x="1868488" y="2280590"/>
            <a:ext cx="1587" cy="840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ADB72-D8DD-BB4E-846A-18283D595865}"/>
              </a:ext>
            </a:extLst>
          </p:cNvPr>
          <p:cNvCxnSpPr>
            <a:stCxn id="27" idx="2"/>
            <a:endCxn id="22" idx="0"/>
          </p:cNvCxnSpPr>
          <p:nvPr/>
        </p:nvCxnSpPr>
        <p:spPr>
          <a:xfrm>
            <a:off x="1870075" y="3730625"/>
            <a:ext cx="11113" cy="846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7388CE-8C10-424E-9DF9-2E4A9DD30948}"/>
              </a:ext>
            </a:extLst>
          </p:cNvPr>
          <p:cNvGrpSpPr/>
          <p:nvPr/>
        </p:nvGrpSpPr>
        <p:grpSpPr>
          <a:xfrm>
            <a:off x="5638800" y="1524000"/>
            <a:ext cx="6514934" cy="3810001"/>
            <a:chOff x="5037449" y="1981200"/>
            <a:chExt cx="4690751" cy="27432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613E24-331C-4A87-894A-8687CEC03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8" t="2636" r="33663" b="5124"/>
            <a:stretch/>
          </p:blipFill>
          <p:spPr>
            <a:xfrm>
              <a:off x="5037449" y="1981200"/>
              <a:ext cx="4690751" cy="27432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78F407-86D6-9F4B-AFB1-0F78BABFB6D9}"/>
                </a:ext>
              </a:extLst>
            </p:cNvPr>
            <p:cNvSpPr/>
            <p:nvPr/>
          </p:nvSpPr>
          <p:spPr>
            <a:xfrm>
              <a:off x="8368557" y="2245816"/>
              <a:ext cx="135964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entagon 15">
            <a:extLst>
              <a:ext uri="{FF2B5EF4-FFF2-40B4-BE49-F238E27FC236}">
                <a16:creationId xmlns:a16="http://schemas.microsoft.com/office/drawing/2014/main" id="{64B0C7A8-B13C-F240-AA5D-720AD8E01F3D}"/>
              </a:ext>
            </a:extLst>
          </p:cNvPr>
          <p:cNvSpPr/>
          <p:nvPr/>
        </p:nvSpPr>
        <p:spPr>
          <a:xfrm>
            <a:off x="3730625" y="2740520"/>
            <a:ext cx="2102383" cy="4568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𝛌≠0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077DF747-5C05-0B41-8A05-D8C7D77690D4}"/>
              </a:ext>
            </a:extLst>
          </p:cNvPr>
          <p:cNvSpPr/>
          <p:nvPr/>
        </p:nvSpPr>
        <p:spPr>
          <a:xfrm>
            <a:off x="3599917" y="4958576"/>
            <a:ext cx="2102383" cy="456870"/>
          </a:xfrm>
          <a:prstGeom prst="homePlat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5B8A6-3521-444A-9A11-CFD61C4B1B2A}"/>
              </a:ext>
            </a:extLst>
          </p:cNvPr>
          <p:cNvSpPr/>
          <p:nvPr/>
        </p:nvSpPr>
        <p:spPr>
          <a:xfrm>
            <a:off x="6019800" y="4958576"/>
            <a:ext cx="1600200" cy="375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DA75F-40E5-264D-B5AF-232695EBD631}"/>
              </a:ext>
            </a:extLst>
          </p:cNvPr>
          <p:cNvSpPr/>
          <p:nvPr/>
        </p:nvSpPr>
        <p:spPr>
          <a:xfrm>
            <a:off x="623888" y="3733800"/>
            <a:ext cx="2501900" cy="45687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PM Memory Model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10FA8-625D-A749-941F-3252E6CF13D8}"/>
              </a:ext>
            </a:extLst>
          </p:cNvPr>
          <p:cNvSpPr/>
          <p:nvPr/>
        </p:nvSpPr>
        <p:spPr>
          <a:xfrm>
            <a:off x="623888" y="5205082"/>
            <a:ext cx="2501900" cy="45687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PM Bug Oracles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39E3CE-F0ED-40A4-ADE9-C9963B557BC0}"/>
              </a:ext>
            </a:extLst>
          </p:cNvPr>
          <p:cNvSpPr/>
          <p:nvPr/>
        </p:nvSpPr>
        <p:spPr>
          <a:xfrm>
            <a:off x="3599918" y="5415446"/>
            <a:ext cx="1962682" cy="246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pbuf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[x]: flushed</a:t>
            </a:r>
          </a:p>
        </p:txBody>
      </p:sp>
    </p:spTree>
    <p:extLst>
      <p:ext uri="{BB962C8B-B14F-4D97-AF65-F5344CB8AC3E}">
        <p14:creationId xmlns:p14="http://schemas.microsoft.com/office/powerpoint/2010/main" val="38846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PM Bug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90601"/>
            <a:ext cx="11429999" cy="114458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Augment PM state transitions with bug signals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2B8C253-DDE5-450B-ACBB-7822C48DDC6A}"/>
              </a:ext>
            </a:extLst>
          </p:cNvPr>
          <p:cNvSpPr/>
          <p:nvPr/>
        </p:nvSpPr>
        <p:spPr>
          <a:xfrm>
            <a:off x="1371596" y="3429000"/>
            <a:ext cx="1371604" cy="6905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AB690F-4BDA-8F42-92AC-D9DE660666D0}"/>
              </a:ext>
            </a:extLst>
          </p:cNvPr>
          <p:cNvSpPr/>
          <p:nvPr/>
        </p:nvSpPr>
        <p:spPr>
          <a:xfrm>
            <a:off x="5410196" y="3415108"/>
            <a:ext cx="1371604" cy="690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17C926-39E6-7447-8820-0ED9ECDE9C67}"/>
              </a:ext>
            </a:extLst>
          </p:cNvPr>
          <p:cNvSpPr/>
          <p:nvPr/>
        </p:nvSpPr>
        <p:spPr>
          <a:xfrm>
            <a:off x="9448800" y="3415108"/>
            <a:ext cx="1371604" cy="690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flushed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7DC51D-9028-A844-BFBD-64C5116299F8}"/>
              </a:ext>
            </a:extLst>
          </p:cNvPr>
          <p:cNvSpPr/>
          <p:nvPr/>
        </p:nvSpPr>
        <p:spPr>
          <a:xfrm>
            <a:off x="9455150" y="1623612"/>
            <a:ext cx="1371604" cy="690564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missing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flush/fence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97607-1186-6249-9664-529C37B4CDC9}"/>
              </a:ext>
            </a:extLst>
          </p:cNvPr>
          <p:cNvSpPr/>
          <p:nvPr/>
        </p:nvSpPr>
        <p:spPr>
          <a:xfrm>
            <a:off x="1295400" y="5399486"/>
            <a:ext cx="1523996" cy="690564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redundant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flush/fence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DBFCC-4877-434F-90E3-366D4E59AE6F}"/>
              </a:ext>
            </a:extLst>
          </p:cNvPr>
          <p:cNvGrpSpPr/>
          <p:nvPr/>
        </p:nvGrpSpPr>
        <p:grpSpPr>
          <a:xfrm>
            <a:off x="6095998" y="1814910"/>
            <a:ext cx="3359152" cy="1600198"/>
            <a:chOff x="6095998" y="1814910"/>
            <a:chExt cx="3359152" cy="1600198"/>
          </a:xfrm>
        </p:grpSpPr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3B9BE4E0-06C9-F246-AA2D-BBAD13F3D730}"/>
                </a:ext>
              </a:extLst>
            </p:cNvPr>
            <p:cNvCxnSpPr>
              <a:cxnSpLocks/>
              <a:stCxn id="14" idx="0"/>
              <a:endCxn id="16" idx="1"/>
            </p:cNvCxnSpPr>
            <p:nvPr/>
          </p:nvCxnSpPr>
          <p:spPr>
            <a:xfrm rot="5400000" flipH="1" flipV="1">
              <a:off x="7052467" y="1012425"/>
              <a:ext cx="1446214" cy="3359152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04FC28-E0A2-CD4D-B28D-77A810394040}"/>
                </a:ext>
              </a:extLst>
            </p:cNvPr>
            <p:cNvSpPr/>
            <p:nvPr/>
          </p:nvSpPr>
          <p:spPr>
            <a:xfrm>
              <a:off x="7429488" y="1814910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8016D-0F3E-A446-861D-3B1EA614874D}"/>
              </a:ext>
            </a:extLst>
          </p:cNvPr>
          <p:cNvGrpSpPr/>
          <p:nvPr/>
        </p:nvGrpSpPr>
        <p:grpSpPr>
          <a:xfrm>
            <a:off x="10747361" y="1968894"/>
            <a:ext cx="1371593" cy="1791496"/>
            <a:chOff x="10747361" y="1968894"/>
            <a:chExt cx="1371593" cy="1791496"/>
          </a:xfrm>
        </p:grpSpPr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B4D93958-D5B5-8D4D-A5B4-C82E86C9CAB1}"/>
                </a:ext>
              </a:extLst>
            </p:cNvPr>
            <p:cNvCxnSpPr>
              <a:stCxn id="15" idx="3"/>
              <a:endCxn id="16" idx="3"/>
            </p:cNvCxnSpPr>
            <p:nvPr/>
          </p:nvCxnSpPr>
          <p:spPr>
            <a:xfrm flipV="1">
              <a:off x="10820404" y="1968894"/>
              <a:ext cx="6350" cy="1791496"/>
            </a:xfrm>
            <a:prstGeom prst="bentConnector3">
              <a:avLst>
                <a:gd name="adj1" fmla="val 9871449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ECC320-2B46-3049-B5F0-9B2066244849}"/>
                </a:ext>
              </a:extLst>
            </p:cNvPr>
            <p:cNvSpPr/>
            <p:nvPr/>
          </p:nvSpPr>
          <p:spPr>
            <a:xfrm>
              <a:off x="10747361" y="2768197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B6A123-FE35-1243-995A-6041DFA1D918}"/>
              </a:ext>
            </a:extLst>
          </p:cNvPr>
          <p:cNvGrpSpPr/>
          <p:nvPr/>
        </p:nvGrpSpPr>
        <p:grpSpPr>
          <a:xfrm>
            <a:off x="2819396" y="4105672"/>
            <a:ext cx="7315206" cy="1791496"/>
            <a:chOff x="2819396" y="4105672"/>
            <a:chExt cx="7315206" cy="1791496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3C7FA881-861B-1041-9057-16FAE7C4A591}"/>
                </a:ext>
              </a:extLst>
            </p:cNvPr>
            <p:cNvCxnSpPr>
              <a:cxnSpLocks/>
              <a:stCxn id="15" idx="2"/>
              <a:endCxn id="17" idx="3"/>
            </p:cNvCxnSpPr>
            <p:nvPr/>
          </p:nvCxnSpPr>
          <p:spPr>
            <a:xfrm rot="5400000">
              <a:off x="5657451" y="1267617"/>
              <a:ext cx="1639096" cy="7315206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E03406-6B89-0248-A870-8CCE89A70410}"/>
                </a:ext>
              </a:extLst>
            </p:cNvPr>
            <p:cNvSpPr/>
            <p:nvPr/>
          </p:nvSpPr>
          <p:spPr>
            <a:xfrm>
              <a:off x="5416551" y="5592368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flush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922601-74B1-064F-9ECE-85B8962D8E8B}"/>
              </a:ext>
            </a:extLst>
          </p:cNvPr>
          <p:cNvGrpSpPr/>
          <p:nvPr/>
        </p:nvGrpSpPr>
        <p:grpSpPr>
          <a:xfrm>
            <a:off x="-14079" y="3774282"/>
            <a:ext cx="1385675" cy="1970486"/>
            <a:chOff x="-14079" y="3774282"/>
            <a:chExt cx="1385675" cy="1970486"/>
          </a:xfrm>
        </p:grpSpPr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195A27EF-CD70-CC4D-AA92-B71328ACFB57}"/>
                </a:ext>
              </a:extLst>
            </p:cNvPr>
            <p:cNvCxnSpPr>
              <a:cxnSpLocks/>
              <a:stCxn id="170" idx="1"/>
              <a:endCxn id="17" idx="1"/>
            </p:cNvCxnSpPr>
            <p:nvPr/>
          </p:nvCxnSpPr>
          <p:spPr>
            <a:xfrm rot="10800000" flipV="1">
              <a:off x="1295400" y="3774282"/>
              <a:ext cx="76196" cy="1970486"/>
            </a:xfrm>
            <a:prstGeom prst="bentConnector3">
              <a:avLst>
                <a:gd name="adj1" fmla="val 902368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874DA9-8321-5D45-BD88-EDCA7DC073DD}"/>
                </a:ext>
              </a:extLst>
            </p:cNvPr>
            <p:cNvSpPr/>
            <p:nvPr/>
          </p:nvSpPr>
          <p:spPr>
            <a:xfrm>
              <a:off x="-14079" y="4717870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fence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0AC900-4C88-2D46-BAF3-052B4B9A6171}"/>
                </a:ext>
              </a:extLst>
            </p:cNvPr>
            <p:cNvSpPr/>
            <p:nvPr/>
          </p:nvSpPr>
          <p:spPr>
            <a:xfrm>
              <a:off x="3" y="4413070"/>
              <a:ext cx="1371593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flush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7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PM Bug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90601"/>
            <a:ext cx="11429999" cy="114458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Custom oracles = custom state &amp; signals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Example: ordering bug (</a:t>
            </a:r>
            <a:r>
              <a:rPr lang="en-US" b="1" dirty="0"/>
              <a:t>A </a:t>
            </a:r>
            <a:r>
              <a:rPr lang="en-US" dirty="0"/>
              <a:t>must be durable </a:t>
            </a:r>
            <a:r>
              <a:rPr lang="en-US" b="1" dirty="0"/>
              <a:t>before B</a:t>
            </a:r>
            <a:r>
              <a:rPr lang="en-US" dirty="0"/>
              <a:t>)</a:t>
            </a:r>
            <a:endParaRPr lang="en-US" b="1" dirty="0"/>
          </a:p>
          <a:p>
            <a:pPr>
              <a:spcAft>
                <a:spcPts val="1000"/>
              </a:spcAft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3C64B-6290-8B49-B019-1DDAD6830042}"/>
              </a:ext>
            </a:extLst>
          </p:cNvPr>
          <p:cNvSpPr/>
          <p:nvPr/>
        </p:nvSpPr>
        <p:spPr>
          <a:xfrm>
            <a:off x="1371596" y="4363245"/>
            <a:ext cx="1371604" cy="6905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 clean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clean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CD8E4-F10B-0844-B73F-9ED0701E1114}"/>
              </a:ext>
            </a:extLst>
          </p:cNvPr>
          <p:cNvSpPr/>
          <p:nvPr/>
        </p:nvSpPr>
        <p:spPr>
          <a:xfrm>
            <a:off x="5410196" y="4349353"/>
            <a:ext cx="1371604" cy="690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 dirty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clean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34B6E2-81D5-0447-9E4C-42B9A787E97E}"/>
              </a:ext>
            </a:extLst>
          </p:cNvPr>
          <p:cNvSpPr/>
          <p:nvPr/>
        </p:nvSpPr>
        <p:spPr>
          <a:xfrm>
            <a:off x="9236612" y="4349353"/>
            <a:ext cx="1795980" cy="690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 flushed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clean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1DFE67-7339-9040-A1F5-6B6EAAE23A19}"/>
              </a:ext>
            </a:extLst>
          </p:cNvPr>
          <p:cNvSpPr/>
          <p:nvPr/>
        </p:nvSpPr>
        <p:spPr>
          <a:xfrm>
            <a:off x="9944113" y="2224819"/>
            <a:ext cx="1371604" cy="690564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ordering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violation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B3847A9-2DFF-1342-84EF-F7DE56DC918C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5721353" y="2570100"/>
            <a:ext cx="4222760" cy="1772901"/>
          </a:xfrm>
          <a:prstGeom prst="bentConnector3">
            <a:avLst>
              <a:gd name="adj1" fmla="val 99839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3BA8B9B-E84F-D44F-AA64-8CB43DA1FCA1}"/>
              </a:ext>
            </a:extLst>
          </p:cNvPr>
          <p:cNvSpPr/>
          <p:nvPr/>
        </p:nvSpPr>
        <p:spPr>
          <a:xfrm>
            <a:off x="7056685" y="2398710"/>
            <a:ext cx="1905030" cy="344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B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803BAE-516C-CF48-BBE2-F496E9E70E2F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10629915" y="2915383"/>
            <a:ext cx="0" cy="1411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A7D9459-E134-D549-9B54-E4918B2E7E34}"/>
              </a:ext>
            </a:extLst>
          </p:cNvPr>
          <p:cNvSpPr/>
          <p:nvPr/>
        </p:nvSpPr>
        <p:spPr>
          <a:xfrm>
            <a:off x="9677400" y="3389310"/>
            <a:ext cx="1905030" cy="344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B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35B179-1B61-0F41-82FC-25449A920964}"/>
              </a:ext>
            </a:extLst>
          </p:cNvPr>
          <p:cNvCxnSpPr>
            <a:cxnSpLocks/>
          </p:cNvCxnSpPr>
          <p:nvPr/>
        </p:nvCxnSpPr>
        <p:spPr>
          <a:xfrm flipV="1">
            <a:off x="2095485" y="3389310"/>
            <a:ext cx="0" cy="9739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BEC62B2-D669-9F41-B154-61F6B53C1DA2}"/>
              </a:ext>
            </a:extLst>
          </p:cNvPr>
          <p:cNvSpPr/>
          <p:nvPr/>
        </p:nvSpPr>
        <p:spPr>
          <a:xfrm>
            <a:off x="1229563" y="3770310"/>
            <a:ext cx="1731845" cy="344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B </a:t>
            </a:r>
          </a:p>
        </p:txBody>
      </p:sp>
      <p:pic>
        <p:nvPicPr>
          <p:cNvPr id="61" name="Graphic 60" descr="Sunglasses face outline">
            <a:extLst>
              <a:ext uri="{FF2B5EF4-FFF2-40B4-BE49-F238E27FC236}">
                <a16:creationId xmlns:a16="http://schemas.microsoft.com/office/drawing/2014/main" id="{87CB505C-378F-7A4B-BC2C-FF4E3DD2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285" y="2286000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1BF7099-B009-D444-84B3-F3BACA95CDC4}"/>
              </a:ext>
            </a:extLst>
          </p:cNvPr>
          <p:cNvSpPr txBox="1"/>
          <p:nvPr/>
        </p:nvSpPr>
        <p:spPr>
          <a:xfrm>
            <a:off x="1576373" y="3062642"/>
            <a:ext cx="103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 bug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87A7D12-E2EC-8341-8708-B78CE096D8D5}"/>
              </a:ext>
            </a:extLst>
          </p:cNvPr>
          <p:cNvSpPr/>
          <p:nvPr/>
        </p:nvSpPr>
        <p:spPr>
          <a:xfrm>
            <a:off x="381000" y="2615800"/>
            <a:ext cx="11430000" cy="16264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use 2 custom oracles to reproduce all user-space application-specific bugs found from prior work!</a:t>
            </a:r>
          </a:p>
          <a:p>
            <a:pPr algn="ctr"/>
            <a:r>
              <a:rPr lang="en-US" sz="3200" dirty="0"/>
              <a:t>(still no need to modify the source code!)</a:t>
            </a:r>
          </a:p>
        </p:txBody>
      </p:sp>
    </p:spTree>
    <p:extLst>
      <p:ext uri="{BB962C8B-B14F-4D97-AF65-F5344CB8AC3E}">
        <p14:creationId xmlns:p14="http://schemas.microsoft.com/office/powerpoint/2010/main" val="2596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5" grpId="0" animBg="1"/>
      <p:bldP spid="16" grpId="0" animBg="1"/>
      <p:bldP spid="42" grpId="0" animBg="1"/>
      <p:bldP spid="43" grpId="0" animBg="1"/>
      <p:bldP spid="44" grpId="0" animBg="1"/>
      <p:bldP spid="54" grpId="0" animBg="1"/>
      <p:bldP spid="62" grpId="0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26566E-6050-4C7C-B334-CD22304F3BD6}"/>
              </a:ext>
            </a:extLst>
          </p:cNvPr>
          <p:cNvGrpSpPr/>
          <p:nvPr/>
        </p:nvGrpSpPr>
        <p:grpSpPr>
          <a:xfrm>
            <a:off x="2895600" y="1257300"/>
            <a:ext cx="3200401" cy="4800600"/>
            <a:chOff x="4788645" y="1257300"/>
            <a:chExt cx="3200401" cy="48006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2278264-323C-4D51-89F5-4C476906BFC9}"/>
                </a:ext>
              </a:extLst>
            </p:cNvPr>
            <p:cNvSpPr/>
            <p:nvPr/>
          </p:nvSpPr>
          <p:spPr>
            <a:xfrm>
              <a:off x="4788645" y="1257300"/>
              <a:ext cx="3200401" cy="4800600"/>
            </a:xfrm>
            <a:prstGeom prst="rect">
              <a:avLst/>
            </a:prstGeom>
            <a:solidFill>
              <a:srgbClr val="A5CD93">
                <a:alpha val="50196"/>
              </a:srgbClr>
            </a:solidFill>
            <a:ln>
              <a:solidFill>
                <a:srgbClr val="131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cap="small" dirty="0">
                  <a:solidFill>
                    <a:srgbClr val="131516"/>
                  </a:solidFill>
                </a:rPr>
                <a:t>Agamotto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73DADB5-AFB8-46B5-ACE0-4DD89E23C9E8}"/>
                </a:ext>
              </a:extLst>
            </p:cNvPr>
            <p:cNvGrpSpPr/>
            <p:nvPr/>
          </p:nvGrpSpPr>
          <p:grpSpPr>
            <a:xfrm>
              <a:off x="4957008" y="1600200"/>
              <a:ext cx="2819401" cy="4324350"/>
              <a:chOff x="5730962" y="1733550"/>
              <a:chExt cx="2819401" cy="432435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1F7EBCB-C6A5-4278-A016-2C1A871D668A}"/>
                  </a:ext>
                </a:extLst>
              </p:cNvPr>
              <p:cNvSpPr/>
              <p:nvPr/>
            </p:nvSpPr>
            <p:spPr>
              <a:xfrm>
                <a:off x="5730962" y="1733550"/>
                <a:ext cx="2819401" cy="4324350"/>
              </a:xfrm>
              <a:prstGeom prst="rect">
                <a:avLst/>
              </a:prstGeom>
              <a:solidFill>
                <a:srgbClr val="CBCBCB"/>
              </a:solidFill>
              <a:ln>
                <a:solidFill>
                  <a:srgbClr val="1315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cap="small" dirty="0">
                    <a:solidFill>
                      <a:srgbClr val="131516"/>
                    </a:solidFill>
                  </a:rPr>
                  <a:t>S</a:t>
                </a:r>
                <a:r>
                  <a:rPr lang="en-US" dirty="0">
                    <a:solidFill>
                      <a:srgbClr val="131516"/>
                    </a:solidFill>
                  </a:rPr>
                  <a:t>ymbolic Execution Engine (KLEE)</a:t>
                </a:r>
                <a:endParaRPr lang="en-US" cap="small" dirty="0">
                  <a:solidFill>
                    <a:srgbClr val="131516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E767B-2C41-4249-9558-A1C61638D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3625" y="1862232"/>
                <a:ext cx="2254074" cy="3590736"/>
              </a:xfrm>
              <a:prstGeom prst="rect">
                <a:avLst/>
              </a:prstGeom>
            </p:spPr>
          </p:pic>
        </p:grpSp>
      </p:grpSp>
      <p:sp>
        <p:nvSpPr>
          <p:cNvPr id="120" name="Arrow: Left 119">
            <a:extLst>
              <a:ext uri="{FF2B5EF4-FFF2-40B4-BE49-F238E27FC236}">
                <a16:creationId xmlns:a16="http://schemas.microsoft.com/office/drawing/2014/main" id="{E9480478-36ED-4807-9ADE-352A3D4704B3}"/>
              </a:ext>
            </a:extLst>
          </p:cNvPr>
          <p:cNvSpPr/>
          <p:nvPr/>
        </p:nvSpPr>
        <p:spPr>
          <a:xfrm>
            <a:off x="5600700" y="4779791"/>
            <a:ext cx="419101" cy="456871"/>
          </a:xfrm>
          <a:prstGeom prst="leftArrow">
            <a:avLst/>
          </a:prstGeom>
          <a:solidFill>
            <a:srgbClr val="00274C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Arrow: Left 123">
            <a:extLst>
              <a:ext uri="{FF2B5EF4-FFF2-40B4-BE49-F238E27FC236}">
                <a16:creationId xmlns:a16="http://schemas.microsoft.com/office/drawing/2014/main" id="{36E1138A-C597-44B1-8AB3-E53D1A65D534}"/>
              </a:ext>
            </a:extLst>
          </p:cNvPr>
          <p:cNvSpPr/>
          <p:nvPr/>
        </p:nvSpPr>
        <p:spPr>
          <a:xfrm>
            <a:off x="5600700" y="3592156"/>
            <a:ext cx="419101" cy="456871"/>
          </a:xfrm>
          <a:prstGeom prst="leftArrow">
            <a:avLst/>
          </a:prstGeom>
          <a:solidFill>
            <a:srgbClr val="00274C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Arrow: Left 125">
            <a:extLst>
              <a:ext uri="{FF2B5EF4-FFF2-40B4-BE49-F238E27FC236}">
                <a16:creationId xmlns:a16="http://schemas.microsoft.com/office/drawing/2014/main" id="{DF870F91-BF2B-4C15-9C0C-1647EE7D25F0}"/>
              </a:ext>
            </a:extLst>
          </p:cNvPr>
          <p:cNvSpPr/>
          <p:nvPr/>
        </p:nvSpPr>
        <p:spPr>
          <a:xfrm>
            <a:off x="5600700" y="2421871"/>
            <a:ext cx="419101" cy="456871"/>
          </a:xfrm>
          <a:prstGeom prst="leftArrow">
            <a:avLst/>
          </a:prstGeom>
          <a:solidFill>
            <a:srgbClr val="00274C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297B5-A19A-4C37-86DB-13BD7AAACB41}"/>
              </a:ext>
            </a:extLst>
          </p:cNvPr>
          <p:cNvSpPr txBox="1"/>
          <p:nvPr/>
        </p:nvSpPr>
        <p:spPr>
          <a:xfrm>
            <a:off x="6365601" y="2327140"/>
            <a:ext cx="422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Why? To handle “State Space Explosion”!</a:t>
            </a:r>
          </a:p>
        </p:txBody>
      </p:sp>
    </p:spTree>
    <p:extLst>
      <p:ext uri="{BB962C8B-B14F-4D97-AF65-F5344CB8AC3E}">
        <p14:creationId xmlns:p14="http://schemas.microsoft.com/office/powerpoint/2010/main" val="42787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4" grpId="0" animBg="1"/>
      <p:bldP spid="12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147">
            <a:extLst>
              <a:ext uri="{FF2B5EF4-FFF2-40B4-BE49-F238E27FC236}">
                <a16:creationId xmlns:a16="http://schemas.microsoft.com/office/drawing/2014/main" id="{6DB2E889-15FB-4D15-B833-FD5FF35442D8}"/>
              </a:ext>
            </a:extLst>
          </p:cNvPr>
          <p:cNvSpPr/>
          <p:nvPr/>
        </p:nvSpPr>
        <p:spPr>
          <a:xfrm>
            <a:off x="7810420" y="2426189"/>
            <a:ext cx="882474" cy="1002812"/>
          </a:xfrm>
          <a:prstGeom prst="ellipse">
            <a:avLst/>
          </a:prstGeom>
          <a:solidFill>
            <a:srgbClr val="FFFF00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7466-C51C-894B-A8A3-ED25E529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7BB8B3-B719-1B40-A159-6D5718C0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430000" cy="685799"/>
          </a:xfrm>
        </p:spPr>
        <p:txBody>
          <a:bodyPr/>
          <a:lstStyle/>
          <a:p>
            <a:r>
              <a:rPr lang="en-US" dirty="0"/>
              <a:t>Problem: State Space Explosion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B1E9D7-5A90-124F-BE6E-BE2847398042}"/>
              </a:ext>
            </a:extLst>
          </p:cNvPr>
          <p:cNvGrpSpPr/>
          <p:nvPr/>
        </p:nvGrpSpPr>
        <p:grpSpPr>
          <a:xfrm>
            <a:off x="533400" y="3009900"/>
            <a:ext cx="838200" cy="838200"/>
            <a:chOff x="533400" y="3200400"/>
            <a:chExt cx="838200" cy="838200"/>
          </a:xfrm>
        </p:grpSpPr>
        <p:pic>
          <p:nvPicPr>
            <p:cNvPr id="32" name="Graphic 31" descr="Paper">
              <a:extLst>
                <a:ext uri="{FF2B5EF4-FFF2-40B4-BE49-F238E27FC236}">
                  <a16:creationId xmlns:a16="http://schemas.microsoft.com/office/drawing/2014/main" id="{3B906AE1-F141-254C-8072-491C919A0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28" name="Graphic 27" descr="Binary">
              <a:extLst>
                <a:ext uri="{FF2B5EF4-FFF2-40B4-BE49-F238E27FC236}">
                  <a16:creationId xmlns:a16="http://schemas.microsoft.com/office/drawing/2014/main" id="{8D255417-DC5E-C845-8FB3-0EEE4BB31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4DE8C33-5C81-4081-A3F2-629F6A47FDDF}"/>
              </a:ext>
            </a:extLst>
          </p:cNvPr>
          <p:cNvSpPr/>
          <p:nvPr/>
        </p:nvSpPr>
        <p:spPr>
          <a:xfrm>
            <a:off x="1562100" y="3195501"/>
            <a:ext cx="612866" cy="612866"/>
          </a:xfrm>
          <a:prstGeom prst="ellipse">
            <a:avLst/>
          </a:prstGeom>
          <a:solidFill>
            <a:schemeClr val="bg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6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33B2DA-B061-4370-A117-24B2481B1802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1219200" y="3501934"/>
            <a:ext cx="342900" cy="0"/>
          </a:xfrm>
          <a:prstGeom prst="straightConnector1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C5EFD-DFC9-43A3-9CD7-8E8422CCFF37}"/>
              </a:ext>
            </a:extLst>
          </p:cNvPr>
          <p:cNvGrpSpPr/>
          <p:nvPr/>
        </p:nvGrpSpPr>
        <p:grpSpPr>
          <a:xfrm>
            <a:off x="2365466" y="2133600"/>
            <a:ext cx="838200" cy="838200"/>
            <a:chOff x="533400" y="3200400"/>
            <a:chExt cx="838200" cy="838200"/>
          </a:xfrm>
        </p:grpSpPr>
        <p:pic>
          <p:nvPicPr>
            <p:cNvPr id="16" name="Graphic 15" descr="Paper">
              <a:extLst>
                <a:ext uri="{FF2B5EF4-FFF2-40B4-BE49-F238E27FC236}">
                  <a16:creationId xmlns:a16="http://schemas.microsoft.com/office/drawing/2014/main" id="{F7A02147-F366-4494-96B1-037FB8CC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17" name="Graphic 16" descr="Binary">
              <a:extLst>
                <a:ext uri="{FF2B5EF4-FFF2-40B4-BE49-F238E27FC236}">
                  <a16:creationId xmlns:a16="http://schemas.microsoft.com/office/drawing/2014/main" id="{5CC2D4FF-AC54-411E-B8C2-F44F2E08E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6BD485-7737-4EA1-8DD6-A6B0B1EB7C6D}"/>
              </a:ext>
            </a:extLst>
          </p:cNvPr>
          <p:cNvGrpSpPr/>
          <p:nvPr/>
        </p:nvGrpSpPr>
        <p:grpSpPr>
          <a:xfrm>
            <a:off x="2365466" y="3886200"/>
            <a:ext cx="838200" cy="838200"/>
            <a:chOff x="533400" y="3200400"/>
            <a:chExt cx="838200" cy="838200"/>
          </a:xfrm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C5BC10FE-1D3A-4D6F-AD9B-B2F64033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20" name="Graphic 19" descr="Binary">
              <a:extLst>
                <a:ext uri="{FF2B5EF4-FFF2-40B4-BE49-F238E27FC236}">
                  <a16:creationId xmlns:a16="http://schemas.microsoft.com/office/drawing/2014/main" id="{FAA4981E-4298-419F-A5C6-758BC9F1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9E68092C-18AC-44B7-89C5-9CBE350C40AF}"/>
              </a:ext>
            </a:extLst>
          </p:cNvPr>
          <p:cNvCxnSpPr>
            <a:cxnSpLocks/>
            <a:stCxn id="2" idx="0"/>
            <a:endCxn id="17" idx="1"/>
          </p:cNvCxnSpPr>
          <p:nvPr/>
        </p:nvCxnSpPr>
        <p:spPr>
          <a:xfrm rot="5400000" flipH="1" flipV="1">
            <a:off x="1927316" y="2566852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A6737624-AEEA-41F8-926A-180EB97F957E}"/>
              </a:ext>
            </a:extLst>
          </p:cNvPr>
          <p:cNvCxnSpPr>
            <a:cxnSpLocks/>
            <a:stCxn id="2" idx="4"/>
            <a:endCxn id="20" idx="1"/>
          </p:cNvCxnSpPr>
          <p:nvPr/>
        </p:nvCxnSpPr>
        <p:spPr>
          <a:xfrm rot="16200000" flipH="1">
            <a:off x="1927316" y="3749583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728FB18F-608D-4A9D-94EA-B287D3D1983F}"/>
              </a:ext>
            </a:extLst>
          </p:cNvPr>
          <p:cNvSpPr/>
          <p:nvPr/>
        </p:nvSpPr>
        <p:spPr>
          <a:xfrm>
            <a:off x="3394166" y="2288381"/>
            <a:ext cx="612866" cy="612866"/>
          </a:xfrm>
          <a:prstGeom prst="ellipse">
            <a:avLst/>
          </a:prstGeom>
          <a:solidFill>
            <a:schemeClr val="bg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6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A5557BB-CE64-4822-99E8-A5C1D55E05F7}"/>
              </a:ext>
            </a:extLst>
          </p:cNvPr>
          <p:cNvCxnSpPr>
            <a:cxnSpLocks/>
            <a:endCxn id="50" idx="2"/>
          </p:cNvCxnSpPr>
          <p:nvPr/>
        </p:nvCxnSpPr>
        <p:spPr>
          <a:xfrm>
            <a:off x="3051266" y="2594814"/>
            <a:ext cx="342900" cy="0"/>
          </a:xfrm>
          <a:prstGeom prst="straightConnector1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EA7C5C-D32F-4A4C-B594-C73660B1F449}"/>
              </a:ext>
            </a:extLst>
          </p:cNvPr>
          <p:cNvGrpSpPr/>
          <p:nvPr/>
        </p:nvGrpSpPr>
        <p:grpSpPr>
          <a:xfrm>
            <a:off x="4197532" y="1226480"/>
            <a:ext cx="838200" cy="838200"/>
            <a:chOff x="533400" y="3200400"/>
            <a:chExt cx="838200" cy="838200"/>
          </a:xfrm>
        </p:grpSpPr>
        <p:pic>
          <p:nvPicPr>
            <p:cNvPr id="53" name="Graphic 52" descr="Paper">
              <a:extLst>
                <a:ext uri="{FF2B5EF4-FFF2-40B4-BE49-F238E27FC236}">
                  <a16:creationId xmlns:a16="http://schemas.microsoft.com/office/drawing/2014/main" id="{6CE39E42-F5E7-4DB3-B9C4-C259D89FD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54" name="Graphic 53" descr="Binary">
              <a:extLst>
                <a:ext uri="{FF2B5EF4-FFF2-40B4-BE49-F238E27FC236}">
                  <a16:creationId xmlns:a16="http://schemas.microsoft.com/office/drawing/2014/main" id="{1C2FF5B3-02EE-4DB4-A336-E0E04AB0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FAB727-251E-41E3-9301-82F3FED979BB}"/>
              </a:ext>
            </a:extLst>
          </p:cNvPr>
          <p:cNvGrpSpPr/>
          <p:nvPr/>
        </p:nvGrpSpPr>
        <p:grpSpPr>
          <a:xfrm>
            <a:off x="4197532" y="2514600"/>
            <a:ext cx="838200" cy="838200"/>
            <a:chOff x="533400" y="3200400"/>
            <a:chExt cx="838200" cy="838200"/>
          </a:xfrm>
        </p:grpSpPr>
        <p:pic>
          <p:nvPicPr>
            <p:cNvPr id="56" name="Graphic 55" descr="Paper">
              <a:extLst>
                <a:ext uri="{FF2B5EF4-FFF2-40B4-BE49-F238E27FC236}">
                  <a16:creationId xmlns:a16="http://schemas.microsoft.com/office/drawing/2014/main" id="{23AE3142-0CF8-43CE-A712-1249EB239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57" name="Graphic 56" descr="Binary">
              <a:extLst>
                <a:ext uri="{FF2B5EF4-FFF2-40B4-BE49-F238E27FC236}">
                  <a16:creationId xmlns:a16="http://schemas.microsoft.com/office/drawing/2014/main" id="{6B6744E4-E58D-445F-8A5E-ED800216A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1368BCA7-F2BC-4B83-A1B8-4A86C8586EC6}"/>
              </a:ext>
            </a:extLst>
          </p:cNvPr>
          <p:cNvCxnSpPr>
            <a:cxnSpLocks/>
            <a:stCxn id="50" idx="0"/>
            <a:endCxn id="54" idx="1"/>
          </p:cNvCxnSpPr>
          <p:nvPr/>
        </p:nvCxnSpPr>
        <p:spPr>
          <a:xfrm rot="5400000" flipH="1" flipV="1">
            <a:off x="3759382" y="1659732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5A880C1-0DC3-40EB-B77D-10BEA78EEFDE}"/>
              </a:ext>
            </a:extLst>
          </p:cNvPr>
          <p:cNvCxnSpPr>
            <a:cxnSpLocks/>
            <a:stCxn id="50" idx="4"/>
            <a:endCxn id="57" idx="1"/>
          </p:cNvCxnSpPr>
          <p:nvPr/>
        </p:nvCxnSpPr>
        <p:spPr>
          <a:xfrm rot="16200000" flipH="1">
            <a:off x="3991622" y="2610223"/>
            <a:ext cx="10538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3217B1CD-2021-4D0C-95AE-7DB10259B7A8}"/>
              </a:ext>
            </a:extLst>
          </p:cNvPr>
          <p:cNvSpPr/>
          <p:nvPr/>
        </p:nvSpPr>
        <p:spPr>
          <a:xfrm>
            <a:off x="3394166" y="4069143"/>
            <a:ext cx="612866" cy="612866"/>
          </a:xfrm>
          <a:prstGeom prst="ellipse">
            <a:avLst/>
          </a:prstGeom>
          <a:solidFill>
            <a:schemeClr val="bg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6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BC72794-229F-4165-93A0-B982C1300C11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3051266" y="4375576"/>
            <a:ext cx="342900" cy="0"/>
          </a:xfrm>
          <a:prstGeom prst="straightConnector1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5D27538-FE92-45B2-9FCE-5709E4A5FFAE}"/>
              </a:ext>
            </a:extLst>
          </p:cNvPr>
          <p:cNvGrpSpPr/>
          <p:nvPr/>
        </p:nvGrpSpPr>
        <p:grpSpPr>
          <a:xfrm>
            <a:off x="4197532" y="3352800"/>
            <a:ext cx="838200" cy="838200"/>
            <a:chOff x="533400" y="3200400"/>
            <a:chExt cx="838200" cy="838200"/>
          </a:xfrm>
        </p:grpSpPr>
        <p:pic>
          <p:nvPicPr>
            <p:cNvPr id="73" name="Graphic 72" descr="Paper">
              <a:extLst>
                <a:ext uri="{FF2B5EF4-FFF2-40B4-BE49-F238E27FC236}">
                  <a16:creationId xmlns:a16="http://schemas.microsoft.com/office/drawing/2014/main" id="{5111F453-D557-4F13-B803-C12CE8A0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74" name="Graphic 73" descr="Binary">
              <a:extLst>
                <a:ext uri="{FF2B5EF4-FFF2-40B4-BE49-F238E27FC236}">
                  <a16:creationId xmlns:a16="http://schemas.microsoft.com/office/drawing/2014/main" id="{7C23F8EA-3187-4641-905F-DF9902DFB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C8804BB-D3C4-4299-962F-137CB06ADE30}"/>
              </a:ext>
            </a:extLst>
          </p:cNvPr>
          <p:cNvGrpSpPr/>
          <p:nvPr/>
        </p:nvGrpSpPr>
        <p:grpSpPr>
          <a:xfrm>
            <a:off x="4197532" y="4759842"/>
            <a:ext cx="838200" cy="838200"/>
            <a:chOff x="533400" y="3200400"/>
            <a:chExt cx="838200" cy="838200"/>
          </a:xfrm>
        </p:grpSpPr>
        <p:pic>
          <p:nvPicPr>
            <p:cNvPr id="76" name="Graphic 75" descr="Paper">
              <a:extLst>
                <a:ext uri="{FF2B5EF4-FFF2-40B4-BE49-F238E27FC236}">
                  <a16:creationId xmlns:a16="http://schemas.microsoft.com/office/drawing/2014/main" id="{85084F99-8145-4852-B58E-152CC236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77" name="Graphic 76" descr="Binary">
              <a:extLst>
                <a:ext uri="{FF2B5EF4-FFF2-40B4-BE49-F238E27FC236}">
                  <a16:creationId xmlns:a16="http://schemas.microsoft.com/office/drawing/2014/main" id="{01D843C9-EDB1-494B-8911-E9AC41F2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5D175529-FE37-4803-9A31-390D5FD04EEB}"/>
              </a:ext>
            </a:extLst>
          </p:cNvPr>
          <p:cNvCxnSpPr>
            <a:cxnSpLocks/>
            <a:stCxn id="70" idx="0"/>
            <a:endCxn id="74" idx="1"/>
          </p:cNvCxnSpPr>
          <p:nvPr/>
        </p:nvCxnSpPr>
        <p:spPr>
          <a:xfrm rot="5400000" flipH="1" flipV="1">
            <a:off x="3932161" y="3613273"/>
            <a:ext cx="224309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A417027A-0A02-4CE5-9AC0-97017EFFAFCB}"/>
              </a:ext>
            </a:extLst>
          </p:cNvPr>
          <p:cNvCxnSpPr>
            <a:cxnSpLocks/>
            <a:stCxn id="70" idx="4"/>
            <a:endCxn id="77" idx="1"/>
          </p:cNvCxnSpPr>
          <p:nvPr/>
        </p:nvCxnSpPr>
        <p:spPr>
          <a:xfrm rot="16200000" flipH="1">
            <a:off x="3759382" y="4623225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6278BF5-44FF-4873-95AB-74B914DC0421}"/>
              </a:ext>
            </a:extLst>
          </p:cNvPr>
          <p:cNvGrpSpPr/>
          <p:nvPr/>
        </p:nvGrpSpPr>
        <p:grpSpPr>
          <a:xfrm>
            <a:off x="4883332" y="1339780"/>
            <a:ext cx="765266" cy="523220"/>
            <a:chOff x="4883332" y="2667000"/>
            <a:chExt cx="765266" cy="52322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5790090-8FB4-40C1-9557-EAA894FEFDD8}"/>
                </a:ext>
              </a:extLst>
            </p:cNvPr>
            <p:cNvCxnSpPr>
              <a:cxnSpLocks/>
            </p:cNvCxnSpPr>
            <p:nvPr/>
          </p:nvCxnSpPr>
          <p:spPr>
            <a:xfrm>
              <a:off x="4883332" y="3006633"/>
              <a:ext cx="342900" cy="0"/>
            </a:xfrm>
            <a:prstGeom prst="straightConnector1">
              <a:avLst/>
            </a:prstGeom>
            <a:ln w="381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23CAE3-5D4D-4FB6-B893-A927B17A4D5C}"/>
                </a:ext>
              </a:extLst>
            </p:cNvPr>
            <p:cNvSpPr txBox="1"/>
            <p:nvPr/>
          </p:nvSpPr>
          <p:spPr>
            <a:xfrm>
              <a:off x="5226232" y="2667000"/>
              <a:ext cx="4223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B021F44-853E-4047-BAC9-34B0AB451633}"/>
              </a:ext>
            </a:extLst>
          </p:cNvPr>
          <p:cNvGrpSpPr/>
          <p:nvPr/>
        </p:nvGrpSpPr>
        <p:grpSpPr>
          <a:xfrm>
            <a:off x="4883332" y="3480468"/>
            <a:ext cx="765266" cy="523220"/>
            <a:chOff x="4883332" y="2667000"/>
            <a:chExt cx="765266" cy="523220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7D72AFC-015F-479E-9002-65193515B454}"/>
                </a:ext>
              </a:extLst>
            </p:cNvPr>
            <p:cNvCxnSpPr>
              <a:cxnSpLocks/>
            </p:cNvCxnSpPr>
            <p:nvPr/>
          </p:nvCxnSpPr>
          <p:spPr>
            <a:xfrm>
              <a:off x="4883332" y="3006633"/>
              <a:ext cx="342900" cy="0"/>
            </a:xfrm>
            <a:prstGeom prst="straightConnector1">
              <a:avLst/>
            </a:prstGeom>
            <a:ln w="381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5E3CFB1-2BD5-47C4-947E-0F4C22C2EDC9}"/>
                </a:ext>
              </a:extLst>
            </p:cNvPr>
            <p:cNvSpPr txBox="1"/>
            <p:nvPr/>
          </p:nvSpPr>
          <p:spPr>
            <a:xfrm>
              <a:off x="5226232" y="2667000"/>
              <a:ext cx="4223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C49AEF47-A1B6-401D-ABFA-225139891419}"/>
              </a:ext>
            </a:extLst>
          </p:cNvPr>
          <p:cNvSpPr/>
          <p:nvPr/>
        </p:nvSpPr>
        <p:spPr>
          <a:xfrm>
            <a:off x="5226231" y="2700200"/>
            <a:ext cx="612866" cy="612866"/>
          </a:xfrm>
          <a:prstGeom prst="ellipse">
            <a:avLst/>
          </a:prstGeom>
          <a:solidFill>
            <a:schemeClr val="bg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6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AF08CBC-5EF2-4AB8-BD2D-0AA3C3EE65E7}"/>
              </a:ext>
            </a:extLst>
          </p:cNvPr>
          <p:cNvCxnSpPr>
            <a:cxnSpLocks/>
            <a:endCxn id="104" idx="2"/>
          </p:cNvCxnSpPr>
          <p:nvPr/>
        </p:nvCxnSpPr>
        <p:spPr>
          <a:xfrm>
            <a:off x="4883331" y="3006633"/>
            <a:ext cx="342900" cy="0"/>
          </a:xfrm>
          <a:prstGeom prst="straightConnector1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9D3DA7F-F934-409C-B88E-43D86A368020}"/>
              </a:ext>
            </a:extLst>
          </p:cNvPr>
          <p:cNvGrpSpPr/>
          <p:nvPr/>
        </p:nvGrpSpPr>
        <p:grpSpPr>
          <a:xfrm>
            <a:off x="6029597" y="1638299"/>
            <a:ext cx="838200" cy="838200"/>
            <a:chOff x="533400" y="3200400"/>
            <a:chExt cx="838200" cy="838200"/>
          </a:xfrm>
        </p:grpSpPr>
        <p:pic>
          <p:nvPicPr>
            <p:cNvPr id="107" name="Graphic 106" descr="Paper">
              <a:extLst>
                <a:ext uri="{FF2B5EF4-FFF2-40B4-BE49-F238E27FC236}">
                  <a16:creationId xmlns:a16="http://schemas.microsoft.com/office/drawing/2014/main" id="{CB61EE20-7E18-49EF-8771-33CE219B8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108" name="Graphic 107" descr="Binary">
              <a:extLst>
                <a:ext uri="{FF2B5EF4-FFF2-40B4-BE49-F238E27FC236}">
                  <a16:creationId xmlns:a16="http://schemas.microsoft.com/office/drawing/2014/main" id="{3EDFD615-28F8-4BC4-9AC3-E099A3563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285D3B5-AE12-47AE-B9C2-B2EC4201A2F2}"/>
              </a:ext>
            </a:extLst>
          </p:cNvPr>
          <p:cNvGrpSpPr/>
          <p:nvPr/>
        </p:nvGrpSpPr>
        <p:grpSpPr>
          <a:xfrm>
            <a:off x="6029597" y="3390899"/>
            <a:ext cx="838200" cy="838200"/>
            <a:chOff x="533400" y="3200400"/>
            <a:chExt cx="838200" cy="838200"/>
          </a:xfrm>
        </p:grpSpPr>
        <p:pic>
          <p:nvPicPr>
            <p:cNvPr id="110" name="Graphic 109" descr="Paper">
              <a:extLst>
                <a:ext uri="{FF2B5EF4-FFF2-40B4-BE49-F238E27FC236}">
                  <a16:creationId xmlns:a16="http://schemas.microsoft.com/office/drawing/2014/main" id="{BE296E7D-3814-4DAB-A893-CAC9A318F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111" name="Graphic 110" descr="Binary">
              <a:extLst>
                <a:ext uri="{FF2B5EF4-FFF2-40B4-BE49-F238E27FC236}">
                  <a16:creationId xmlns:a16="http://schemas.microsoft.com/office/drawing/2014/main" id="{6228C219-8BC9-4A5B-84D8-FF0AE1C8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cxnSp>
        <p:nvCxnSpPr>
          <p:cNvPr id="112" name="Connector: Curved 111">
            <a:extLst>
              <a:ext uri="{FF2B5EF4-FFF2-40B4-BE49-F238E27FC236}">
                <a16:creationId xmlns:a16="http://schemas.microsoft.com/office/drawing/2014/main" id="{192A53F0-2B35-41B9-BD6F-35FEC6CCCF62}"/>
              </a:ext>
            </a:extLst>
          </p:cNvPr>
          <p:cNvCxnSpPr>
            <a:cxnSpLocks/>
            <a:stCxn id="104" idx="0"/>
            <a:endCxn id="108" idx="1"/>
          </p:cNvCxnSpPr>
          <p:nvPr/>
        </p:nvCxnSpPr>
        <p:spPr>
          <a:xfrm rot="5400000" flipH="1" flipV="1">
            <a:off x="5591447" y="2071551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73CD3F38-E4CA-4C40-BB9C-46FB83939E1E}"/>
              </a:ext>
            </a:extLst>
          </p:cNvPr>
          <p:cNvCxnSpPr>
            <a:cxnSpLocks/>
            <a:stCxn id="104" idx="4"/>
            <a:endCxn id="111" idx="1"/>
          </p:cNvCxnSpPr>
          <p:nvPr/>
        </p:nvCxnSpPr>
        <p:spPr>
          <a:xfrm rot="16200000" flipH="1">
            <a:off x="5591447" y="3254282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AFC9D51-286E-4733-8B71-125A5C8AC0D6}"/>
              </a:ext>
            </a:extLst>
          </p:cNvPr>
          <p:cNvGrpSpPr/>
          <p:nvPr/>
        </p:nvGrpSpPr>
        <p:grpSpPr>
          <a:xfrm>
            <a:off x="4883331" y="4916977"/>
            <a:ext cx="765266" cy="523220"/>
            <a:chOff x="4883332" y="2667000"/>
            <a:chExt cx="765266" cy="52322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C712E70-60D8-4821-8207-9C460E10797B}"/>
                </a:ext>
              </a:extLst>
            </p:cNvPr>
            <p:cNvCxnSpPr>
              <a:cxnSpLocks/>
            </p:cNvCxnSpPr>
            <p:nvPr/>
          </p:nvCxnSpPr>
          <p:spPr>
            <a:xfrm>
              <a:off x="4883332" y="3006633"/>
              <a:ext cx="342900" cy="0"/>
            </a:xfrm>
            <a:prstGeom prst="straightConnector1">
              <a:avLst/>
            </a:prstGeom>
            <a:ln w="381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DCCB200-3498-4C67-9582-466DFF3F03C0}"/>
                </a:ext>
              </a:extLst>
            </p:cNvPr>
            <p:cNvSpPr txBox="1"/>
            <p:nvPr/>
          </p:nvSpPr>
          <p:spPr>
            <a:xfrm>
              <a:off x="5226232" y="2667000"/>
              <a:ext cx="4223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3972889-2F53-4E28-8265-C59105FC2DAA}"/>
              </a:ext>
            </a:extLst>
          </p:cNvPr>
          <p:cNvGrpSpPr/>
          <p:nvPr/>
        </p:nvGrpSpPr>
        <p:grpSpPr>
          <a:xfrm>
            <a:off x="6719713" y="1758054"/>
            <a:ext cx="765266" cy="523220"/>
            <a:chOff x="4883332" y="2667000"/>
            <a:chExt cx="765266" cy="523220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2EE70FB-86DD-4E71-BB23-11C2DD73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883332" y="3006633"/>
              <a:ext cx="342900" cy="0"/>
            </a:xfrm>
            <a:prstGeom prst="straightConnector1">
              <a:avLst/>
            </a:prstGeom>
            <a:ln w="381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ED06654-F81F-4B1B-8789-9647BF094C56}"/>
                </a:ext>
              </a:extLst>
            </p:cNvPr>
            <p:cNvSpPr txBox="1"/>
            <p:nvPr/>
          </p:nvSpPr>
          <p:spPr>
            <a:xfrm>
              <a:off x="5226232" y="2667000"/>
              <a:ext cx="4223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3BB877DF-2A2B-4D19-BFE9-EFD3D97B0D7C}"/>
              </a:ext>
            </a:extLst>
          </p:cNvPr>
          <p:cNvSpPr/>
          <p:nvPr/>
        </p:nvSpPr>
        <p:spPr>
          <a:xfrm>
            <a:off x="7051328" y="3549007"/>
            <a:ext cx="612866" cy="612866"/>
          </a:xfrm>
          <a:prstGeom prst="ellipse">
            <a:avLst/>
          </a:prstGeom>
          <a:solidFill>
            <a:schemeClr val="bg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6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463C8D3-14CB-4A03-BC56-E4E967D091D0}"/>
              </a:ext>
            </a:extLst>
          </p:cNvPr>
          <p:cNvCxnSpPr>
            <a:cxnSpLocks/>
            <a:endCxn id="123" idx="2"/>
          </p:cNvCxnSpPr>
          <p:nvPr/>
        </p:nvCxnSpPr>
        <p:spPr>
          <a:xfrm>
            <a:off x="6708428" y="3855440"/>
            <a:ext cx="342900" cy="0"/>
          </a:xfrm>
          <a:prstGeom prst="straightConnector1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7EBFD5F-9297-4684-93FA-CBE35653FF53}"/>
              </a:ext>
            </a:extLst>
          </p:cNvPr>
          <p:cNvGrpSpPr/>
          <p:nvPr/>
        </p:nvGrpSpPr>
        <p:grpSpPr>
          <a:xfrm>
            <a:off x="7854694" y="2487106"/>
            <a:ext cx="838200" cy="838200"/>
            <a:chOff x="533400" y="3200400"/>
            <a:chExt cx="838200" cy="838200"/>
          </a:xfrm>
        </p:grpSpPr>
        <p:pic>
          <p:nvPicPr>
            <p:cNvPr id="126" name="Graphic 125" descr="Paper">
              <a:extLst>
                <a:ext uri="{FF2B5EF4-FFF2-40B4-BE49-F238E27FC236}">
                  <a16:creationId xmlns:a16="http://schemas.microsoft.com/office/drawing/2014/main" id="{C69FD25D-B2AF-4106-9E26-A0FCE0984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127" name="Graphic 126" descr="Binary">
              <a:extLst>
                <a:ext uri="{FF2B5EF4-FFF2-40B4-BE49-F238E27FC236}">
                  <a16:creationId xmlns:a16="http://schemas.microsoft.com/office/drawing/2014/main" id="{28C555A5-BB84-42CE-A3D2-DE4B02113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47AE0A8-1650-4A22-9F06-37EF9A5CDF4C}"/>
              </a:ext>
            </a:extLst>
          </p:cNvPr>
          <p:cNvGrpSpPr/>
          <p:nvPr/>
        </p:nvGrpSpPr>
        <p:grpSpPr>
          <a:xfrm>
            <a:off x="7854694" y="4239706"/>
            <a:ext cx="838200" cy="838200"/>
            <a:chOff x="533400" y="3200400"/>
            <a:chExt cx="838200" cy="838200"/>
          </a:xfrm>
        </p:grpSpPr>
        <p:pic>
          <p:nvPicPr>
            <p:cNvPr id="129" name="Graphic 128" descr="Paper">
              <a:extLst>
                <a:ext uri="{FF2B5EF4-FFF2-40B4-BE49-F238E27FC236}">
                  <a16:creationId xmlns:a16="http://schemas.microsoft.com/office/drawing/2014/main" id="{20CCE153-BEA5-4B51-B7EE-2E33DFB28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00" y="3200400"/>
              <a:ext cx="838200" cy="838200"/>
            </a:xfrm>
            <a:prstGeom prst="rect">
              <a:avLst/>
            </a:prstGeom>
          </p:spPr>
        </p:pic>
        <p:pic>
          <p:nvPicPr>
            <p:cNvPr id="130" name="Graphic 129" descr="Binary">
              <a:extLst>
                <a:ext uri="{FF2B5EF4-FFF2-40B4-BE49-F238E27FC236}">
                  <a16:creationId xmlns:a16="http://schemas.microsoft.com/office/drawing/2014/main" id="{1D0EAD8F-4F80-4423-A6A2-91FAA8FD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900" y="3463834"/>
              <a:ext cx="457200" cy="457200"/>
            </a:xfrm>
            <a:prstGeom prst="rect">
              <a:avLst/>
            </a:prstGeom>
          </p:spPr>
        </p:pic>
      </p:grp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ED547661-59DE-451D-AEFF-70911F3C23DD}"/>
              </a:ext>
            </a:extLst>
          </p:cNvPr>
          <p:cNvCxnSpPr>
            <a:cxnSpLocks/>
            <a:stCxn id="123" idx="0"/>
            <a:endCxn id="127" idx="1"/>
          </p:cNvCxnSpPr>
          <p:nvPr/>
        </p:nvCxnSpPr>
        <p:spPr>
          <a:xfrm rot="5400000" flipH="1" flipV="1">
            <a:off x="7416544" y="2920358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51F1EC43-C04A-4195-B86B-2DC016B474FD}"/>
              </a:ext>
            </a:extLst>
          </p:cNvPr>
          <p:cNvCxnSpPr>
            <a:cxnSpLocks/>
            <a:stCxn id="123" idx="4"/>
            <a:endCxn id="130" idx="1"/>
          </p:cNvCxnSpPr>
          <p:nvPr/>
        </p:nvCxnSpPr>
        <p:spPr>
          <a:xfrm rot="16200000" flipH="1">
            <a:off x="7416544" y="4103089"/>
            <a:ext cx="569867" cy="687433"/>
          </a:xfrm>
          <a:prstGeom prst="curvedConnector2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5B3F8094-D0E2-4090-9C73-C4557CAEDA6D}"/>
              </a:ext>
            </a:extLst>
          </p:cNvPr>
          <p:cNvSpPr/>
          <p:nvPr/>
        </p:nvSpPr>
        <p:spPr>
          <a:xfrm>
            <a:off x="8778454" y="4305470"/>
            <a:ext cx="822746" cy="822746"/>
          </a:xfrm>
          <a:prstGeom prst="ellipse">
            <a:avLst/>
          </a:prstGeom>
          <a:solidFill>
            <a:schemeClr val="bg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138F34B-D4AE-4AFE-8E62-A2DA115D1192}"/>
              </a:ext>
            </a:extLst>
          </p:cNvPr>
          <p:cNvCxnSpPr>
            <a:cxnSpLocks/>
            <a:endCxn id="133" idx="2"/>
          </p:cNvCxnSpPr>
          <p:nvPr/>
        </p:nvCxnSpPr>
        <p:spPr>
          <a:xfrm>
            <a:off x="8540494" y="4716843"/>
            <a:ext cx="237960" cy="0"/>
          </a:xfrm>
          <a:prstGeom prst="straightConnector1">
            <a:avLst/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A2EA566F-4E6A-4104-9420-668F34866675}"/>
              </a:ext>
            </a:extLst>
          </p:cNvPr>
          <p:cNvCxnSpPr>
            <a:cxnSpLocks/>
            <a:stCxn id="133" idx="4"/>
          </p:cNvCxnSpPr>
          <p:nvPr/>
        </p:nvCxnSpPr>
        <p:spPr>
          <a:xfrm rot="5400000" flipH="1">
            <a:off x="4384258" y="322647"/>
            <a:ext cx="1373812" cy="8237326"/>
          </a:xfrm>
          <a:prstGeom prst="curvedConnector4">
            <a:avLst>
              <a:gd name="adj1" fmla="val -100742"/>
              <a:gd name="adj2" fmla="val 100084"/>
            </a:avLst>
          </a:prstGeom>
          <a:ln w="381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88CE5674-0EC6-4E05-AF97-4BAECF73F641}"/>
              </a:ext>
            </a:extLst>
          </p:cNvPr>
          <p:cNvSpPr txBox="1"/>
          <p:nvPr/>
        </p:nvSpPr>
        <p:spPr>
          <a:xfrm>
            <a:off x="8305800" y="1792069"/>
            <a:ext cx="219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How do we get </a:t>
            </a:r>
            <a:r>
              <a:rPr lang="en-US" b="1" i="1"/>
              <a:t>here faster?</a:t>
            </a:r>
            <a:endParaRPr lang="en-US" b="1" i="1" dirty="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4B3669F-C5D4-4C9A-BB21-5A8FCD0FA983}"/>
              </a:ext>
            </a:extLst>
          </p:cNvPr>
          <p:cNvGrpSpPr/>
          <p:nvPr/>
        </p:nvGrpSpPr>
        <p:grpSpPr>
          <a:xfrm>
            <a:off x="8544127" y="2605888"/>
            <a:ext cx="765266" cy="523220"/>
            <a:chOff x="4883332" y="2667000"/>
            <a:chExt cx="765266" cy="523220"/>
          </a:xfrm>
        </p:grpSpPr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D3F4B4D8-F349-48CC-A809-3E9EB8DCA530}"/>
                </a:ext>
              </a:extLst>
            </p:cNvPr>
            <p:cNvCxnSpPr>
              <a:cxnSpLocks/>
            </p:cNvCxnSpPr>
            <p:nvPr/>
          </p:nvCxnSpPr>
          <p:spPr>
            <a:xfrm>
              <a:off x="4883332" y="3006633"/>
              <a:ext cx="342900" cy="0"/>
            </a:xfrm>
            <a:prstGeom prst="straightConnector1">
              <a:avLst/>
            </a:prstGeom>
            <a:ln w="381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AC28AEB-550A-4053-B77B-8CEB25BEFF03}"/>
                </a:ext>
              </a:extLst>
            </p:cNvPr>
            <p:cNvSpPr txBox="1"/>
            <p:nvPr/>
          </p:nvSpPr>
          <p:spPr>
            <a:xfrm>
              <a:off x="5226232" y="2667000"/>
              <a:ext cx="4223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B880ED7-6FF8-4355-B993-4199E2A7FDEA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Drive symbolic execution towards states with the most PM operations! (because bugs = bad PM updates)</a:t>
            </a:r>
          </a:p>
        </p:txBody>
      </p:sp>
    </p:spTree>
    <p:extLst>
      <p:ext uri="{BB962C8B-B14F-4D97-AF65-F5344CB8AC3E}">
        <p14:creationId xmlns:p14="http://schemas.microsoft.com/office/powerpoint/2010/main" val="4723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2" grpId="0" animBg="1"/>
      <p:bldP spid="50" grpId="0" animBg="1"/>
      <p:bldP spid="70" grpId="0" animBg="1"/>
      <p:bldP spid="104" grpId="0" animBg="1"/>
      <p:bldP spid="123" grpId="0" animBg="1"/>
      <p:bldP spid="133" grpId="0" animBg="1"/>
      <p:bldP spid="149" grpId="0"/>
      <p:bldP spid="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353AD-C924-544B-A8AE-26E79B57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78C00-601B-C44E-9363-BF749B9F120D}"/>
              </a:ext>
            </a:extLst>
          </p:cNvPr>
          <p:cNvSpPr/>
          <p:nvPr/>
        </p:nvSpPr>
        <p:spPr>
          <a:xfrm>
            <a:off x="3730625" y="3192397"/>
            <a:ext cx="1831975" cy="3051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pbuf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[x]: clean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857977-17DD-3E48-B2C8-4F75E7CE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430000" cy="685799"/>
          </a:xfrm>
        </p:spPr>
        <p:txBody>
          <a:bodyPr/>
          <a:lstStyle/>
          <a:p>
            <a:r>
              <a:rPr lang="en-US" dirty="0"/>
              <a:t>(3) PM State Selection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FB920-D331-F447-A770-F23B4CBBA9F9}"/>
              </a:ext>
            </a:extLst>
          </p:cNvPr>
          <p:cNvSpPr/>
          <p:nvPr/>
        </p:nvSpPr>
        <p:spPr>
          <a:xfrm>
            <a:off x="611188" y="1670990"/>
            <a:ext cx="2514600" cy="609600"/>
          </a:xfrm>
          <a:prstGeom prst="rect">
            <a:avLst/>
          </a:prstGeom>
          <a:solidFill>
            <a:schemeClr val="accent2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FF90F-A441-134A-AE78-F0B51AA01758}"/>
              </a:ext>
            </a:extLst>
          </p:cNvPr>
          <p:cNvSpPr/>
          <p:nvPr/>
        </p:nvSpPr>
        <p:spPr>
          <a:xfrm>
            <a:off x="623888" y="4577411"/>
            <a:ext cx="2514600" cy="609600"/>
          </a:xfrm>
          <a:prstGeom prst="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state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62882F1-ED0F-ED40-875D-7FD5E04339A5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 flipH="1">
            <a:off x="116827" y="3422651"/>
            <a:ext cx="3516021" cy="12700"/>
          </a:xfrm>
          <a:prstGeom prst="bentConnector5">
            <a:avLst>
              <a:gd name="adj1" fmla="val -17784"/>
              <a:gd name="adj2" fmla="val 11800000"/>
              <a:gd name="adj3" fmla="val 110795"/>
            </a:avLst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789E708-BFB4-2740-BC0B-C308C7DCC707}"/>
              </a:ext>
            </a:extLst>
          </p:cNvPr>
          <p:cNvSpPr/>
          <p:nvPr/>
        </p:nvSpPr>
        <p:spPr>
          <a:xfrm>
            <a:off x="612775" y="3121025"/>
            <a:ext cx="2514600" cy="609600"/>
          </a:xfrm>
          <a:prstGeom prst="rect">
            <a:avLst/>
          </a:prstGeom>
          <a:solidFill>
            <a:schemeClr val="accent1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5366CB-83DF-8046-B292-C9C31219F8DE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1868488" y="2280590"/>
            <a:ext cx="1587" cy="840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A2E8A5-0B9A-494B-AA26-FC88115723F1}"/>
              </a:ext>
            </a:extLst>
          </p:cNvPr>
          <p:cNvCxnSpPr>
            <a:stCxn id="10" idx="2"/>
            <a:endCxn id="8" idx="0"/>
          </p:cNvCxnSpPr>
          <p:nvPr/>
        </p:nvCxnSpPr>
        <p:spPr>
          <a:xfrm>
            <a:off x="1870075" y="3730625"/>
            <a:ext cx="11113" cy="846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0CA658-51AF-664E-A75F-ED9EBCD05BB4}"/>
              </a:ext>
            </a:extLst>
          </p:cNvPr>
          <p:cNvGrpSpPr/>
          <p:nvPr/>
        </p:nvGrpSpPr>
        <p:grpSpPr>
          <a:xfrm>
            <a:off x="5638800" y="1524000"/>
            <a:ext cx="6514934" cy="3810001"/>
            <a:chOff x="5037449" y="1981200"/>
            <a:chExt cx="4690751" cy="2743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777784-926E-D749-A5BB-CD9A52076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8" t="2636" r="33663" b="5124"/>
            <a:stretch/>
          </p:blipFill>
          <p:spPr>
            <a:xfrm>
              <a:off x="5037449" y="1981200"/>
              <a:ext cx="4690751" cy="27432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30CB12-578F-6C4A-A446-9508E8F1CE16}"/>
                </a:ext>
              </a:extLst>
            </p:cNvPr>
            <p:cNvSpPr/>
            <p:nvPr/>
          </p:nvSpPr>
          <p:spPr>
            <a:xfrm>
              <a:off x="8368557" y="2245816"/>
              <a:ext cx="135964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entagon 15">
            <a:extLst>
              <a:ext uri="{FF2B5EF4-FFF2-40B4-BE49-F238E27FC236}">
                <a16:creationId xmlns:a16="http://schemas.microsoft.com/office/drawing/2014/main" id="{441F8F6D-2B9E-224F-B9A2-C79660C27470}"/>
              </a:ext>
            </a:extLst>
          </p:cNvPr>
          <p:cNvSpPr/>
          <p:nvPr/>
        </p:nvSpPr>
        <p:spPr>
          <a:xfrm>
            <a:off x="3730625" y="2740520"/>
            <a:ext cx="2102383" cy="4568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𝛌≠0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E20333C4-C2F1-9041-9997-D48A0BD496B1}"/>
              </a:ext>
            </a:extLst>
          </p:cNvPr>
          <p:cNvSpPr/>
          <p:nvPr/>
        </p:nvSpPr>
        <p:spPr>
          <a:xfrm>
            <a:off x="3730625" y="4037260"/>
            <a:ext cx="2102383" cy="4568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do_read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2A8D34-6B67-CA46-8F31-F9E1BD5E268E}"/>
              </a:ext>
            </a:extLst>
          </p:cNvPr>
          <p:cNvSpPr/>
          <p:nvPr/>
        </p:nvSpPr>
        <p:spPr>
          <a:xfrm>
            <a:off x="6896100" y="4038600"/>
            <a:ext cx="2705100" cy="6760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6449AC-D71F-F143-9E32-4AFCB1C619FB}"/>
              </a:ext>
            </a:extLst>
          </p:cNvPr>
          <p:cNvSpPr/>
          <p:nvPr/>
        </p:nvSpPr>
        <p:spPr>
          <a:xfrm>
            <a:off x="623888" y="3733800"/>
            <a:ext cx="2501900" cy="45687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PM Memory Model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135C6C-ACAF-9049-AC23-162C08364FCF}"/>
              </a:ext>
            </a:extLst>
          </p:cNvPr>
          <p:cNvSpPr/>
          <p:nvPr/>
        </p:nvSpPr>
        <p:spPr>
          <a:xfrm>
            <a:off x="623888" y="5174311"/>
            <a:ext cx="2514600" cy="45687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PM Bug Oracles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4D3BD7-1B23-7C46-88CA-0D8F2C52E088}"/>
              </a:ext>
            </a:extLst>
          </p:cNvPr>
          <p:cNvSpPr/>
          <p:nvPr/>
        </p:nvSpPr>
        <p:spPr>
          <a:xfrm>
            <a:off x="3730625" y="4491634"/>
            <a:ext cx="1831975" cy="3051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pbuf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[x]: dirty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20259-11AC-1D43-A3C5-D34746CEDCB5}"/>
              </a:ext>
            </a:extLst>
          </p:cNvPr>
          <p:cNvSpPr/>
          <p:nvPr/>
        </p:nvSpPr>
        <p:spPr>
          <a:xfrm>
            <a:off x="611188" y="2282989"/>
            <a:ext cx="2501900" cy="45687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PM State Selection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6F2649-A389-6D4A-B0B5-796908C509E4}"/>
              </a:ext>
            </a:extLst>
          </p:cNvPr>
          <p:cNvSpPr/>
          <p:nvPr/>
        </p:nvSpPr>
        <p:spPr>
          <a:xfrm>
            <a:off x="6096000" y="1524000"/>
            <a:ext cx="5867400" cy="3827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C7144B-C43E-8644-8B42-BA9E69E0D905}"/>
              </a:ext>
            </a:extLst>
          </p:cNvPr>
          <p:cNvSpPr txBox="1"/>
          <p:nvPr/>
        </p:nvSpPr>
        <p:spPr>
          <a:xfrm>
            <a:off x="9753600" y="4419600"/>
            <a:ext cx="1104900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66114-5962-0641-A932-1BDC2EDD5B10}"/>
              </a:ext>
            </a:extLst>
          </p:cNvPr>
          <p:cNvSpPr txBox="1"/>
          <p:nvPr/>
        </p:nvSpPr>
        <p:spPr>
          <a:xfrm>
            <a:off x="9753600" y="4038600"/>
            <a:ext cx="1104900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066F0D-54EA-F14F-9B4F-65D69EFD49E4}"/>
              </a:ext>
            </a:extLst>
          </p:cNvPr>
          <p:cNvSpPr txBox="1"/>
          <p:nvPr/>
        </p:nvSpPr>
        <p:spPr>
          <a:xfrm>
            <a:off x="8382000" y="3124200"/>
            <a:ext cx="1045140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A0B0C-5E18-254B-9059-1220D31A9607}"/>
              </a:ext>
            </a:extLst>
          </p:cNvPr>
          <p:cNvSpPr txBox="1"/>
          <p:nvPr/>
        </p:nvSpPr>
        <p:spPr>
          <a:xfrm>
            <a:off x="9220200" y="2797173"/>
            <a:ext cx="1045140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AB0D1B-241B-F34C-ADB2-02D848F2C36B}"/>
              </a:ext>
            </a:extLst>
          </p:cNvPr>
          <p:cNvSpPr txBox="1"/>
          <p:nvPr/>
        </p:nvSpPr>
        <p:spPr>
          <a:xfrm>
            <a:off x="8890556" y="2130623"/>
            <a:ext cx="1141375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3BFB57-72B8-924E-B8D8-7851AD48896E}"/>
              </a:ext>
            </a:extLst>
          </p:cNvPr>
          <p:cNvSpPr txBox="1"/>
          <p:nvPr/>
        </p:nvSpPr>
        <p:spPr>
          <a:xfrm>
            <a:off x="3430503" y="5462712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Identify PM instructions (static analysis)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5F89ED-A8B0-274A-9E32-96E4B25C72AA}"/>
              </a:ext>
            </a:extLst>
          </p:cNvPr>
          <p:cNvSpPr txBox="1"/>
          <p:nvPr/>
        </p:nvSpPr>
        <p:spPr>
          <a:xfrm>
            <a:off x="3430503" y="5836122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2.  Assign unit weight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93431-A11F-144F-9266-50E1F52FCE08}"/>
              </a:ext>
            </a:extLst>
          </p:cNvPr>
          <p:cNvSpPr txBox="1"/>
          <p:nvPr/>
        </p:nvSpPr>
        <p:spPr>
          <a:xfrm>
            <a:off x="3430503" y="620545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3.  Back-propagate priorities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3314A1-78AB-47A6-89F7-9A4BD18409C5}"/>
              </a:ext>
            </a:extLst>
          </p:cNvPr>
          <p:cNvSpPr txBox="1"/>
          <p:nvPr/>
        </p:nvSpPr>
        <p:spPr>
          <a:xfrm>
            <a:off x="8383625" y="3657600"/>
            <a:ext cx="1141375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71E8EE-1793-4714-B692-90EF119A4B7A}"/>
              </a:ext>
            </a:extLst>
          </p:cNvPr>
          <p:cNvSpPr txBox="1"/>
          <p:nvPr/>
        </p:nvSpPr>
        <p:spPr>
          <a:xfrm>
            <a:off x="8839200" y="2464298"/>
            <a:ext cx="1141375" cy="307777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Priority: 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2EC126-EF9A-460D-950D-B5BCAD92F6D6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 practice, </a:t>
            </a:r>
            <a:r>
              <a:rPr lang="en-US" sz="3200" b="1" i="1" dirty="0"/>
              <a:t>&lt;10% </a:t>
            </a:r>
            <a:r>
              <a:rPr lang="en-US" sz="3200" dirty="0"/>
              <a:t>of instructions have non-zero priority!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4471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6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26566E-6050-4C7C-B334-CD22304F3BD6}"/>
              </a:ext>
            </a:extLst>
          </p:cNvPr>
          <p:cNvGrpSpPr/>
          <p:nvPr/>
        </p:nvGrpSpPr>
        <p:grpSpPr>
          <a:xfrm>
            <a:off x="2895600" y="1257300"/>
            <a:ext cx="3200401" cy="4800600"/>
            <a:chOff x="4788645" y="1257300"/>
            <a:chExt cx="3200401" cy="48006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2278264-323C-4D51-89F5-4C476906BFC9}"/>
                </a:ext>
              </a:extLst>
            </p:cNvPr>
            <p:cNvSpPr/>
            <p:nvPr/>
          </p:nvSpPr>
          <p:spPr>
            <a:xfrm>
              <a:off x="4788645" y="1257300"/>
              <a:ext cx="3200401" cy="4800600"/>
            </a:xfrm>
            <a:prstGeom prst="rect">
              <a:avLst/>
            </a:prstGeom>
            <a:solidFill>
              <a:srgbClr val="A5CD93">
                <a:alpha val="50196"/>
              </a:srgbClr>
            </a:solidFill>
            <a:ln>
              <a:solidFill>
                <a:srgbClr val="131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cap="small" dirty="0">
                  <a:solidFill>
                    <a:srgbClr val="131516"/>
                  </a:solidFill>
                </a:rPr>
                <a:t>Agamotto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73DADB5-AFB8-46B5-ACE0-4DD89E23C9E8}"/>
                </a:ext>
              </a:extLst>
            </p:cNvPr>
            <p:cNvGrpSpPr/>
            <p:nvPr/>
          </p:nvGrpSpPr>
          <p:grpSpPr>
            <a:xfrm>
              <a:off x="4957008" y="1600200"/>
              <a:ext cx="2819401" cy="4324350"/>
              <a:chOff x="5730962" y="1733550"/>
              <a:chExt cx="2819401" cy="432435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1F7EBCB-C6A5-4278-A016-2C1A871D668A}"/>
                  </a:ext>
                </a:extLst>
              </p:cNvPr>
              <p:cNvSpPr/>
              <p:nvPr/>
            </p:nvSpPr>
            <p:spPr>
              <a:xfrm>
                <a:off x="5730962" y="1733550"/>
                <a:ext cx="2819401" cy="4324350"/>
              </a:xfrm>
              <a:prstGeom prst="rect">
                <a:avLst/>
              </a:prstGeom>
              <a:solidFill>
                <a:srgbClr val="CBCBCB"/>
              </a:solidFill>
              <a:ln>
                <a:solidFill>
                  <a:srgbClr val="1315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cap="small" dirty="0">
                    <a:solidFill>
                      <a:srgbClr val="131516"/>
                    </a:solidFill>
                  </a:rPr>
                  <a:t>S</a:t>
                </a:r>
                <a:r>
                  <a:rPr lang="en-US" dirty="0">
                    <a:solidFill>
                      <a:srgbClr val="131516"/>
                    </a:solidFill>
                  </a:rPr>
                  <a:t>ymbolic Execution Engine (KLEE)</a:t>
                </a:r>
                <a:endParaRPr lang="en-US" cap="small" dirty="0">
                  <a:solidFill>
                    <a:srgbClr val="131516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E767B-2C41-4249-9558-A1C61638D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3625" y="1862232"/>
                <a:ext cx="2254074" cy="3590736"/>
              </a:xfrm>
              <a:prstGeom prst="rect">
                <a:avLst/>
              </a:prstGeom>
            </p:spPr>
          </p:pic>
        </p:grpSp>
      </p:grpSp>
      <p:sp>
        <p:nvSpPr>
          <p:cNvPr id="120" name="Arrow: Left 119">
            <a:extLst>
              <a:ext uri="{FF2B5EF4-FFF2-40B4-BE49-F238E27FC236}">
                <a16:creationId xmlns:a16="http://schemas.microsoft.com/office/drawing/2014/main" id="{E9480478-36ED-4807-9ADE-352A3D4704B3}"/>
              </a:ext>
            </a:extLst>
          </p:cNvPr>
          <p:cNvSpPr/>
          <p:nvPr/>
        </p:nvSpPr>
        <p:spPr>
          <a:xfrm>
            <a:off x="5600700" y="4779791"/>
            <a:ext cx="419101" cy="456871"/>
          </a:xfrm>
          <a:prstGeom prst="leftArrow">
            <a:avLst/>
          </a:prstGeom>
          <a:solidFill>
            <a:srgbClr val="00274C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Arrow: Left 123">
            <a:extLst>
              <a:ext uri="{FF2B5EF4-FFF2-40B4-BE49-F238E27FC236}">
                <a16:creationId xmlns:a16="http://schemas.microsoft.com/office/drawing/2014/main" id="{36E1138A-C597-44B1-8AB3-E53D1A65D534}"/>
              </a:ext>
            </a:extLst>
          </p:cNvPr>
          <p:cNvSpPr/>
          <p:nvPr/>
        </p:nvSpPr>
        <p:spPr>
          <a:xfrm>
            <a:off x="5600700" y="3592156"/>
            <a:ext cx="419101" cy="456871"/>
          </a:xfrm>
          <a:prstGeom prst="leftArrow">
            <a:avLst/>
          </a:prstGeom>
          <a:solidFill>
            <a:srgbClr val="00274C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Arrow: Left 125">
            <a:extLst>
              <a:ext uri="{FF2B5EF4-FFF2-40B4-BE49-F238E27FC236}">
                <a16:creationId xmlns:a16="http://schemas.microsoft.com/office/drawing/2014/main" id="{DF870F91-BF2B-4C15-9C0C-1647EE7D25F0}"/>
              </a:ext>
            </a:extLst>
          </p:cNvPr>
          <p:cNvSpPr/>
          <p:nvPr/>
        </p:nvSpPr>
        <p:spPr>
          <a:xfrm>
            <a:off x="5600700" y="2421871"/>
            <a:ext cx="419101" cy="456871"/>
          </a:xfrm>
          <a:prstGeom prst="leftArrow">
            <a:avLst/>
          </a:prstGeom>
          <a:solidFill>
            <a:srgbClr val="00274C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297B5-A19A-4C37-86DB-13BD7AAACB41}"/>
              </a:ext>
            </a:extLst>
          </p:cNvPr>
          <p:cNvSpPr txBox="1"/>
          <p:nvPr/>
        </p:nvSpPr>
        <p:spPr>
          <a:xfrm>
            <a:off x="6368874" y="2327140"/>
            <a:ext cx="422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3. Select states based on PM priority to maximize chances of finding bugs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CD76D-D807-4214-B932-B49031640F6C}"/>
              </a:ext>
            </a:extLst>
          </p:cNvPr>
          <p:cNvSpPr txBox="1"/>
          <p:nvPr/>
        </p:nvSpPr>
        <p:spPr>
          <a:xfrm>
            <a:off x="6378664" y="3501213"/>
            <a:ext cx="329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1. Create a model for PM and add to symbolic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D5053-4B2B-497C-9F81-F7CFC840E295}"/>
              </a:ext>
            </a:extLst>
          </p:cNvPr>
          <p:cNvSpPr txBox="1"/>
          <p:nvPr/>
        </p:nvSpPr>
        <p:spPr>
          <a:xfrm>
            <a:off x="6378664" y="4685060"/>
            <a:ext cx="390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 Add rules to detect application-independent bug signals</a:t>
            </a:r>
          </a:p>
        </p:txBody>
      </p:sp>
    </p:spTree>
    <p:extLst>
      <p:ext uri="{BB962C8B-B14F-4D97-AF65-F5344CB8AC3E}">
        <p14:creationId xmlns:p14="http://schemas.microsoft.com/office/powerpoint/2010/main" val="36373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4" grpId="0" animBg="1"/>
      <p:bldP spid="126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27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A213-E46F-40AD-B175-DDA2368FFE4E}"/>
              </a:ext>
            </a:extLst>
          </p:cNvPr>
          <p:cNvSpPr/>
          <p:nvPr/>
        </p:nvSpPr>
        <p:spPr>
          <a:xfrm>
            <a:off x="990600" y="12954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Bug Study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A3778C-4AF2-4DD5-B6B8-41E651B5011B}"/>
              </a:ext>
            </a:extLst>
          </p:cNvPr>
          <p:cNvGrpSpPr/>
          <p:nvPr/>
        </p:nvGrpSpPr>
        <p:grpSpPr>
          <a:xfrm>
            <a:off x="1015410" y="1752600"/>
            <a:ext cx="914400" cy="914400"/>
            <a:chOff x="887819" y="1752600"/>
            <a:chExt cx="914400" cy="914400"/>
          </a:xfrm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74BCC3B3-043B-434D-B012-7ED44C25C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Bug">
              <a:extLst>
                <a:ext uri="{FF2B5EF4-FFF2-40B4-BE49-F238E27FC236}">
                  <a16:creationId xmlns:a16="http://schemas.microsoft.com/office/drawing/2014/main" id="{99823647-5365-48DA-9CF0-F7116F6D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1330C-6A57-4CBF-AEFF-CB270B34DE6B}"/>
              </a:ext>
            </a:extLst>
          </p:cNvPr>
          <p:cNvGrpSpPr/>
          <p:nvPr/>
        </p:nvGrpSpPr>
        <p:grpSpPr>
          <a:xfrm>
            <a:off x="1828800" y="1752600"/>
            <a:ext cx="914400" cy="914400"/>
            <a:chOff x="887819" y="1752600"/>
            <a:chExt cx="914400" cy="914400"/>
          </a:xfrm>
        </p:grpSpPr>
        <p:pic>
          <p:nvPicPr>
            <p:cNvPr id="55" name="Graphic 54" descr="Paper">
              <a:extLst>
                <a:ext uri="{FF2B5EF4-FFF2-40B4-BE49-F238E27FC236}">
                  <a16:creationId xmlns:a16="http://schemas.microsoft.com/office/drawing/2014/main" id="{B4E70FA3-B85A-4429-92B9-ACA53244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6" name="Graphic 55" descr="Bug">
              <a:extLst>
                <a:ext uri="{FF2B5EF4-FFF2-40B4-BE49-F238E27FC236}">
                  <a16:creationId xmlns:a16="http://schemas.microsoft.com/office/drawing/2014/main" id="{2D7BB1F3-010A-4CEC-B519-414F7FD4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44AF10-FA27-4390-8886-C4F7E1CB0B02}"/>
              </a:ext>
            </a:extLst>
          </p:cNvPr>
          <p:cNvGrpSpPr/>
          <p:nvPr/>
        </p:nvGrpSpPr>
        <p:grpSpPr>
          <a:xfrm>
            <a:off x="2642191" y="1752600"/>
            <a:ext cx="914400" cy="914400"/>
            <a:chOff x="887819" y="1752600"/>
            <a:chExt cx="914400" cy="914400"/>
          </a:xfrm>
        </p:grpSpPr>
        <p:pic>
          <p:nvPicPr>
            <p:cNvPr id="58" name="Graphic 57" descr="Paper">
              <a:extLst>
                <a:ext uri="{FF2B5EF4-FFF2-40B4-BE49-F238E27FC236}">
                  <a16:creationId xmlns:a16="http://schemas.microsoft.com/office/drawing/2014/main" id="{A7ECC637-C4FE-4EC1-A30B-52390ED52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Bug">
              <a:extLst>
                <a:ext uri="{FF2B5EF4-FFF2-40B4-BE49-F238E27FC236}">
                  <a16:creationId xmlns:a16="http://schemas.microsoft.com/office/drawing/2014/main" id="{29D30029-3B3B-4146-8283-CF692665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654570-4F3B-4C91-8362-0EB6DF5336AB}"/>
              </a:ext>
            </a:extLst>
          </p:cNvPr>
          <p:cNvGrpSpPr/>
          <p:nvPr/>
        </p:nvGrpSpPr>
        <p:grpSpPr>
          <a:xfrm>
            <a:off x="1015410" y="2667000"/>
            <a:ext cx="914400" cy="914400"/>
            <a:chOff x="887819" y="1752600"/>
            <a:chExt cx="914400" cy="914400"/>
          </a:xfrm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4D73B492-E611-479C-BB72-3A268D90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9" descr="Bug">
              <a:extLst>
                <a:ext uri="{FF2B5EF4-FFF2-40B4-BE49-F238E27FC236}">
                  <a16:creationId xmlns:a16="http://schemas.microsoft.com/office/drawing/2014/main" id="{4168F26D-1EA6-4C3A-897C-0AB99DA5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A7B5CC-A4D8-45F9-BE48-78BD694F8A4B}"/>
              </a:ext>
            </a:extLst>
          </p:cNvPr>
          <p:cNvGrpSpPr/>
          <p:nvPr/>
        </p:nvGrpSpPr>
        <p:grpSpPr>
          <a:xfrm>
            <a:off x="1828800" y="2667000"/>
            <a:ext cx="914400" cy="914400"/>
            <a:chOff x="887819" y="1752600"/>
            <a:chExt cx="914400" cy="914400"/>
          </a:xfrm>
        </p:grpSpPr>
        <p:pic>
          <p:nvPicPr>
            <p:cNvPr id="67" name="Graphic 66" descr="Paper">
              <a:extLst>
                <a:ext uri="{FF2B5EF4-FFF2-40B4-BE49-F238E27FC236}">
                  <a16:creationId xmlns:a16="http://schemas.microsoft.com/office/drawing/2014/main" id="{3F37C772-E5F1-4BD6-9EA2-C528F8DF5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Bug">
              <a:extLst>
                <a:ext uri="{FF2B5EF4-FFF2-40B4-BE49-F238E27FC236}">
                  <a16:creationId xmlns:a16="http://schemas.microsoft.com/office/drawing/2014/main" id="{1C7DC6ED-B8A7-44D1-B7DB-B2DA15DC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2FABBBE-5AFE-4C9A-B71E-0A4306377BFB}"/>
              </a:ext>
            </a:extLst>
          </p:cNvPr>
          <p:cNvGrpSpPr/>
          <p:nvPr/>
        </p:nvGrpSpPr>
        <p:grpSpPr>
          <a:xfrm>
            <a:off x="2642191" y="2667000"/>
            <a:ext cx="914400" cy="914400"/>
            <a:chOff x="887819" y="1752600"/>
            <a:chExt cx="914400" cy="914400"/>
          </a:xfrm>
        </p:grpSpPr>
        <p:pic>
          <p:nvPicPr>
            <p:cNvPr id="65" name="Graphic 64" descr="Paper">
              <a:extLst>
                <a:ext uri="{FF2B5EF4-FFF2-40B4-BE49-F238E27FC236}">
                  <a16:creationId xmlns:a16="http://schemas.microsoft.com/office/drawing/2014/main" id="{3BC09E8D-63FA-429B-8CCA-D9388A3D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Bug">
              <a:extLst>
                <a:ext uri="{FF2B5EF4-FFF2-40B4-BE49-F238E27FC236}">
                  <a16:creationId xmlns:a16="http://schemas.microsoft.com/office/drawing/2014/main" id="{E6C71F56-99AE-401C-82FC-F29741EE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512AB1C-D2F0-42AA-9145-1051EC9BE499}"/>
              </a:ext>
            </a:extLst>
          </p:cNvPr>
          <p:cNvGrpSpPr/>
          <p:nvPr/>
        </p:nvGrpSpPr>
        <p:grpSpPr>
          <a:xfrm>
            <a:off x="1015410" y="4114800"/>
            <a:ext cx="914400" cy="914400"/>
            <a:chOff x="887819" y="1752600"/>
            <a:chExt cx="914400" cy="914400"/>
          </a:xfrm>
        </p:grpSpPr>
        <p:pic>
          <p:nvPicPr>
            <p:cNvPr id="91" name="Graphic 90" descr="Paper">
              <a:extLst>
                <a:ext uri="{FF2B5EF4-FFF2-40B4-BE49-F238E27FC236}">
                  <a16:creationId xmlns:a16="http://schemas.microsoft.com/office/drawing/2014/main" id="{C614B39A-D79C-400C-BB63-AE8CEB34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7CE955DB-91D4-4DF1-A0FE-CE13646BA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E5DA5F-F23F-45ED-902E-4A68EC8ACEE9}"/>
              </a:ext>
            </a:extLst>
          </p:cNvPr>
          <p:cNvGrpSpPr/>
          <p:nvPr/>
        </p:nvGrpSpPr>
        <p:grpSpPr>
          <a:xfrm>
            <a:off x="1828800" y="4114800"/>
            <a:ext cx="914400" cy="914400"/>
            <a:chOff x="887819" y="1752600"/>
            <a:chExt cx="914400" cy="914400"/>
          </a:xfrm>
        </p:grpSpPr>
        <p:pic>
          <p:nvPicPr>
            <p:cNvPr id="89" name="Graphic 88" descr="Paper">
              <a:extLst>
                <a:ext uri="{FF2B5EF4-FFF2-40B4-BE49-F238E27FC236}">
                  <a16:creationId xmlns:a16="http://schemas.microsoft.com/office/drawing/2014/main" id="{1C551AC3-CE42-4A7E-B6D1-A2A8DAD9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2251C6E6-B986-4126-AA66-E562A19F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pic>
        <p:nvPicPr>
          <p:cNvPr id="87" name="Graphic 86" descr="Paper">
            <a:extLst>
              <a:ext uri="{FF2B5EF4-FFF2-40B4-BE49-F238E27FC236}">
                <a16:creationId xmlns:a16="http://schemas.microsoft.com/office/drawing/2014/main" id="{C727E3BF-C62A-4926-8D20-AC08297F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42191" y="4114800"/>
            <a:ext cx="914400" cy="9144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EB1B2D33-F489-4A1A-9E6B-495E4C342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895601" y="4419600"/>
            <a:ext cx="407581" cy="407581"/>
          </a:xfrm>
          <a:prstGeom prst="rect">
            <a:avLst/>
          </a:prstGeom>
        </p:spPr>
      </p:pic>
      <p:pic>
        <p:nvPicPr>
          <p:cNvPr id="82" name="Graphic 81" descr="Paper">
            <a:extLst>
              <a:ext uri="{FF2B5EF4-FFF2-40B4-BE49-F238E27FC236}">
                <a16:creationId xmlns:a16="http://schemas.microsoft.com/office/drawing/2014/main" id="{A0E35815-224A-4CE4-8430-FC1977DB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5410" y="5029200"/>
            <a:ext cx="914400" cy="9144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D7F56924-9703-4BD2-B9EC-704BB2230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68820" y="5334000"/>
            <a:ext cx="407581" cy="40758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87640-8980-4094-B081-EE75491C3511}"/>
              </a:ext>
            </a:extLst>
          </p:cNvPr>
          <p:cNvGrpSpPr/>
          <p:nvPr/>
        </p:nvGrpSpPr>
        <p:grpSpPr>
          <a:xfrm>
            <a:off x="1828800" y="5029200"/>
            <a:ext cx="914400" cy="914400"/>
            <a:chOff x="887819" y="1752600"/>
            <a:chExt cx="914400" cy="914400"/>
          </a:xfrm>
        </p:grpSpPr>
        <p:pic>
          <p:nvPicPr>
            <p:cNvPr id="80" name="Graphic 79" descr="Paper">
              <a:extLst>
                <a:ext uri="{FF2B5EF4-FFF2-40B4-BE49-F238E27FC236}">
                  <a16:creationId xmlns:a16="http://schemas.microsoft.com/office/drawing/2014/main" id="{E39824D2-5426-4C04-ADE4-4E81FDA9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649C0F74-EE23-442D-A4A3-AE7EE1FF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2657C1-BB12-45A3-8199-C0210C25E36A}"/>
              </a:ext>
            </a:extLst>
          </p:cNvPr>
          <p:cNvGrpSpPr/>
          <p:nvPr/>
        </p:nvGrpSpPr>
        <p:grpSpPr>
          <a:xfrm>
            <a:off x="2642191" y="5029200"/>
            <a:ext cx="914400" cy="914400"/>
            <a:chOff x="887819" y="1752600"/>
            <a:chExt cx="914400" cy="914400"/>
          </a:xfrm>
        </p:grpSpPr>
        <p:pic>
          <p:nvPicPr>
            <p:cNvPr id="78" name="Graphic 77" descr="Paper">
              <a:extLst>
                <a:ext uri="{FF2B5EF4-FFF2-40B4-BE49-F238E27FC236}">
                  <a16:creationId xmlns:a16="http://schemas.microsoft.com/office/drawing/2014/main" id="{648EB155-E3E1-4AC4-9075-10CACAFD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95D74998-36A6-477D-AA84-00FA51F9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sp>
        <p:nvSpPr>
          <p:cNvPr id="95" name="Arrow: Down 94">
            <a:extLst>
              <a:ext uri="{FF2B5EF4-FFF2-40B4-BE49-F238E27FC236}">
                <a16:creationId xmlns:a16="http://schemas.microsoft.com/office/drawing/2014/main" id="{9DAC1FCC-D415-4DB2-887C-0529D3E35621}"/>
              </a:ext>
            </a:extLst>
          </p:cNvPr>
          <p:cNvSpPr/>
          <p:nvPr/>
        </p:nvSpPr>
        <p:spPr>
          <a:xfrm>
            <a:off x="1789814" y="3657600"/>
            <a:ext cx="992372" cy="381000"/>
          </a:xfrm>
          <a:prstGeom prst="downArrow">
            <a:avLst/>
          </a:prstGeom>
          <a:solidFill>
            <a:srgbClr val="131516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90106B9-04B6-405F-981C-38D347695BDF}"/>
              </a:ext>
            </a:extLst>
          </p:cNvPr>
          <p:cNvGrpSpPr/>
          <p:nvPr/>
        </p:nvGrpSpPr>
        <p:grpSpPr>
          <a:xfrm>
            <a:off x="2286000" y="1257300"/>
            <a:ext cx="5703046" cy="4838700"/>
            <a:chOff x="2286000" y="1257300"/>
            <a:chExt cx="5703046" cy="4838700"/>
          </a:xfrm>
        </p:grpSpPr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A1CEAB73-4E3C-417C-8743-0B688AEBC5BA}"/>
                </a:ext>
              </a:extLst>
            </p:cNvPr>
            <p:cNvCxnSpPr>
              <a:cxnSpLocks/>
              <a:stCxn id="17" idx="2"/>
              <a:endCxn id="120" idx="3"/>
            </p:cNvCxnSpPr>
            <p:nvPr/>
          </p:nvCxnSpPr>
          <p:spPr>
            <a:xfrm rot="5400000" flipH="1" flipV="1">
              <a:off x="4555536" y="2738691"/>
              <a:ext cx="1087773" cy="5626845"/>
            </a:xfrm>
            <a:prstGeom prst="bentConnector4">
              <a:avLst>
                <a:gd name="adj1" fmla="val -21015"/>
                <a:gd name="adj2" fmla="val 108094"/>
              </a:avLst>
            </a:prstGeom>
            <a:ln w="762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F29846B-1A2C-4636-BB1C-78B5A54C4BE4}"/>
                </a:ext>
              </a:extLst>
            </p:cNvPr>
            <p:cNvGrpSpPr/>
            <p:nvPr/>
          </p:nvGrpSpPr>
          <p:grpSpPr>
            <a:xfrm>
              <a:off x="4788645" y="1257300"/>
              <a:ext cx="3200401" cy="4800600"/>
              <a:chOff x="4979582" y="1257300"/>
              <a:chExt cx="3200401" cy="480060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2278264-323C-4D51-89F5-4C476906BFC9}"/>
                  </a:ext>
                </a:extLst>
              </p:cNvPr>
              <p:cNvSpPr/>
              <p:nvPr/>
            </p:nvSpPr>
            <p:spPr>
              <a:xfrm>
                <a:off x="4979582" y="1257300"/>
                <a:ext cx="3200401" cy="4800600"/>
              </a:xfrm>
              <a:prstGeom prst="rect">
                <a:avLst/>
              </a:prstGeom>
              <a:solidFill>
                <a:srgbClr val="A5CD93">
                  <a:alpha val="50196"/>
                </a:srgbClr>
              </a:solidFill>
              <a:ln>
                <a:solidFill>
                  <a:srgbClr val="1315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cap="small" dirty="0">
                    <a:solidFill>
                      <a:srgbClr val="131516"/>
                    </a:solidFill>
                  </a:rPr>
                  <a:t>Agamotto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73DADB5-AFB8-46B5-ACE0-4DD89E23C9E8}"/>
                  </a:ext>
                </a:extLst>
              </p:cNvPr>
              <p:cNvGrpSpPr/>
              <p:nvPr/>
            </p:nvGrpSpPr>
            <p:grpSpPr>
              <a:xfrm>
                <a:off x="5147945" y="1600200"/>
                <a:ext cx="2819401" cy="4324350"/>
                <a:chOff x="5730962" y="1733550"/>
                <a:chExt cx="2819401" cy="4324350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1F7EBCB-C6A5-4278-A016-2C1A871D668A}"/>
                    </a:ext>
                  </a:extLst>
                </p:cNvPr>
                <p:cNvSpPr/>
                <p:nvPr/>
              </p:nvSpPr>
              <p:spPr>
                <a:xfrm>
                  <a:off x="5730962" y="1733550"/>
                  <a:ext cx="2819401" cy="4324350"/>
                </a:xfrm>
                <a:prstGeom prst="rect">
                  <a:avLst/>
                </a:prstGeom>
                <a:solidFill>
                  <a:srgbClr val="CBCBCB"/>
                </a:solidFill>
                <a:ln>
                  <a:solidFill>
                    <a:srgbClr val="1315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cap="small" dirty="0">
                      <a:solidFill>
                        <a:srgbClr val="131516"/>
                      </a:solidFill>
                    </a:rPr>
                    <a:t>S</a:t>
                  </a:r>
                  <a:r>
                    <a:rPr lang="en-US" dirty="0">
                      <a:solidFill>
                        <a:srgbClr val="131516"/>
                      </a:solidFill>
                    </a:rPr>
                    <a:t>ymbolic Execution Engine (KLEE)</a:t>
                  </a:r>
                  <a:endParaRPr lang="en-US" cap="small" dirty="0">
                    <a:solidFill>
                      <a:srgbClr val="131516"/>
                    </a:solidFill>
                  </a:endParaRP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34E767B-2C41-4249-9558-A1C61638D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3625" y="1862232"/>
                  <a:ext cx="2254074" cy="3590736"/>
                </a:xfrm>
                <a:prstGeom prst="rect">
                  <a:avLst/>
                </a:prstGeom>
              </p:spPr>
            </p:pic>
          </p:grpSp>
          <p:sp>
            <p:nvSpPr>
              <p:cNvPr id="120" name="Arrow: Left 119">
                <a:extLst>
                  <a:ext uri="{FF2B5EF4-FFF2-40B4-BE49-F238E27FC236}">
                    <a16:creationId xmlns:a16="http://schemas.microsoft.com/office/drawing/2014/main" id="{E9480478-36ED-4807-9ADE-352A3D4704B3}"/>
                  </a:ext>
                </a:extLst>
              </p:cNvPr>
              <p:cNvSpPr/>
              <p:nvPr/>
            </p:nvSpPr>
            <p:spPr>
              <a:xfrm>
                <a:off x="7684682" y="4779791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Arrow: Left 123">
                <a:extLst>
                  <a:ext uri="{FF2B5EF4-FFF2-40B4-BE49-F238E27FC236}">
                    <a16:creationId xmlns:a16="http://schemas.microsoft.com/office/drawing/2014/main" id="{36E1138A-C597-44B1-8AB3-E53D1A65D534}"/>
                  </a:ext>
                </a:extLst>
              </p:cNvPr>
              <p:cNvSpPr/>
              <p:nvPr/>
            </p:nvSpPr>
            <p:spPr>
              <a:xfrm>
                <a:off x="7684682" y="3592156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Arrow: Left 125">
                <a:extLst>
                  <a:ext uri="{FF2B5EF4-FFF2-40B4-BE49-F238E27FC236}">
                    <a16:creationId xmlns:a16="http://schemas.microsoft.com/office/drawing/2014/main" id="{DF870F91-BF2B-4C15-9C0C-1647EE7D25F0}"/>
                  </a:ext>
                </a:extLst>
              </p:cNvPr>
              <p:cNvSpPr/>
              <p:nvPr/>
            </p:nvSpPr>
            <p:spPr>
              <a:xfrm>
                <a:off x="7684682" y="2421871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CC0322E-DD9B-4A42-B855-3F863F5487A8}"/>
              </a:ext>
            </a:extLst>
          </p:cNvPr>
          <p:cNvSpPr/>
          <p:nvPr/>
        </p:nvSpPr>
        <p:spPr>
          <a:xfrm>
            <a:off x="9116547" y="12573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Results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130DE3C-1AB3-42FE-A2B3-E1E4F8357A04}"/>
              </a:ext>
            </a:extLst>
          </p:cNvPr>
          <p:cNvGrpSpPr/>
          <p:nvPr/>
        </p:nvGrpSpPr>
        <p:grpSpPr>
          <a:xfrm>
            <a:off x="9177687" y="1621230"/>
            <a:ext cx="2492430" cy="914400"/>
            <a:chOff x="9448800" y="2362200"/>
            <a:chExt cx="2492430" cy="91440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C5E6C86-EAE5-4AF3-BEC6-3F84181B3F36}"/>
                </a:ext>
              </a:extLst>
            </p:cNvPr>
            <p:cNvSpPr txBox="1"/>
            <p:nvPr/>
          </p:nvSpPr>
          <p:spPr>
            <a:xfrm>
              <a:off x="10216143" y="2619345"/>
              <a:ext cx="1725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× 84 found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D5393BD-E46D-4ACE-BC0E-E90D080E4A5D}"/>
                </a:ext>
              </a:extLst>
            </p:cNvPr>
            <p:cNvGrpSpPr/>
            <p:nvPr/>
          </p:nvGrpSpPr>
          <p:grpSpPr>
            <a:xfrm>
              <a:off x="9448800" y="2362200"/>
              <a:ext cx="914400" cy="914400"/>
              <a:chOff x="9067800" y="1905000"/>
              <a:chExt cx="914400" cy="914400"/>
            </a:xfrm>
          </p:grpSpPr>
          <p:pic>
            <p:nvPicPr>
              <p:cNvPr id="151" name="Graphic 150" descr="Paper">
                <a:extLst>
                  <a:ext uri="{FF2B5EF4-FFF2-40B4-BE49-F238E27FC236}">
                    <a16:creationId xmlns:a16="http://schemas.microsoft.com/office/drawing/2014/main" id="{42229B1B-4C97-4F25-B0A3-55D710C9A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067800" y="1905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3" name="Graphic 152" descr="Bug">
                <a:extLst>
                  <a:ext uri="{FF2B5EF4-FFF2-40B4-BE49-F238E27FC236}">
                    <a16:creationId xmlns:a16="http://schemas.microsoft.com/office/drawing/2014/main" id="{92B8B9F5-D598-483B-B720-4AB8467F7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21210" y="2209800"/>
                <a:ext cx="407581" cy="407581"/>
              </a:xfrm>
              <a:prstGeom prst="rect">
                <a:avLst/>
              </a:prstGeom>
            </p:spPr>
          </p:pic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67D8771-DBD3-4289-BD5B-74874468C897}"/>
              </a:ext>
            </a:extLst>
          </p:cNvPr>
          <p:cNvGrpSpPr/>
          <p:nvPr/>
        </p:nvGrpSpPr>
        <p:grpSpPr>
          <a:xfrm>
            <a:off x="9189204" y="3048000"/>
            <a:ext cx="2480913" cy="914400"/>
            <a:chOff x="9372600" y="2667000"/>
            <a:chExt cx="2480913" cy="914400"/>
          </a:xfrm>
        </p:grpSpPr>
        <p:pic>
          <p:nvPicPr>
            <p:cNvPr id="158" name="Graphic 157" descr="Checklist">
              <a:extLst>
                <a:ext uri="{FF2B5EF4-FFF2-40B4-BE49-F238E27FC236}">
                  <a16:creationId xmlns:a16="http://schemas.microsoft.com/office/drawing/2014/main" id="{DC43BCC8-8598-42DA-88AB-D6883E2E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72600" y="2667000"/>
              <a:ext cx="914400" cy="9144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FC3F7F4-1BCF-4292-9CE0-941000752B45}"/>
                </a:ext>
              </a:extLst>
            </p:cNvPr>
            <p:cNvSpPr txBox="1"/>
            <p:nvPr/>
          </p:nvSpPr>
          <p:spPr>
            <a:xfrm>
              <a:off x="10281696" y="2801035"/>
              <a:ext cx="1571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Reported to developers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CFD13DE-E9FB-4761-8139-6ED71AA32D3F}"/>
              </a:ext>
            </a:extLst>
          </p:cNvPr>
          <p:cNvGrpSpPr/>
          <p:nvPr/>
        </p:nvGrpSpPr>
        <p:grpSpPr>
          <a:xfrm>
            <a:off x="9012894" y="4258270"/>
            <a:ext cx="2798106" cy="1685330"/>
            <a:chOff x="9196290" y="3962400"/>
            <a:chExt cx="2798106" cy="1685330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1C6E558-E26C-4A3E-8364-1E0F377D8C67}"/>
                </a:ext>
              </a:extLst>
            </p:cNvPr>
            <p:cNvSpPr txBox="1"/>
            <p:nvPr/>
          </p:nvSpPr>
          <p:spPr>
            <a:xfrm>
              <a:off x="9196290" y="4724400"/>
              <a:ext cx="2798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Showed impact of performance bugs </a:t>
              </a:r>
            </a:p>
            <a:p>
              <a:pPr algn="ctr"/>
              <a:r>
                <a:rPr lang="en-US" b="1" dirty="0"/>
                <a:t>(+47% throughput)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8E3B9AC-9164-4DAD-94CC-D72E0957234F}"/>
                </a:ext>
              </a:extLst>
            </p:cNvPr>
            <p:cNvGrpSpPr/>
            <p:nvPr/>
          </p:nvGrpSpPr>
          <p:grpSpPr>
            <a:xfrm>
              <a:off x="9490443" y="3962400"/>
              <a:ext cx="2209800" cy="914400"/>
              <a:chOff x="9448800" y="3628481"/>
              <a:chExt cx="2209800" cy="914400"/>
            </a:xfrm>
          </p:grpSpPr>
          <p:pic>
            <p:nvPicPr>
              <p:cNvPr id="160" name="Graphic 159" descr="Turtle">
                <a:extLst>
                  <a:ext uri="{FF2B5EF4-FFF2-40B4-BE49-F238E27FC236}">
                    <a16:creationId xmlns:a16="http://schemas.microsoft.com/office/drawing/2014/main" id="{4184CA99-ECBB-42D8-8542-7E4744CB2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4488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2" name="Graphic 161" descr="Rabbit">
                <a:extLst>
                  <a:ext uri="{FF2B5EF4-FFF2-40B4-BE49-F238E27FC236}">
                    <a16:creationId xmlns:a16="http://schemas.microsoft.com/office/drawing/2014/main" id="{F983FAD3-9220-45D7-8F4E-DDF92F1F5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7442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9" name="Graphic 168" descr="Arrow Right">
                <a:extLst>
                  <a:ext uri="{FF2B5EF4-FFF2-40B4-BE49-F238E27FC236}">
                    <a16:creationId xmlns:a16="http://schemas.microsoft.com/office/drawing/2014/main" id="{740A4BA9-BF8C-4E48-9779-37013B95B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339506" y="3871487"/>
                <a:ext cx="428388" cy="428388"/>
              </a:xfrm>
              <a:prstGeom prst="rect">
                <a:avLst/>
              </a:prstGeom>
            </p:spPr>
          </p:pic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EC650AB-EFC9-E748-9CA8-DFE14E3A0711}"/>
              </a:ext>
            </a:extLst>
          </p:cNvPr>
          <p:cNvSpPr/>
          <p:nvPr/>
        </p:nvSpPr>
        <p:spPr>
          <a:xfrm>
            <a:off x="914400" y="1010096"/>
            <a:ext cx="7717494" cy="539070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3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0E9F-B431-B44C-985F-86101466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91BF-6BDF-F24C-AF97-622DFBD7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353800" cy="5638800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sz="3600" b="1" dirty="0"/>
              <a:t>84</a:t>
            </a:r>
            <a:r>
              <a:rPr lang="en-US" sz="3600" dirty="0"/>
              <a:t> new bugs found so far (across 5 systems)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14 correctness bugs, 70 performance bugs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PM Search Strategy: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KLEE: after 1 hour, found </a:t>
            </a:r>
            <a:r>
              <a:rPr lang="en-US" sz="3200" b="1" dirty="0"/>
              <a:t>30%</a:t>
            </a:r>
            <a:r>
              <a:rPr lang="en-US" sz="3200" dirty="0"/>
              <a:t> (25/84)</a:t>
            </a:r>
            <a:r>
              <a:rPr lang="en-US" sz="3200" i="1" dirty="0"/>
              <a:t> </a:t>
            </a:r>
            <a:r>
              <a:rPr lang="en-US" sz="3200" dirty="0"/>
              <a:t>bugs</a:t>
            </a:r>
          </a:p>
          <a:p>
            <a:pPr lvl="1">
              <a:lnSpc>
                <a:spcPct val="150000"/>
              </a:lnSpc>
            </a:pPr>
            <a:r>
              <a:rPr lang="en-US" sz="3200" cap="small" dirty="0"/>
              <a:t>Agamotto</a:t>
            </a:r>
            <a:r>
              <a:rPr lang="en-US" sz="3200" dirty="0"/>
              <a:t>: finds </a:t>
            </a:r>
            <a:r>
              <a:rPr lang="en-US" sz="3200" b="1" i="1" dirty="0"/>
              <a:t>all</a:t>
            </a:r>
            <a:r>
              <a:rPr lang="en-US" sz="3200" dirty="0"/>
              <a:t> bugs in &lt;40 minutes</a:t>
            </a:r>
            <a:endParaRPr lang="en-US" sz="3600" dirty="0"/>
          </a:p>
          <a:p>
            <a:pPr marL="457200" lvl="1" indent="0">
              <a:spcAft>
                <a:spcPts val="1000"/>
              </a:spcAft>
              <a:buNone/>
            </a:pP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600" dirty="0"/>
              <a:t>Performance study on RECIPE [SOSP ’19]: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23−47% </a:t>
            </a:r>
            <a:r>
              <a:rPr lang="en-US" sz="2800" dirty="0"/>
              <a:t>overall throughput increase in key-value store workloads!</a:t>
            </a:r>
            <a:endParaRPr lang="en-US" sz="2800" b="1" dirty="0"/>
          </a:p>
          <a:p>
            <a:pPr lvl="1">
              <a:spcAft>
                <a:spcPts val="1000"/>
              </a:spcAft>
            </a:pPr>
            <a:endParaRPr lang="en-US" sz="3200" dirty="0"/>
          </a:p>
          <a:p>
            <a:pPr lvl="1"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9C3A-DE36-B242-8450-448035CA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7321-86B3-446E-89B8-61AC1AB1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67A25-9ECA-4D65-A228-3842E3BC4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BE2F4-1796-411F-AED5-1780449F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64B"/>
                </a:solidFill>
              </a:rPr>
              <a:t>PM bug finding</a:t>
            </a:r>
          </a:p>
          <a:p>
            <a:pPr marL="0" indent="0">
              <a:buNone/>
            </a:pPr>
            <a:endParaRPr lang="en-US" dirty="0">
              <a:solidFill>
                <a:srgbClr val="00264B"/>
              </a:solidFill>
            </a:endParaRPr>
          </a:p>
          <a:p>
            <a:pPr marL="0" indent="0">
              <a:buNone/>
            </a:pPr>
            <a:r>
              <a:rPr lang="en-US" cap="small" dirty="0">
                <a:solidFill>
                  <a:srgbClr val="00264B"/>
                </a:solidFill>
              </a:rPr>
              <a:t>Agamotto</a:t>
            </a:r>
            <a:r>
              <a:rPr lang="en-US" dirty="0">
                <a:solidFill>
                  <a:srgbClr val="00264B"/>
                </a:solidFill>
              </a:rPr>
              <a:t> [OSDI ’20]</a:t>
            </a:r>
          </a:p>
          <a:p>
            <a:r>
              <a:rPr lang="en-US" sz="2400" dirty="0">
                <a:solidFill>
                  <a:srgbClr val="00264B"/>
                </a:solidFill>
              </a:rPr>
              <a:t>Finding PM bugs using PM-optimized symbolic execution</a:t>
            </a:r>
            <a:endParaRPr lang="en-US" dirty="0">
              <a:solidFill>
                <a:srgbClr val="0026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64B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630DA-3589-4F39-88C5-7B6C3E22C02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PM bug fixing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cap="small" dirty="0"/>
              <a:t>Hippocrates</a:t>
            </a:r>
            <a:r>
              <a:rPr lang="en-US" dirty="0"/>
              <a:t> [ASPLOS ‘21]</a:t>
            </a:r>
          </a:p>
          <a:p>
            <a:r>
              <a:rPr lang="en-US" sz="2400" dirty="0"/>
              <a:t>Fixing durability bugs in PM programs with provably correct fixes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23AF1E-9D0E-4126-8433-F7551A3F9AF7}"/>
              </a:ext>
            </a:extLst>
          </p:cNvPr>
          <p:cNvSpPr/>
          <p:nvPr/>
        </p:nvSpPr>
        <p:spPr>
          <a:xfrm>
            <a:off x="228600" y="990600"/>
            <a:ext cx="5638800" cy="26836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B47595-2290-5441-A3CC-E27A39F90ADF}"/>
              </a:ext>
            </a:extLst>
          </p:cNvPr>
          <p:cNvSpPr/>
          <p:nvPr/>
        </p:nvSpPr>
        <p:spPr>
          <a:xfrm>
            <a:off x="3962400" y="3124200"/>
            <a:ext cx="5181600" cy="16109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/>
              <a:t>Volatile!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0CDC59-3274-4D74-A9AC-0FCDEA8BFCA8}"/>
              </a:ext>
            </a:extLst>
          </p:cNvPr>
          <p:cNvSpPr/>
          <p:nvPr/>
        </p:nvSpPr>
        <p:spPr>
          <a:xfrm>
            <a:off x="6966657" y="3314664"/>
            <a:ext cx="914400" cy="374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F45EF0-3FFA-415D-A79A-2E76A093928B}"/>
              </a:ext>
            </a:extLst>
          </p:cNvPr>
          <p:cNvSpPr/>
          <p:nvPr/>
        </p:nvSpPr>
        <p:spPr>
          <a:xfrm>
            <a:off x="6966657" y="3313117"/>
            <a:ext cx="914400" cy="374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</p:txBody>
      </p:sp>
      <p:pic>
        <p:nvPicPr>
          <p:cNvPr id="1026" name="Picture 2" descr="Intel® Optane™ Persistent Memory">
            <a:extLst>
              <a:ext uri="{FF2B5EF4-FFF2-40B4-BE49-F238E27FC236}">
                <a16:creationId xmlns:a16="http://schemas.microsoft.com/office/drawing/2014/main" id="{33801C62-3702-4088-833A-059380CB4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5632"/>
          <a:stretch/>
        </p:blipFill>
        <p:spPr bwMode="auto">
          <a:xfrm>
            <a:off x="4103369" y="2057400"/>
            <a:ext cx="3973977" cy="11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 Programming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41927"/>
            <a:ext cx="10343595" cy="10397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Modern CPU architectures require special </a:t>
            </a:r>
            <a:r>
              <a:rPr lang="en-US" i="1" dirty="0"/>
              <a:t>persistence mechanisms</a:t>
            </a:r>
            <a:r>
              <a:rPr lang="en-US" dirty="0"/>
              <a:t> to ensure updates are made durable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6BDF9-F51C-438A-B1DD-3B3C9355742E}"/>
              </a:ext>
            </a:extLst>
          </p:cNvPr>
          <p:cNvSpPr/>
          <p:nvPr/>
        </p:nvSpPr>
        <p:spPr>
          <a:xfrm>
            <a:off x="4103370" y="3919218"/>
            <a:ext cx="3973976" cy="703806"/>
          </a:xfrm>
          <a:prstGeom prst="round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C7D70-E6EF-4808-B80E-CA98FE8A98E5}"/>
              </a:ext>
            </a:extLst>
          </p:cNvPr>
          <p:cNvSpPr/>
          <p:nvPr/>
        </p:nvSpPr>
        <p:spPr>
          <a:xfrm>
            <a:off x="4103370" y="3240316"/>
            <a:ext cx="3973974" cy="526502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CPU Cache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04791-A857-E148-ACDF-4E4BB044033F}"/>
              </a:ext>
            </a:extLst>
          </p:cNvPr>
          <p:cNvSpPr txBox="1"/>
          <p:nvPr/>
        </p:nvSpPr>
        <p:spPr>
          <a:xfrm>
            <a:off x="4756856" y="4841282"/>
            <a:ext cx="278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store 1 into 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5981C7-E239-4B6E-9F3A-3203E989B441}"/>
              </a:ext>
            </a:extLst>
          </p:cNvPr>
          <p:cNvSpPr txBox="1"/>
          <p:nvPr/>
        </p:nvSpPr>
        <p:spPr>
          <a:xfrm>
            <a:off x="4756857" y="5218834"/>
            <a:ext cx="250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flush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DBB816-A6C4-40F8-992A-BFBCD0D7A7CD}"/>
              </a:ext>
            </a:extLst>
          </p:cNvPr>
          <p:cNvSpPr txBox="1"/>
          <p:nvPr/>
        </p:nvSpPr>
        <p:spPr>
          <a:xfrm>
            <a:off x="4756857" y="5596386"/>
            <a:ext cx="250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memory fence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560FDF-70D1-4578-B314-3076FA691971}"/>
              </a:ext>
            </a:extLst>
          </p:cNvPr>
          <p:cNvSpPr/>
          <p:nvPr/>
        </p:nvSpPr>
        <p:spPr>
          <a:xfrm>
            <a:off x="5633155" y="2474945"/>
            <a:ext cx="914404" cy="337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B79349-3ABD-4C08-B4D4-80F54BB882A5}"/>
              </a:ext>
            </a:extLst>
          </p:cNvPr>
          <p:cNvSpPr/>
          <p:nvPr/>
        </p:nvSpPr>
        <p:spPr>
          <a:xfrm>
            <a:off x="6966657" y="4086862"/>
            <a:ext cx="914400" cy="374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3A592-41A2-B44A-8740-B37357E8AA99}"/>
              </a:ext>
            </a:extLst>
          </p:cNvPr>
          <p:cNvSpPr txBox="1"/>
          <p:nvPr/>
        </p:nvSpPr>
        <p:spPr>
          <a:xfrm>
            <a:off x="8077344" y="245918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(Intel Optane PM DIMM)</a:t>
            </a:r>
          </a:p>
        </p:txBody>
      </p:sp>
      <p:pic>
        <p:nvPicPr>
          <p:cNvPr id="11" name="Graphic 10" descr="Hourglass Finished">
            <a:extLst>
              <a:ext uri="{FF2B5EF4-FFF2-40B4-BE49-F238E27FC236}">
                <a16:creationId xmlns:a16="http://schemas.microsoft.com/office/drawing/2014/main" id="{3153900F-43D9-ED4C-B223-E8DD5C9B3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7338" y="5241392"/>
            <a:ext cx="345918" cy="3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9" grpId="1" animBg="1"/>
      <p:bldP spid="30" grpId="0" animBg="1"/>
      <p:bldP spid="30" grpId="1" animBg="1"/>
      <p:bldP spid="30" grpId="2" animBg="1"/>
      <p:bldP spid="4" grpId="0" build="p"/>
      <p:bldP spid="3" grpId="0"/>
      <p:bldP spid="20" grpId="0"/>
      <p:bldP spid="21" grpId="0"/>
      <p:bldP spid="28" grpId="0" animBg="1"/>
      <p:bldP spid="24" grpId="0" animBg="1"/>
      <p:bldP spid="2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enough to just find the bugs?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2D4A-DB60-2441-92EF-2651563E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638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Even after automatically finding PM bugs, fixing them is difficult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23 days from report to fix, up to 66 days! (Study of PMDK bugs)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Bugs also found using a PM debugging tool (</a:t>
            </a:r>
            <a:r>
              <a:rPr lang="en-US" dirty="0" err="1"/>
              <a:t>pmemcheck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Challenging to balance trade-off between correctness and efficiency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Prevalence of work in PM debugging shows the prevalence of durability bugs in PM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General program repair techniques can introduce side-effects; don’t want accidentally introduce more crash consistency bugs!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00B27-3A6E-414D-98EE-608B6AC2FEB5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Need to help PM developers fix these PM-specific bugs!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3286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Correctly Fixing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2D4A-DB60-2441-92EF-2651563E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638800"/>
          </a:xfrm>
        </p:spPr>
        <p:txBody>
          <a:bodyPr>
            <a:normAutofit/>
          </a:bodyPr>
          <a:lstStyle/>
          <a:p>
            <a:r>
              <a:rPr lang="en-US" b="1" i="1" dirty="0"/>
              <a:t>Key insight</a:t>
            </a:r>
            <a:r>
              <a:rPr lang="en-US" dirty="0"/>
              <a:t>: durability fixes primarily introduce memory orderings, which cannot introduce the possibility of new incorrect program behavior</a:t>
            </a:r>
          </a:p>
          <a:p>
            <a:pPr lvl="1"/>
            <a:r>
              <a:rPr lang="en-US" dirty="0"/>
              <a:t>Durability problems can be fixed, by definition, by adding cache flushes and/or memory ordering primitives</a:t>
            </a:r>
          </a:p>
          <a:p>
            <a:pPr lvl="1"/>
            <a:r>
              <a:rPr lang="en-US" dirty="0"/>
              <a:t>Adding these primitives has no impact other than restricting possible memory orderings</a:t>
            </a:r>
          </a:p>
          <a:p>
            <a:pPr lvl="1"/>
            <a:r>
              <a:rPr lang="en-US" dirty="0"/>
              <a:t>Restricting memory orderings doesn’t introduce new incorrect behavior</a:t>
            </a:r>
          </a:p>
          <a:p>
            <a:pPr lvl="1"/>
            <a:r>
              <a:rPr lang="en-US" dirty="0"/>
              <a:t>No new incorrect behavior, ergo </a:t>
            </a:r>
            <a:r>
              <a:rPr lang="en-US" b="1" dirty="0"/>
              <a:t>no new bugs!</a:t>
            </a:r>
          </a:p>
          <a:p>
            <a:endParaRPr lang="en-US" dirty="0"/>
          </a:p>
          <a:p>
            <a:r>
              <a:rPr lang="en-US" dirty="0"/>
              <a:t>Based on this insight, we can automate the reasoning behind inserting efficient fixes while ensuring they are correct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Fixing a Durability Bug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32</a:t>
            </a:fld>
            <a:endParaRPr lang="en-US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755788D9-C4B4-4E1C-85B0-E7A9285E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2433948"/>
            <a:ext cx="3810000" cy="1990104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5750F6F1-68A8-4AE1-B680-D6BC94334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508249"/>
            <a:ext cx="3810000" cy="1841502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2040F2-036F-429B-B403-B1D803C84C23}"/>
              </a:ext>
            </a:extLst>
          </p:cNvPr>
          <p:cNvSpPr/>
          <p:nvPr/>
        </p:nvSpPr>
        <p:spPr>
          <a:xfrm>
            <a:off x="5448300" y="3048000"/>
            <a:ext cx="1295400" cy="762000"/>
          </a:xfrm>
          <a:prstGeom prst="rightArrow">
            <a:avLst/>
          </a:prstGeom>
          <a:solidFill>
            <a:srgbClr val="00274C"/>
          </a:solidFill>
          <a:ln>
            <a:solidFill>
              <a:srgbClr val="002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B5AFB9-CCB8-4310-8C0B-6B874489EE26}"/>
              </a:ext>
            </a:extLst>
          </p:cNvPr>
          <p:cNvSpPr/>
          <p:nvPr/>
        </p:nvSpPr>
        <p:spPr>
          <a:xfrm>
            <a:off x="381000" y="48006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in 2-12x slowdowns! </a:t>
            </a:r>
            <a:endParaRPr lang="en-US" sz="3200" b="1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22BE0C-ED23-413E-AB53-B7129BC2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638800"/>
          </a:xfrm>
        </p:spPr>
        <p:txBody>
          <a:bodyPr>
            <a:normAutofit/>
          </a:bodyPr>
          <a:lstStyle/>
          <a:p>
            <a:r>
              <a:rPr lang="en-US" dirty="0"/>
              <a:t>Can safely add all the flushes and fences we want!</a:t>
            </a:r>
          </a:p>
          <a:p>
            <a:pPr lvl="1"/>
            <a:r>
              <a:rPr lang="en-US" dirty="0"/>
              <a:t>Seems easy enough…</a:t>
            </a:r>
          </a:p>
        </p:txBody>
      </p:sp>
    </p:spTree>
    <p:extLst>
      <p:ext uri="{BB962C8B-B14F-4D97-AF65-F5344CB8AC3E}">
        <p14:creationId xmlns:p14="http://schemas.microsoft.com/office/powerpoint/2010/main" val="38203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33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B5AFB9-CCB8-4310-8C0B-6B874489EE26}"/>
              </a:ext>
            </a:extLst>
          </p:cNvPr>
          <p:cNvSpPr/>
          <p:nvPr/>
        </p:nvSpPr>
        <p:spPr>
          <a:xfrm>
            <a:off x="381000" y="50292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Solution: the </a:t>
            </a:r>
            <a:r>
              <a:rPr lang="en-US" sz="3200" i="1" dirty="0"/>
              <a:t>Persistent Subprogram Transformation!</a:t>
            </a:r>
            <a:endParaRPr lang="en-US" sz="3200" b="1" i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2040F2-036F-429B-B403-B1D803C84C23}"/>
              </a:ext>
            </a:extLst>
          </p:cNvPr>
          <p:cNvSpPr/>
          <p:nvPr/>
        </p:nvSpPr>
        <p:spPr>
          <a:xfrm>
            <a:off x="5448300" y="3048000"/>
            <a:ext cx="1295400" cy="762000"/>
          </a:xfrm>
          <a:prstGeom prst="rightArrow">
            <a:avLst/>
          </a:prstGeom>
          <a:solidFill>
            <a:srgbClr val="00274C"/>
          </a:solidFill>
          <a:ln>
            <a:solidFill>
              <a:srgbClr val="002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1FB5923-C597-4524-AC8B-855D142EC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0" y="2438400"/>
            <a:ext cx="4215320" cy="1981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2F606BE-3FE7-4030-A75F-40A99F3F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90" y="1964176"/>
            <a:ext cx="4215320" cy="292964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CE85F-2A49-4BB1-90DD-04CF824B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11430000" cy="2286000"/>
          </a:xfrm>
        </p:spPr>
        <p:txBody>
          <a:bodyPr>
            <a:normAutofit/>
          </a:bodyPr>
          <a:lstStyle/>
          <a:p>
            <a:r>
              <a:rPr lang="en-US" dirty="0"/>
              <a:t>Naïve fixes harm functions which operate on both PM and DRAM!</a:t>
            </a:r>
          </a:p>
        </p:txBody>
      </p:sp>
    </p:spTree>
    <p:extLst>
      <p:ext uri="{BB962C8B-B14F-4D97-AF65-F5344CB8AC3E}">
        <p14:creationId xmlns:p14="http://schemas.microsoft.com/office/powerpoint/2010/main" val="31835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1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9829800" cy="1219200"/>
          </a:xfrm>
        </p:spPr>
        <p:txBody>
          <a:bodyPr>
            <a:normAutofit/>
          </a:bodyPr>
          <a:lstStyle/>
          <a:p>
            <a:r>
              <a:rPr lang="en-US" dirty="0"/>
              <a:t>Persistent Subprogram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2D4A-DB60-2441-92EF-2651563E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11430000" cy="2286000"/>
          </a:xfrm>
        </p:spPr>
        <p:txBody>
          <a:bodyPr>
            <a:normAutofit/>
          </a:bodyPr>
          <a:lstStyle/>
          <a:p>
            <a:r>
              <a:rPr lang="en-US" dirty="0"/>
              <a:t>For cases where fixes may operate on PM, duplicate subprogram to minimize performance impact</a:t>
            </a:r>
          </a:p>
          <a:p>
            <a:r>
              <a:rPr lang="en-US" dirty="0"/>
              <a:t>This transformation is also provably correct!</a:t>
            </a:r>
          </a:p>
          <a:p>
            <a:pPr lvl="1"/>
            <a:r>
              <a:rPr lang="en-US" dirty="0"/>
              <a:t>Duplication preserves program semantics</a:t>
            </a:r>
          </a:p>
          <a:p>
            <a:pPr lvl="1"/>
            <a:r>
              <a:rPr lang="en-US" dirty="0"/>
              <a:t>After duplication, only insert flushes and fences!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9AE6DA8-75B9-4290-8099-67D5B3C7C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2" y="3623309"/>
            <a:ext cx="4572000" cy="235458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4BBC828-CF66-4ACF-ACFA-44AFD3DF05BC}"/>
              </a:ext>
            </a:extLst>
          </p:cNvPr>
          <p:cNvSpPr/>
          <p:nvPr/>
        </p:nvSpPr>
        <p:spPr>
          <a:xfrm>
            <a:off x="5415644" y="4419599"/>
            <a:ext cx="1295400" cy="762000"/>
          </a:xfrm>
          <a:prstGeom prst="rightArrow">
            <a:avLst/>
          </a:prstGeom>
          <a:solidFill>
            <a:srgbClr val="00274C"/>
          </a:solidFill>
          <a:ln>
            <a:solidFill>
              <a:srgbClr val="002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3AB2CCC-7675-4DEB-92FB-D646D7523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6" y="3581400"/>
            <a:ext cx="4637312" cy="24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Hippocrates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2D4A-DB60-2441-92EF-2651563E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1080330"/>
          </a:xfrm>
        </p:spPr>
        <p:txBody>
          <a:bodyPr>
            <a:normAutofit/>
          </a:bodyPr>
          <a:lstStyle/>
          <a:p>
            <a:r>
              <a:rPr lang="en-US" dirty="0"/>
              <a:t>We built </a:t>
            </a:r>
            <a:r>
              <a:rPr lang="en-US" cap="small" dirty="0"/>
              <a:t>Hippocrates</a:t>
            </a:r>
            <a:r>
              <a:rPr lang="en-US" dirty="0"/>
              <a:t>, an automated tool which takes input from bug finders like </a:t>
            </a:r>
            <a:r>
              <a:rPr lang="en-US" dirty="0" err="1"/>
              <a:t>pmemcheck</a:t>
            </a:r>
            <a:r>
              <a:rPr lang="en-US" dirty="0"/>
              <a:t> and </a:t>
            </a:r>
            <a:r>
              <a:rPr lang="en-US" cap="small" dirty="0"/>
              <a:t>Agamotto</a:t>
            </a:r>
            <a:r>
              <a:rPr lang="en-US" dirty="0"/>
              <a:t> to automatically fix PM bugs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35</a:t>
            </a:fld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0643FE3-10BB-4CB3-AD28-3AAF499F59DA}"/>
              </a:ext>
            </a:extLst>
          </p:cNvPr>
          <p:cNvSpPr/>
          <p:nvPr/>
        </p:nvSpPr>
        <p:spPr>
          <a:xfrm>
            <a:off x="762028" y="2514600"/>
            <a:ext cx="5512726" cy="438687"/>
          </a:xfrm>
          <a:custGeom>
            <a:avLst/>
            <a:gdLst>
              <a:gd name="connsiteX0" fmla="*/ 0 w 3869333"/>
              <a:gd name="connsiteY0" fmla="*/ 98425 h 984250"/>
              <a:gd name="connsiteX1" fmla="*/ 98425 w 3869333"/>
              <a:gd name="connsiteY1" fmla="*/ 0 h 984250"/>
              <a:gd name="connsiteX2" fmla="*/ 3770908 w 3869333"/>
              <a:gd name="connsiteY2" fmla="*/ 0 h 984250"/>
              <a:gd name="connsiteX3" fmla="*/ 3869333 w 3869333"/>
              <a:gd name="connsiteY3" fmla="*/ 98425 h 984250"/>
              <a:gd name="connsiteX4" fmla="*/ 3869333 w 3869333"/>
              <a:gd name="connsiteY4" fmla="*/ 885825 h 984250"/>
              <a:gd name="connsiteX5" fmla="*/ 3770908 w 3869333"/>
              <a:gd name="connsiteY5" fmla="*/ 984250 h 984250"/>
              <a:gd name="connsiteX6" fmla="*/ 98425 w 3869333"/>
              <a:gd name="connsiteY6" fmla="*/ 984250 h 984250"/>
              <a:gd name="connsiteX7" fmla="*/ 0 w 3869333"/>
              <a:gd name="connsiteY7" fmla="*/ 885825 h 984250"/>
              <a:gd name="connsiteX8" fmla="*/ 0 w 3869333"/>
              <a:gd name="connsiteY8" fmla="*/ 98425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333" h="984250">
                <a:moveTo>
                  <a:pt x="0" y="98425"/>
                </a:moveTo>
                <a:cubicBezTo>
                  <a:pt x="0" y="44066"/>
                  <a:pt x="44066" y="0"/>
                  <a:pt x="98425" y="0"/>
                </a:cubicBezTo>
                <a:lnTo>
                  <a:pt x="3770908" y="0"/>
                </a:lnTo>
                <a:cubicBezTo>
                  <a:pt x="3825267" y="0"/>
                  <a:pt x="3869333" y="44066"/>
                  <a:pt x="3869333" y="98425"/>
                </a:cubicBezTo>
                <a:lnTo>
                  <a:pt x="3869333" y="885825"/>
                </a:lnTo>
                <a:cubicBezTo>
                  <a:pt x="3869333" y="940184"/>
                  <a:pt x="3825267" y="984250"/>
                  <a:pt x="3770908" y="984250"/>
                </a:cubicBezTo>
                <a:lnTo>
                  <a:pt x="98425" y="984250"/>
                </a:lnTo>
                <a:cubicBezTo>
                  <a:pt x="44066" y="984250"/>
                  <a:pt x="0" y="940184"/>
                  <a:pt x="0" y="885825"/>
                </a:cubicBezTo>
                <a:lnTo>
                  <a:pt x="0" y="98425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2168" tIns="82168" rIns="82168" bIns="82168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 1) Parse bug finder trace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FCEFF94-8328-4A7C-ABEA-4618221EFA47}"/>
              </a:ext>
            </a:extLst>
          </p:cNvPr>
          <p:cNvSpPr/>
          <p:nvPr/>
        </p:nvSpPr>
        <p:spPr>
          <a:xfrm>
            <a:off x="2646368" y="2988759"/>
            <a:ext cx="1744004" cy="229261"/>
          </a:xfrm>
          <a:custGeom>
            <a:avLst/>
            <a:gdLst>
              <a:gd name="connsiteX0" fmla="*/ 0 w 369093"/>
              <a:gd name="connsiteY0" fmla="*/ 88582 h 442912"/>
              <a:gd name="connsiteX1" fmla="*/ 184547 w 369093"/>
              <a:gd name="connsiteY1" fmla="*/ 88582 h 442912"/>
              <a:gd name="connsiteX2" fmla="*/ 184547 w 369093"/>
              <a:gd name="connsiteY2" fmla="*/ 0 h 442912"/>
              <a:gd name="connsiteX3" fmla="*/ 369093 w 369093"/>
              <a:gd name="connsiteY3" fmla="*/ 221456 h 442912"/>
              <a:gd name="connsiteX4" fmla="*/ 184547 w 369093"/>
              <a:gd name="connsiteY4" fmla="*/ 442912 h 442912"/>
              <a:gd name="connsiteX5" fmla="*/ 184547 w 369093"/>
              <a:gd name="connsiteY5" fmla="*/ 354330 h 442912"/>
              <a:gd name="connsiteX6" fmla="*/ 0 w 369093"/>
              <a:gd name="connsiteY6" fmla="*/ 354330 h 442912"/>
              <a:gd name="connsiteX7" fmla="*/ 0 w 369093"/>
              <a:gd name="connsiteY7" fmla="*/ 8858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93" h="442912">
                <a:moveTo>
                  <a:pt x="295274" y="1"/>
                </a:moveTo>
                <a:lnTo>
                  <a:pt x="295274" y="221457"/>
                </a:lnTo>
                <a:lnTo>
                  <a:pt x="369093" y="221457"/>
                </a:lnTo>
                <a:lnTo>
                  <a:pt x="184547" y="442911"/>
                </a:lnTo>
                <a:lnTo>
                  <a:pt x="0" y="221457"/>
                </a:lnTo>
                <a:lnTo>
                  <a:pt x="73819" y="221457"/>
                </a:lnTo>
                <a:lnTo>
                  <a:pt x="73819" y="1"/>
                </a:lnTo>
                <a:lnTo>
                  <a:pt x="295274" y="1"/>
                </a:lnTo>
                <a:close/>
              </a:path>
            </a:pathLst>
          </a:cu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88583" tIns="0" rIns="88582" bIns="110729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9066D32-6B93-44E8-8EA6-0227CD2EC594}"/>
              </a:ext>
            </a:extLst>
          </p:cNvPr>
          <p:cNvSpPr/>
          <p:nvPr/>
        </p:nvSpPr>
        <p:spPr>
          <a:xfrm>
            <a:off x="762006" y="3250516"/>
            <a:ext cx="5512726" cy="438687"/>
          </a:xfrm>
          <a:custGeom>
            <a:avLst/>
            <a:gdLst>
              <a:gd name="connsiteX0" fmla="*/ 0 w 3869333"/>
              <a:gd name="connsiteY0" fmla="*/ 98425 h 984250"/>
              <a:gd name="connsiteX1" fmla="*/ 98425 w 3869333"/>
              <a:gd name="connsiteY1" fmla="*/ 0 h 984250"/>
              <a:gd name="connsiteX2" fmla="*/ 3770908 w 3869333"/>
              <a:gd name="connsiteY2" fmla="*/ 0 h 984250"/>
              <a:gd name="connsiteX3" fmla="*/ 3869333 w 3869333"/>
              <a:gd name="connsiteY3" fmla="*/ 98425 h 984250"/>
              <a:gd name="connsiteX4" fmla="*/ 3869333 w 3869333"/>
              <a:gd name="connsiteY4" fmla="*/ 885825 h 984250"/>
              <a:gd name="connsiteX5" fmla="*/ 3770908 w 3869333"/>
              <a:gd name="connsiteY5" fmla="*/ 984250 h 984250"/>
              <a:gd name="connsiteX6" fmla="*/ 98425 w 3869333"/>
              <a:gd name="connsiteY6" fmla="*/ 984250 h 984250"/>
              <a:gd name="connsiteX7" fmla="*/ 0 w 3869333"/>
              <a:gd name="connsiteY7" fmla="*/ 885825 h 984250"/>
              <a:gd name="connsiteX8" fmla="*/ 0 w 3869333"/>
              <a:gd name="connsiteY8" fmla="*/ 98425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333" h="984250">
                <a:moveTo>
                  <a:pt x="0" y="98425"/>
                </a:moveTo>
                <a:cubicBezTo>
                  <a:pt x="0" y="44066"/>
                  <a:pt x="44066" y="0"/>
                  <a:pt x="98425" y="0"/>
                </a:cubicBezTo>
                <a:lnTo>
                  <a:pt x="3770908" y="0"/>
                </a:lnTo>
                <a:cubicBezTo>
                  <a:pt x="3825267" y="0"/>
                  <a:pt x="3869333" y="44066"/>
                  <a:pt x="3869333" y="98425"/>
                </a:cubicBezTo>
                <a:lnTo>
                  <a:pt x="3869333" y="885825"/>
                </a:lnTo>
                <a:cubicBezTo>
                  <a:pt x="3869333" y="940184"/>
                  <a:pt x="3825267" y="984250"/>
                  <a:pt x="3770908" y="984250"/>
                </a:cubicBezTo>
                <a:lnTo>
                  <a:pt x="98425" y="984250"/>
                </a:lnTo>
                <a:cubicBezTo>
                  <a:pt x="44066" y="984250"/>
                  <a:pt x="0" y="940184"/>
                  <a:pt x="0" y="885825"/>
                </a:cubicBezTo>
                <a:lnTo>
                  <a:pt x="0" y="98425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2168" tIns="82168" rIns="82168" bIns="82168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 2) Identify bug locations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E1CDE9F-5751-4792-9FA0-A0A5D5606B23}"/>
              </a:ext>
            </a:extLst>
          </p:cNvPr>
          <p:cNvSpPr/>
          <p:nvPr/>
        </p:nvSpPr>
        <p:spPr>
          <a:xfrm>
            <a:off x="2646365" y="3735815"/>
            <a:ext cx="1744004" cy="229261"/>
          </a:xfrm>
          <a:custGeom>
            <a:avLst/>
            <a:gdLst>
              <a:gd name="connsiteX0" fmla="*/ 0 w 369093"/>
              <a:gd name="connsiteY0" fmla="*/ 88582 h 442912"/>
              <a:gd name="connsiteX1" fmla="*/ 184547 w 369093"/>
              <a:gd name="connsiteY1" fmla="*/ 88582 h 442912"/>
              <a:gd name="connsiteX2" fmla="*/ 184547 w 369093"/>
              <a:gd name="connsiteY2" fmla="*/ 0 h 442912"/>
              <a:gd name="connsiteX3" fmla="*/ 369093 w 369093"/>
              <a:gd name="connsiteY3" fmla="*/ 221456 h 442912"/>
              <a:gd name="connsiteX4" fmla="*/ 184547 w 369093"/>
              <a:gd name="connsiteY4" fmla="*/ 442912 h 442912"/>
              <a:gd name="connsiteX5" fmla="*/ 184547 w 369093"/>
              <a:gd name="connsiteY5" fmla="*/ 354330 h 442912"/>
              <a:gd name="connsiteX6" fmla="*/ 0 w 369093"/>
              <a:gd name="connsiteY6" fmla="*/ 354330 h 442912"/>
              <a:gd name="connsiteX7" fmla="*/ 0 w 369093"/>
              <a:gd name="connsiteY7" fmla="*/ 8858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93" h="442912">
                <a:moveTo>
                  <a:pt x="295274" y="1"/>
                </a:moveTo>
                <a:lnTo>
                  <a:pt x="295274" y="221457"/>
                </a:lnTo>
                <a:lnTo>
                  <a:pt x="369093" y="221457"/>
                </a:lnTo>
                <a:lnTo>
                  <a:pt x="184547" y="442911"/>
                </a:lnTo>
                <a:lnTo>
                  <a:pt x="0" y="221457"/>
                </a:lnTo>
                <a:lnTo>
                  <a:pt x="73819" y="221457"/>
                </a:lnTo>
                <a:lnTo>
                  <a:pt x="73819" y="1"/>
                </a:lnTo>
                <a:lnTo>
                  <a:pt x="295274" y="1"/>
                </a:lnTo>
                <a:close/>
              </a:path>
            </a:pathLst>
          </a:cu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88583" tIns="0" rIns="88582" bIns="110729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5EB23F0-9C7F-45F2-93ED-212CA786F52E}"/>
              </a:ext>
            </a:extLst>
          </p:cNvPr>
          <p:cNvSpPr/>
          <p:nvPr/>
        </p:nvSpPr>
        <p:spPr>
          <a:xfrm>
            <a:off x="762003" y="4011689"/>
            <a:ext cx="5512726" cy="438687"/>
          </a:xfrm>
          <a:custGeom>
            <a:avLst/>
            <a:gdLst>
              <a:gd name="connsiteX0" fmla="*/ 0 w 3869333"/>
              <a:gd name="connsiteY0" fmla="*/ 98425 h 984250"/>
              <a:gd name="connsiteX1" fmla="*/ 98425 w 3869333"/>
              <a:gd name="connsiteY1" fmla="*/ 0 h 984250"/>
              <a:gd name="connsiteX2" fmla="*/ 3770908 w 3869333"/>
              <a:gd name="connsiteY2" fmla="*/ 0 h 984250"/>
              <a:gd name="connsiteX3" fmla="*/ 3869333 w 3869333"/>
              <a:gd name="connsiteY3" fmla="*/ 98425 h 984250"/>
              <a:gd name="connsiteX4" fmla="*/ 3869333 w 3869333"/>
              <a:gd name="connsiteY4" fmla="*/ 885825 h 984250"/>
              <a:gd name="connsiteX5" fmla="*/ 3770908 w 3869333"/>
              <a:gd name="connsiteY5" fmla="*/ 984250 h 984250"/>
              <a:gd name="connsiteX6" fmla="*/ 98425 w 3869333"/>
              <a:gd name="connsiteY6" fmla="*/ 984250 h 984250"/>
              <a:gd name="connsiteX7" fmla="*/ 0 w 3869333"/>
              <a:gd name="connsiteY7" fmla="*/ 885825 h 984250"/>
              <a:gd name="connsiteX8" fmla="*/ 0 w 3869333"/>
              <a:gd name="connsiteY8" fmla="*/ 98425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333" h="984250">
                <a:moveTo>
                  <a:pt x="0" y="98425"/>
                </a:moveTo>
                <a:cubicBezTo>
                  <a:pt x="0" y="44066"/>
                  <a:pt x="44066" y="0"/>
                  <a:pt x="98425" y="0"/>
                </a:cubicBezTo>
                <a:lnTo>
                  <a:pt x="3770908" y="0"/>
                </a:lnTo>
                <a:cubicBezTo>
                  <a:pt x="3825267" y="0"/>
                  <a:pt x="3869333" y="44066"/>
                  <a:pt x="3869333" y="98425"/>
                </a:cubicBezTo>
                <a:lnTo>
                  <a:pt x="3869333" y="885825"/>
                </a:lnTo>
                <a:cubicBezTo>
                  <a:pt x="3869333" y="940184"/>
                  <a:pt x="3825267" y="984250"/>
                  <a:pt x="3770908" y="984250"/>
                </a:cubicBezTo>
                <a:lnTo>
                  <a:pt x="98425" y="984250"/>
                </a:lnTo>
                <a:cubicBezTo>
                  <a:pt x="44066" y="984250"/>
                  <a:pt x="0" y="940184"/>
                  <a:pt x="0" y="885825"/>
                </a:cubicBezTo>
                <a:lnTo>
                  <a:pt x="0" y="98425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2168" tIns="82168" rIns="82168" bIns="82168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 3) Compute fixes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659E034-AB3C-4CBF-B0AF-9121C1439FF2}"/>
              </a:ext>
            </a:extLst>
          </p:cNvPr>
          <p:cNvSpPr/>
          <p:nvPr/>
        </p:nvSpPr>
        <p:spPr>
          <a:xfrm>
            <a:off x="2646362" y="5371514"/>
            <a:ext cx="1744004" cy="229261"/>
          </a:xfrm>
          <a:custGeom>
            <a:avLst/>
            <a:gdLst>
              <a:gd name="connsiteX0" fmla="*/ 0 w 369093"/>
              <a:gd name="connsiteY0" fmla="*/ 88582 h 442912"/>
              <a:gd name="connsiteX1" fmla="*/ 184547 w 369093"/>
              <a:gd name="connsiteY1" fmla="*/ 88582 h 442912"/>
              <a:gd name="connsiteX2" fmla="*/ 184547 w 369093"/>
              <a:gd name="connsiteY2" fmla="*/ 0 h 442912"/>
              <a:gd name="connsiteX3" fmla="*/ 369093 w 369093"/>
              <a:gd name="connsiteY3" fmla="*/ 221456 h 442912"/>
              <a:gd name="connsiteX4" fmla="*/ 184547 w 369093"/>
              <a:gd name="connsiteY4" fmla="*/ 442912 h 442912"/>
              <a:gd name="connsiteX5" fmla="*/ 184547 w 369093"/>
              <a:gd name="connsiteY5" fmla="*/ 354330 h 442912"/>
              <a:gd name="connsiteX6" fmla="*/ 0 w 369093"/>
              <a:gd name="connsiteY6" fmla="*/ 354330 h 442912"/>
              <a:gd name="connsiteX7" fmla="*/ 0 w 369093"/>
              <a:gd name="connsiteY7" fmla="*/ 8858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93" h="442912">
                <a:moveTo>
                  <a:pt x="295274" y="1"/>
                </a:moveTo>
                <a:lnTo>
                  <a:pt x="295274" y="221457"/>
                </a:lnTo>
                <a:lnTo>
                  <a:pt x="369093" y="221457"/>
                </a:lnTo>
                <a:lnTo>
                  <a:pt x="184547" y="442911"/>
                </a:lnTo>
                <a:lnTo>
                  <a:pt x="0" y="221457"/>
                </a:lnTo>
                <a:lnTo>
                  <a:pt x="73819" y="221457"/>
                </a:lnTo>
                <a:lnTo>
                  <a:pt x="73819" y="1"/>
                </a:lnTo>
                <a:lnTo>
                  <a:pt x="295274" y="1"/>
                </a:lnTo>
                <a:close/>
              </a:path>
            </a:pathLst>
          </a:cu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88583" tIns="0" rIns="88582" bIns="110729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08628B2-CF80-41B8-A32D-E2AF0FB7E300}"/>
              </a:ext>
            </a:extLst>
          </p:cNvPr>
          <p:cNvSpPr/>
          <p:nvPr/>
        </p:nvSpPr>
        <p:spPr>
          <a:xfrm>
            <a:off x="762000" y="5657313"/>
            <a:ext cx="5512726" cy="438687"/>
          </a:xfrm>
          <a:custGeom>
            <a:avLst/>
            <a:gdLst>
              <a:gd name="connsiteX0" fmla="*/ 0 w 3869333"/>
              <a:gd name="connsiteY0" fmla="*/ 98425 h 984250"/>
              <a:gd name="connsiteX1" fmla="*/ 98425 w 3869333"/>
              <a:gd name="connsiteY1" fmla="*/ 0 h 984250"/>
              <a:gd name="connsiteX2" fmla="*/ 3770908 w 3869333"/>
              <a:gd name="connsiteY2" fmla="*/ 0 h 984250"/>
              <a:gd name="connsiteX3" fmla="*/ 3869333 w 3869333"/>
              <a:gd name="connsiteY3" fmla="*/ 98425 h 984250"/>
              <a:gd name="connsiteX4" fmla="*/ 3869333 w 3869333"/>
              <a:gd name="connsiteY4" fmla="*/ 885825 h 984250"/>
              <a:gd name="connsiteX5" fmla="*/ 3770908 w 3869333"/>
              <a:gd name="connsiteY5" fmla="*/ 984250 h 984250"/>
              <a:gd name="connsiteX6" fmla="*/ 98425 w 3869333"/>
              <a:gd name="connsiteY6" fmla="*/ 984250 h 984250"/>
              <a:gd name="connsiteX7" fmla="*/ 0 w 3869333"/>
              <a:gd name="connsiteY7" fmla="*/ 885825 h 984250"/>
              <a:gd name="connsiteX8" fmla="*/ 0 w 3869333"/>
              <a:gd name="connsiteY8" fmla="*/ 98425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9333" h="984250">
                <a:moveTo>
                  <a:pt x="0" y="98425"/>
                </a:moveTo>
                <a:cubicBezTo>
                  <a:pt x="0" y="44066"/>
                  <a:pt x="44066" y="0"/>
                  <a:pt x="98425" y="0"/>
                </a:cubicBezTo>
                <a:lnTo>
                  <a:pt x="3770908" y="0"/>
                </a:lnTo>
                <a:cubicBezTo>
                  <a:pt x="3825267" y="0"/>
                  <a:pt x="3869333" y="44066"/>
                  <a:pt x="3869333" y="98425"/>
                </a:cubicBezTo>
                <a:lnTo>
                  <a:pt x="3869333" y="885825"/>
                </a:lnTo>
                <a:cubicBezTo>
                  <a:pt x="3869333" y="940184"/>
                  <a:pt x="3825267" y="984250"/>
                  <a:pt x="3770908" y="984250"/>
                </a:cubicBezTo>
                <a:lnTo>
                  <a:pt x="98425" y="984250"/>
                </a:lnTo>
                <a:cubicBezTo>
                  <a:pt x="44066" y="984250"/>
                  <a:pt x="0" y="940184"/>
                  <a:pt x="0" y="885825"/>
                </a:cubicBezTo>
                <a:lnTo>
                  <a:pt x="0" y="98425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2168" tIns="82168" rIns="82168" bIns="82168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(Step 4) Apply fixes and compile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02472B-4F94-4322-982F-02A4C24B6A5D}"/>
              </a:ext>
            </a:extLst>
          </p:cNvPr>
          <p:cNvGrpSpPr/>
          <p:nvPr/>
        </p:nvGrpSpPr>
        <p:grpSpPr>
          <a:xfrm>
            <a:off x="765387" y="4495745"/>
            <a:ext cx="1837566" cy="830399"/>
            <a:chOff x="1984" y="2036915"/>
            <a:chExt cx="1353343" cy="435839"/>
          </a:xfrm>
        </p:grpSpPr>
        <p:sp>
          <p:nvSpPr>
            <p:cNvPr id="71" name="Rectangle 11">
              <a:extLst>
                <a:ext uri="{FF2B5EF4-FFF2-40B4-BE49-F238E27FC236}">
                  <a16:creationId xmlns:a16="http://schemas.microsoft.com/office/drawing/2014/main" id="{4DD38E49-3C7D-4485-9FB5-B61B29F57D01}"/>
                </a:ext>
              </a:extLst>
            </p:cNvPr>
            <p:cNvSpPr/>
            <p:nvPr/>
          </p:nvSpPr>
          <p:spPr>
            <a:xfrm>
              <a:off x="1984" y="2036915"/>
              <a:ext cx="1353343" cy="435839"/>
            </a:xfrm>
            <a:prstGeom prst="roundRect">
              <a:avLst/>
            </a:prstGeom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0F748EF-B142-4369-8B8E-B56358A5BBA3}"/>
                </a:ext>
              </a:extLst>
            </p:cNvPr>
            <p:cNvSpPr txBox="1"/>
            <p:nvPr/>
          </p:nvSpPr>
          <p:spPr>
            <a:xfrm>
              <a:off x="1984" y="2036915"/>
              <a:ext cx="1353343" cy="435839"/>
            </a:xfrm>
            <a:prstGeom prst="roundRect">
              <a:avLst/>
            </a:prstGeom>
            <a:noFill/>
            <a:ln>
              <a:solidFill>
                <a:srgbClr val="44546A">
                  <a:lumMod val="40000"/>
                  <a:lumOff val="60000"/>
                </a:srgbClr>
              </a:solidFill>
            </a:ln>
            <a:effectLst/>
          </p:spPr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(Phase 1) Compute intraprocedural solution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F51A4DB-C110-44A5-AA75-6B71EC62AD5A}"/>
              </a:ext>
            </a:extLst>
          </p:cNvPr>
          <p:cNvGrpSpPr/>
          <p:nvPr/>
        </p:nvGrpSpPr>
        <p:grpSpPr>
          <a:xfrm>
            <a:off x="2602953" y="4495745"/>
            <a:ext cx="1837566" cy="830399"/>
            <a:chOff x="1355327" y="2036915"/>
            <a:chExt cx="1353343" cy="435839"/>
          </a:xfrm>
        </p:grpSpPr>
        <p:sp>
          <p:nvSpPr>
            <p:cNvPr id="69" name="Rectangle 14">
              <a:extLst>
                <a:ext uri="{FF2B5EF4-FFF2-40B4-BE49-F238E27FC236}">
                  <a16:creationId xmlns:a16="http://schemas.microsoft.com/office/drawing/2014/main" id="{8DE0827E-5CDC-4375-BF05-853F6BDF7893}"/>
                </a:ext>
              </a:extLst>
            </p:cNvPr>
            <p:cNvSpPr/>
            <p:nvPr/>
          </p:nvSpPr>
          <p:spPr>
            <a:xfrm>
              <a:off x="1355327" y="2036915"/>
              <a:ext cx="1353343" cy="435839"/>
            </a:xfrm>
            <a:prstGeom prst="roundRect">
              <a:avLst/>
            </a:prstGeom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1F4398E-3402-45E2-A9E1-01644AC027CC}"/>
                </a:ext>
              </a:extLst>
            </p:cNvPr>
            <p:cNvSpPr txBox="1"/>
            <p:nvPr/>
          </p:nvSpPr>
          <p:spPr>
            <a:xfrm>
              <a:off x="1355327" y="2036915"/>
              <a:ext cx="1353343" cy="435839"/>
            </a:xfrm>
            <a:prstGeom prst="roundRect">
              <a:avLst/>
            </a:prstGeom>
            <a:noFill/>
            <a:ln>
              <a:solidFill>
                <a:srgbClr val="44546A">
                  <a:lumMod val="40000"/>
                  <a:lumOff val="60000"/>
                </a:srgbClr>
              </a:solidFill>
            </a:ln>
            <a:effectLst/>
          </p:spPr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(Phase 2) Perform fix reduction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B7285D0-21E0-48AA-A7B5-EE5461AB5A2E}"/>
              </a:ext>
            </a:extLst>
          </p:cNvPr>
          <p:cNvGrpSpPr/>
          <p:nvPr/>
        </p:nvGrpSpPr>
        <p:grpSpPr>
          <a:xfrm>
            <a:off x="4440521" y="4495745"/>
            <a:ext cx="1837566" cy="830399"/>
            <a:chOff x="2708671" y="2036915"/>
            <a:chExt cx="1353343" cy="435839"/>
          </a:xfrm>
        </p:grpSpPr>
        <p:sp>
          <p:nvSpPr>
            <p:cNvPr id="67" name="Rectangle 17">
              <a:extLst>
                <a:ext uri="{FF2B5EF4-FFF2-40B4-BE49-F238E27FC236}">
                  <a16:creationId xmlns:a16="http://schemas.microsoft.com/office/drawing/2014/main" id="{336F28B7-DE93-4038-A243-F93CD447C559}"/>
                </a:ext>
              </a:extLst>
            </p:cNvPr>
            <p:cNvSpPr/>
            <p:nvPr/>
          </p:nvSpPr>
          <p:spPr>
            <a:xfrm>
              <a:off x="2708671" y="2036915"/>
              <a:ext cx="1353343" cy="435839"/>
            </a:xfrm>
            <a:prstGeom prst="roundRect">
              <a:avLst/>
            </a:prstGeom>
            <a:solidFill>
              <a:srgbClr val="4472C4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53B14F-37A7-468C-90F6-22E45A3DEB76}"/>
                </a:ext>
              </a:extLst>
            </p:cNvPr>
            <p:cNvSpPr txBox="1"/>
            <p:nvPr/>
          </p:nvSpPr>
          <p:spPr>
            <a:xfrm>
              <a:off x="2708671" y="2036915"/>
              <a:ext cx="1353343" cy="435839"/>
            </a:xfrm>
            <a:prstGeom prst="roundRect">
              <a:avLst/>
            </a:prstGeom>
            <a:noFill/>
            <a:ln>
              <a:solidFill>
                <a:srgbClr val="44546A">
                  <a:lumMod val="40000"/>
                  <a:lumOff val="60000"/>
                </a:srgbClr>
              </a:solidFill>
            </a:ln>
            <a:effectLst/>
          </p:spPr>
          <p:txBody>
            <a:bodyPr spcFirstLastPara="0" vert="horz" wrap="square" lIns="78232" tIns="13970" rIns="78232" bIns="13970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(Phase 3) Attempt to hoist fixes (heuristic)</a:t>
              </a:r>
            </a:p>
          </p:txBody>
        </p:sp>
      </p:grp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3743239A-441B-474D-8230-A6E730B13A45}"/>
              </a:ext>
            </a:extLst>
          </p:cNvPr>
          <p:cNvSpPr txBox="1">
            <a:spLocks/>
          </p:cNvSpPr>
          <p:nvPr/>
        </p:nvSpPr>
        <p:spPr>
          <a:xfrm>
            <a:off x="6477000" y="2391606"/>
            <a:ext cx="5334000" cy="4237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7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7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7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7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Computes simplest possible solution (flush/fence after offending store)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Ensures no duplicate fixes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Heuristically determines if fix should be elsewhere in call stack of error </a:t>
            </a:r>
          </a:p>
          <a:p>
            <a:pPr lvl="1"/>
            <a:r>
              <a:rPr lang="en-US" dirty="0"/>
              <a:t>Figure out where a fix would be </a:t>
            </a:r>
            <a:r>
              <a:rPr lang="en-US" i="1" dirty="0"/>
              <a:t>least likely </a:t>
            </a:r>
            <a:r>
              <a:rPr lang="en-US" dirty="0"/>
              <a:t>to operate on volatile memory</a:t>
            </a:r>
          </a:p>
          <a:p>
            <a:pPr lvl="1"/>
            <a:r>
              <a:rPr lang="en-US" dirty="0"/>
              <a:t>Heuristic also proven safe!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9234-8C4D-6C41-84C2-1A826B92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2D4A-DB60-2441-92EF-2651563E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Fixes bugs correctly (“do no harm”) with efficient fixes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Compared against fixed PMDK bugs, </a:t>
            </a:r>
            <a:r>
              <a:rPr lang="en-US" cap="small" dirty="0"/>
              <a:t>Hippocrates</a:t>
            </a:r>
            <a:r>
              <a:rPr lang="en-US" dirty="0"/>
              <a:t> fixes are </a:t>
            </a:r>
            <a:r>
              <a:rPr lang="en-US" b="1" dirty="0"/>
              <a:t>effectively identical </a:t>
            </a:r>
            <a:r>
              <a:rPr lang="en-US" dirty="0"/>
              <a:t>to manual fixes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Up to 7% performance increase over manually-crafted durability code compared to PM-port of Redis developed by Intel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2F332-769B-C748-AE5B-713CB97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A831-D2AE-6045-A888-85302B02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34A7B-62E2-FB48-9F8D-DC7FBDCD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PM bugs are prevalent and difficult to manually correct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We find </a:t>
            </a:r>
            <a:r>
              <a:rPr lang="en-US" b="1" dirty="0"/>
              <a:t>84 new PM bugs</a:t>
            </a:r>
            <a:r>
              <a:rPr lang="en-US" dirty="0"/>
              <a:t> and show the potential impact of performance bugs, increasing throughput by </a:t>
            </a:r>
            <a:r>
              <a:rPr lang="en-US" b="1" dirty="0"/>
              <a:t>23−47% (</a:t>
            </a:r>
            <a:r>
              <a:rPr lang="en-US" b="1" cap="small" dirty="0"/>
              <a:t>Agamotto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r>
              <a:rPr lang="en-US" dirty="0"/>
              <a:t>We </a:t>
            </a:r>
            <a:r>
              <a:rPr lang="en-US" b="1" dirty="0"/>
              <a:t>automatically</a:t>
            </a:r>
            <a:r>
              <a:rPr lang="en-US" dirty="0"/>
              <a:t> fix PM durability bugs and show that our fixes can outperform manual fixes by </a:t>
            </a:r>
            <a:r>
              <a:rPr lang="en-US" b="1" dirty="0"/>
              <a:t>up to 7%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cap="small" dirty="0"/>
              <a:t>Hippocrates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4792-1460-434A-BF6D-94629405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9AEA-6372-4E23-B23F-45431FBE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59B744-93DD-4C18-A065-0130A201C9B4}"/>
              </a:ext>
            </a:extLst>
          </p:cNvPr>
          <p:cNvSpPr txBox="1">
            <a:spLocks/>
          </p:cNvSpPr>
          <p:nvPr/>
        </p:nvSpPr>
        <p:spPr>
          <a:xfrm>
            <a:off x="3238500" y="4030786"/>
            <a:ext cx="5715000" cy="922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2F65A7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Contact: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Ian Neal, </a:t>
            </a:r>
            <a:r>
              <a:rPr lang="en-US" sz="2400" b="0" dirty="0">
                <a:solidFill>
                  <a:schemeClr val="tx1"/>
                </a:solidFill>
                <a:latin typeface="+mn-lt"/>
                <a:hlinkClick r:id="rId2"/>
              </a:rPr>
              <a:t>iangneal@umich.edu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3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1"/>
            <a:ext cx="91440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PM Programming Requires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75327"/>
            <a:ext cx="10706100" cy="20298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Modern CPU architectures require special </a:t>
            </a:r>
            <a:r>
              <a:rPr lang="en-US" i="1" dirty="0"/>
              <a:t>persistence mechanisms</a:t>
            </a:r>
            <a:r>
              <a:rPr lang="en-US" dirty="0"/>
              <a:t> to ensure updates made durable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Writing correct </a:t>
            </a:r>
            <a:r>
              <a:rPr lang="en-US" b="1" i="1" dirty="0"/>
              <a:t>and </a:t>
            </a:r>
            <a:r>
              <a:rPr lang="en-US" dirty="0"/>
              <a:t>efficient PM code is hard</a:t>
            </a:r>
            <a:endParaRPr lang="en-US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04791-A857-E148-ACDF-4E4BB044033F}"/>
              </a:ext>
            </a:extLst>
          </p:cNvPr>
          <p:cNvSpPr txBox="1"/>
          <p:nvPr/>
        </p:nvSpPr>
        <p:spPr>
          <a:xfrm>
            <a:off x="354874" y="4217639"/>
            <a:ext cx="286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store 1 into X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flush X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memory fence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2C928-804C-4141-BB32-663754372108}"/>
              </a:ext>
            </a:extLst>
          </p:cNvPr>
          <p:cNvSpPr txBox="1"/>
          <p:nvPr/>
        </p:nvSpPr>
        <p:spPr>
          <a:xfrm>
            <a:off x="3657600" y="3448198"/>
            <a:ext cx="2863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store 1 into X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flush X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memory fence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store 1 into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flush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6. memory fence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04FFB-66AF-BA4A-ACAE-73BF15F66067}"/>
              </a:ext>
            </a:extLst>
          </p:cNvPr>
          <p:cNvSpPr txBox="1"/>
          <p:nvPr/>
        </p:nvSpPr>
        <p:spPr>
          <a:xfrm>
            <a:off x="7848596" y="3602086"/>
            <a:ext cx="2863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store 1 into X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store 1 into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flush X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flush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memory fence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D24DD9-B2E3-2441-A7E7-9CA05B1A0CBE}"/>
              </a:ext>
            </a:extLst>
          </p:cNvPr>
          <p:cNvSpPr/>
          <p:nvPr/>
        </p:nvSpPr>
        <p:spPr>
          <a:xfrm>
            <a:off x="6635739" y="4426179"/>
            <a:ext cx="914404" cy="337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49608A-E219-3042-B765-79516BA43C67}"/>
              </a:ext>
            </a:extLst>
          </p:cNvPr>
          <p:cNvSpPr/>
          <p:nvPr/>
        </p:nvSpPr>
        <p:spPr>
          <a:xfrm>
            <a:off x="6635739" y="5601344"/>
            <a:ext cx="914404" cy="337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0EDC8-C446-DD4E-BA65-65B43D07F9FB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>
            <a:off x="7092941" y="4763997"/>
            <a:ext cx="0" cy="837347"/>
          </a:xfrm>
          <a:prstGeom prst="straightConnector1">
            <a:avLst/>
          </a:prstGeom>
          <a:ln w="38100">
            <a:solidFill>
              <a:srgbClr val="0026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Turtle">
            <a:extLst>
              <a:ext uri="{FF2B5EF4-FFF2-40B4-BE49-F238E27FC236}">
                <a16:creationId xmlns:a16="http://schemas.microsoft.com/office/drawing/2014/main" id="{240E355E-9CB0-A440-971B-142530F5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5739" y="3511779"/>
            <a:ext cx="91440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C548B-77F3-5E41-ADD8-7A792227FEB4}"/>
              </a:ext>
            </a:extLst>
          </p:cNvPr>
          <p:cNvSpPr/>
          <p:nvPr/>
        </p:nvSpPr>
        <p:spPr>
          <a:xfrm>
            <a:off x="10826735" y="5624495"/>
            <a:ext cx="914400" cy="374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D30679-CB32-F84B-9386-9C36BA04DF41}"/>
              </a:ext>
            </a:extLst>
          </p:cNvPr>
          <p:cNvSpPr/>
          <p:nvPr/>
        </p:nvSpPr>
        <p:spPr>
          <a:xfrm>
            <a:off x="10826735" y="4538095"/>
            <a:ext cx="914400" cy="374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5301A-2EAB-6E44-8925-425C94242163}"/>
              </a:ext>
            </a:extLst>
          </p:cNvPr>
          <p:cNvSpPr txBox="1"/>
          <p:nvPr/>
        </p:nvSpPr>
        <p:spPr>
          <a:xfrm>
            <a:off x="10973880" y="508372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</a:p>
        </p:txBody>
      </p:sp>
      <p:pic>
        <p:nvPicPr>
          <p:cNvPr id="34" name="Graphic 33" descr="Rabbit">
            <a:extLst>
              <a:ext uri="{FF2B5EF4-FFF2-40B4-BE49-F238E27FC236}">
                <a16:creationId xmlns:a16="http://schemas.microsoft.com/office/drawing/2014/main" id="{97931FBD-C3BC-374C-866E-08AEF284A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3454" y="3452256"/>
            <a:ext cx="914400" cy="914400"/>
          </a:xfrm>
          <a:prstGeom prst="rect">
            <a:avLst/>
          </a:prstGeom>
        </p:spPr>
      </p:pic>
      <p:pic>
        <p:nvPicPr>
          <p:cNvPr id="15" name="Graphic 14" descr="Cake slice">
            <a:extLst>
              <a:ext uri="{FF2B5EF4-FFF2-40B4-BE49-F238E27FC236}">
                <a16:creationId xmlns:a16="http://schemas.microsoft.com/office/drawing/2014/main" id="{49CD575B-B550-2A44-BF67-B8E4678BA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9245" y="3276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18" grpId="0" animBg="1"/>
      <p:bldP spid="22" grpId="0" animBg="1"/>
      <p:bldP spid="31" grpId="0" animBg="1"/>
      <p:bldP spid="3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40CDC59-3274-4D74-A9AC-0FCDEA8BFCA8}"/>
              </a:ext>
            </a:extLst>
          </p:cNvPr>
          <p:cNvSpPr/>
          <p:nvPr/>
        </p:nvSpPr>
        <p:spPr>
          <a:xfrm>
            <a:off x="6966657" y="3314664"/>
            <a:ext cx="914400" cy="374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F45EF0-3FFA-415D-A79A-2E76A093928B}"/>
              </a:ext>
            </a:extLst>
          </p:cNvPr>
          <p:cNvSpPr/>
          <p:nvPr/>
        </p:nvSpPr>
        <p:spPr>
          <a:xfrm>
            <a:off x="6966657" y="3922717"/>
            <a:ext cx="914400" cy="374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</p:txBody>
      </p:sp>
      <p:pic>
        <p:nvPicPr>
          <p:cNvPr id="1026" name="Picture 2" descr="Intel® Optane™ Persistent Memory">
            <a:extLst>
              <a:ext uri="{FF2B5EF4-FFF2-40B4-BE49-F238E27FC236}">
                <a16:creationId xmlns:a16="http://schemas.microsoft.com/office/drawing/2014/main" id="{33801C62-3702-4088-833A-059380CB4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5632"/>
          <a:stretch/>
        </p:blipFill>
        <p:spPr bwMode="auto">
          <a:xfrm>
            <a:off x="4103369" y="2667000"/>
            <a:ext cx="3973977" cy="11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29A3-A381-4567-8A93-A34C227C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1"/>
            <a:ext cx="86106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PM Programming Requires Care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318-300B-450C-AE7D-02C56EF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15E5-3E53-2E44-AC91-73880B49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02773"/>
            <a:ext cx="11353800" cy="14166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Can have major consequences (data inconsistency, loss)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Resulting bugs are hard to find (non-determinism, opaque)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6BDF9-F51C-438A-B1DD-3B3C9355742E}"/>
              </a:ext>
            </a:extLst>
          </p:cNvPr>
          <p:cNvSpPr/>
          <p:nvPr/>
        </p:nvSpPr>
        <p:spPr>
          <a:xfrm>
            <a:off x="4103370" y="4477794"/>
            <a:ext cx="3973976" cy="703806"/>
          </a:xfrm>
          <a:prstGeom prst="roundRect">
            <a:avLst/>
          </a:prstGeom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C7D70-E6EF-4808-B80E-CA98FE8A98E5}"/>
              </a:ext>
            </a:extLst>
          </p:cNvPr>
          <p:cNvSpPr/>
          <p:nvPr/>
        </p:nvSpPr>
        <p:spPr>
          <a:xfrm>
            <a:off x="4103370" y="3849916"/>
            <a:ext cx="3973974" cy="526502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CPU Cache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04791-A857-E148-ACDF-4E4BB044033F}"/>
              </a:ext>
            </a:extLst>
          </p:cNvPr>
          <p:cNvSpPr txBox="1"/>
          <p:nvPr/>
        </p:nvSpPr>
        <p:spPr>
          <a:xfrm>
            <a:off x="4756856" y="5314890"/>
            <a:ext cx="286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store 1 into 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5981C7-E239-4B6E-9F3A-3203E989B441}"/>
              </a:ext>
            </a:extLst>
          </p:cNvPr>
          <p:cNvSpPr txBox="1"/>
          <p:nvPr/>
        </p:nvSpPr>
        <p:spPr>
          <a:xfrm>
            <a:off x="4756857" y="5772090"/>
            <a:ext cx="250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flush 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DBB816-A6C4-40F8-992A-BFBCD0D7A7CD}"/>
              </a:ext>
            </a:extLst>
          </p:cNvPr>
          <p:cNvSpPr txBox="1"/>
          <p:nvPr/>
        </p:nvSpPr>
        <p:spPr>
          <a:xfrm>
            <a:off x="4756857" y="6262117"/>
            <a:ext cx="250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memory fence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3C82CC-755C-482E-9C8F-3A04FCA6B313}"/>
              </a:ext>
            </a:extLst>
          </p:cNvPr>
          <p:cNvSpPr/>
          <p:nvPr/>
        </p:nvSpPr>
        <p:spPr>
          <a:xfrm>
            <a:off x="5633155" y="3084545"/>
            <a:ext cx="914404" cy="337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EDF177CD-B7E1-4572-8BEC-117CCB4E5334}"/>
              </a:ext>
            </a:extLst>
          </p:cNvPr>
          <p:cNvGrpSpPr/>
          <p:nvPr/>
        </p:nvGrpSpPr>
        <p:grpSpPr>
          <a:xfrm>
            <a:off x="7064801" y="3962400"/>
            <a:ext cx="2398743" cy="386853"/>
            <a:chOff x="7064801" y="3379965"/>
            <a:chExt cx="2398743" cy="3868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28E8EB-C096-4EB7-A3B2-FFB6A8B7E01A}"/>
                </a:ext>
              </a:extLst>
            </p:cNvPr>
            <p:cNvSpPr/>
            <p:nvPr/>
          </p:nvSpPr>
          <p:spPr>
            <a:xfrm>
              <a:off x="7064801" y="3392629"/>
              <a:ext cx="916706" cy="3741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 = Z</a:t>
              </a: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80FEB4FC-4822-4C8C-B3B3-D81F1CABF2F2}"/>
                </a:ext>
              </a:extLst>
            </p:cNvPr>
            <p:cNvSpPr txBox="1"/>
            <p:nvPr/>
          </p:nvSpPr>
          <p:spPr>
            <a:xfrm>
              <a:off x="8244344" y="337996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Eviction!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FBDE5-4231-8040-AD64-F07F16C9D13A}"/>
              </a:ext>
            </a:extLst>
          </p:cNvPr>
          <p:cNvGrpSpPr/>
          <p:nvPr/>
        </p:nvGrpSpPr>
        <p:grpSpPr>
          <a:xfrm>
            <a:off x="8382000" y="2539776"/>
            <a:ext cx="2853416" cy="1568404"/>
            <a:chOff x="8805184" y="2165396"/>
            <a:chExt cx="2853416" cy="15684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5E0641-DB71-3F40-B8DE-FDE164022D6A}"/>
                </a:ext>
              </a:extLst>
            </p:cNvPr>
            <p:cNvGrpSpPr/>
            <p:nvPr/>
          </p:nvGrpSpPr>
          <p:grpSpPr>
            <a:xfrm>
              <a:off x="8805184" y="2492398"/>
              <a:ext cx="1329416" cy="914400"/>
              <a:chOff x="8305800" y="2511831"/>
              <a:chExt cx="1329416" cy="914400"/>
            </a:xfrm>
          </p:grpSpPr>
          <p:pic>
            <p:nvPicPr>
              <p:cNvPr id="1028" name="Graphic 1027" descr="Line arrow: Straight">
                <a:extLst>
                  <a:ext uri="{FF2B5EF4-FFF2-40B4-BE49-F238E27FC236}">
                    <a16:creationId xmlns:a16="http://schemas.microsoft.com/office/drawing/2014/main" id="{234444A0-58A5-4163-BD07-663F65C6A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05800" y="2662297"/>
                <a:ext cx="1329416" cy="613468"/>
              </a:xfrm>
              <a:prstGeom prst="rect">
                <a:avLst/>
              </a:prstGeom>
            </p:spPr>
          </p:pic>
          <p:pic>
            <p:nvPicPr>
              <p:cNvPr id="1032" name="Graphic 1031" descr="Close">
                <a:extLst>
                  <a:ext uri="{FF2B5EF4-FFF2-40B4-BE49-F238E27FC236}">
                    <a16:creationId xmlns:a16="http://schemas.microsoft.com/office/drawing/2014/main" id="{6C278AFB-BC25-40B9-A6F4-5A81905ED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13308" y="251183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FCC8ED-5B25-184E-8B9F-0A6AF69F845E}"/>
                </a:ext>
              </a:extLst>
            </p:cNvPr>
            <p:cNvGrpSpPr/>
            <p:nvPr/>
          </p:nvGrpSpPr>
          <p:grpSpPr>
            <a:xfrm>
              <a:off x="10090196" y="2165396"/>
              <a:ext cx="1568404" cy="1568404"/>
              <a:chOff x="10090196" y="798571"/>
              <a:chExt cx="1568404" cy="1568404"/>
            </a:xfrm>
          </p:grpSpPr>
          <p:pic>
            <p:nvPicPr>
              <p:cNvPr id="13" name="Graphic 12" descr="Monitor">
                <a:extLst>
                  <a:ext uri="{FF2B5EF4-FFF2-40B4-BE49-F238E27FC236}">
                    <a16:creationId xmlns:a16="http://schemas.microsoft.com/office/drawing/2014/main" id="{D8E08F60-95C8-C845-972C-EA0A8587A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90196" y="798571"/>
                <a:ext cx="1568404" cy="1568404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E22414-DB47-CE4D-B0BF-AC6B83BD6588}"/>
                  </a:ext>
                </a:extLst>
              </p:cNvPr>
              <p:cNvSpPr txBox="1"/>
              <p:nvPr/>
            </p:nvSpPr>
            <p:spPr>
              <a:xfrm>
                <a:off x="10287000" y="1294859"/>
                <a:ext cx="1181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gdb</a:t>
                </a: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&gt;_ </a:t>
                </a: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3A5EF42-DC16-41C4-B0C1-344EEA275392}"/>
              </a:ext>
            </a:extLst>
          </p:cNvPr>
          <p:cNvSpPr/>
          <p:nvPr/>
        </p:nvSpPr>
        <p:spPr>
          <a:xfrm>
            <a:off x="3962400" y="2699060"/>
            <a:ext cx="4267200" cy="1720540"/>
          </a:xfrm>
          <a:prstGeom prst="rect">
            <a:avLst/>
          </a:prstGeom>
          <a:solidFill>
            <a:srgbClr val="131516">
              <a:alpha val="50196"/>
            </a:srgbClr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80F2499-AA86-4186-BF42-91E5DAACC753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requires PM-specific developer tools!</a:t>
            </a:r>
          </a:p>
        </p:txBody>
      </p:sp>
    </p:spTree>
    <p:extLst>
      <p:ext uri="{BB962C8B-B14F-4D97-AF65-F5344CB8AC3E}">
        <p14:creationId xmlns:p14="http://schemas.microsoft.com/office/powerpoint/2010/main" val="21192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/>
      <p:bldP spid="20" grpId="1"/>
      <p:bldP spid="20" grpId="2"/>
      <p:bldP spid="20" grpId="3"/>
      <p:bldP spid="21" grpId="0"/>
      <p:bldP spid="21" grpId="1"/>
      <p:bldP spid="21" grpId="2"/>
      <p:bldP spid="21" grpId="3"/>
      <p:bldP spid="18" grpId="0" animBg="1"/>
      <p:bldP spid="18" grpId="1" animBg="1"/>
      <p:bldP spid="18" grpId="2" animBg="1"/>
      <p:bldP spid="18" grpId="3" animBg="1"/>
      <p:bldP spid="27" grpId="0" animBg="1"/>
      <p:bldP spid="10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7321-86B3-446E-89B8-61AC1AB1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67A25-9ECA-4D65-A228-3842E3BC4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BE2F4-1796-411F-AED5-1780449F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64B"/>
                </a:solidFill>
              </a:rPr>
              <a:t>PM bug finding</a:t>
            </a:r>
          </a:p>
          <a:p>
            <a:pPr marL="0" indent="0">
              <a:buNone/>
            </a:pPr>
            <a:endParaRPr lang="en-US" dirty="0">
              <a:solidFill>
                <a:srgbClr val="00264B"/>
              </a:solidFill>
            </a:endParaRPr>
          </a:p>
          <a:p>
            <a:pPr marL="0" indent="0">
              <a:buNone/>
            </a:pPr>
            <a:r>
              <a:rPr lang="en-US" cap="small" dirty="0">
                <a:solidFill>
                  <a:srgbClr val="00264B"/>
                </a:solidFill>
              </a:rPr>
              <a:t>Agamotto</a:t>
            </a:r>
            <a:r>
              <a:rPr lang="en-US" dirty="0">
                <a:solidFill>
                  <a:srgbClr val="00264B"/>
                </a:solidFill>
              </a:rPr>
              <a:t> [OSDI ’20]</a:t>
            </a:r>
          </a:p>
          <a:p>
            <a:r>
              <a:rPr lang="en-US" sz="2400" dirty="0">
                <a:solidFill>
                  <a:srgbClr val="00264B"/>
                </a:solidFill>
              </a:rPr>
              <a:t>Finding PM bugs using PM-optimized symbolic execution</a:t>
            </a:r>
            <a:endParaRPr lang="en-US" dirty="0">
              <a:solidFill>
                <a:srgbClr val="00264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64B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630DA-3589-4F39-88C5-7B6C3E22C02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PM bug fixing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cap="small" dirty="0"/>
              <a:t>Hippocrates</a:t>
            </a:r>
            <a:r>
              <a:rPr lang="en-US" dirty="0"/>
              <a:t> [ASPLOS ‘21]</a:t>
            </a:r>
          </a:p>
          <a:p>
            <a:r>
              <a:rPr lang="en-US" sz="2400" dirty="0"/>
              <a:t>Fixing durability bugs in PM programs with provably correct fixes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23AF1E-9D0E-4126-8433-F7551A3F9AF7}"/>
              </a:ext>
            </a:extLst>
          </p:cNvPr>
          <p:cNvSpPr/>
          <p:nvPr/>
        </p:nvSpPr>
        <p:spPr>
          <a:xfrm>
            <a:off x="6177238" y="990600"/>
            <a:ext cx="5638800" cy="26836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F3A5-742D-4530-A199-7072567A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58D6A-5E8A-4FAD-B8FF-642B95099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EF82-F297-4E7A-ABF8-9F5C57310E7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3F89EC-BCC6-4FD0-8C14-87DA248F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51355"/>
            <a:ext cx="9595104" cy="201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0F84E8-56FB-4971-B5B7-9122AC80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83" y="1208881"/>
            <a:ext cx="6451854" cy="163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D46EF3-E1AF-42AC-93DB-17238672D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867" y="1931594"/>
            <a:ext cx="8086725" cy="1268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74C175-6ED3-4FEB-AD7C-A4A982DEA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039" y="4279303"/>
            <a:ext cx="5400675" cy="158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176408-A197-4FB8-944F-AEDFAECE4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27" y="2957895"/>
            <a:ext cx="7620000" cy="1257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1D0D8E-7982-405E-A119-81D9B674548D}"/>
              </a:ext>
            </a:extLst>
          </p:cNvPr>
          <p:cNvSpPr/>
          <p:nvPr/>
        </p:nvSpPr>
        <p:spPr>
          <a:xfrm>
            <a:off x="381000" y="2857500"/>
            <a:ext cx="11430000" cy="1143000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want a tool that is </a:t>
            </a:r>
            <a:r>
              <a:rPr lang="en-US" sz="3200" b="1" i="1" dirty="0"/>
              <a:t>automatic </a:t>
            </a:r>
            <a:r>
              <a:rPr lang="en-US" sz="3200" dirty="0"/>
              <a:t>(low effort to use) </a:t>
            </a:r>
          </a:p>
          <a:p>
            <a:pPr algn="ctr"/>
            <a:r>
              <a:rPr lang="en-US" sz="3200" dirty="0"/>
              <a:t>and </a:t>
            </a:r>
            <a:r>
              <a:rPr lang="en-US" sz="3200" b="1" i="1" dirty="0"/>
              <a:t>accurate </a:t>
            </a:r>
            <a:r>
              <a:rPr lang="en-US" sz="3200" dirty="0"/>
              <a:t>(doesn’t miss bugs).</a:t>
            </a:r>
          </a:p>
        </p:txBody>
      </p:sp>
    </p:spTree>
    <p:extLst>
      <p:ext uri="{BB962C8B-B14F-4D97-AF65-F5344CB8AC3E}">
        <p14:creationId xmlns:p14="http://schemas.microsoft.com/office/powerpoint/2010/main" val="32301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8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A213-E46F-40AD-B175-DDA2368FFE4E}"/>
              </a:ext>
            </a:extLst>
          </p:cNvPr>
          <p:cNvSpPr/>
          <p:nvPr/>
        </p:nvSpPr>
        <p:spPr>
          <a:xfrm>
            <a:off x="990600" y="12954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Bug Study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A3778C-4AF2-4DD5-B6B8-41E651B5011B}"/>
              </a:ext>
            </a:extLst>
          </p:cNvPr>
          <p:cNvGrpSpPr/>
          <p:nvPr/>
        </p:nvGrpSpPr>
        <p:grpSpPr>
          <a:xfrm>
            <a:off x="1015410" y="1752600"/>
            <a:ext cx="914400" cy="914400"/>
            <a:chOff x="887819" y="1752600"/>
            <a:chExt cx="914400" cy="914400"/>
          </a:xfrm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74BCC3B3-043B-434D-B012-7ED44C25C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Bug">
              <a:extLst>
                <a:ext uri="{FF2B5EF4-FFF2-40B4-BE49-F238E27FC236}">
                  <a16:creationId xmlns:a16="http://schemas.microsoft.com/office/drawing/2014/main" id="{99823647-5365-48DA-9CF0-F7116F6D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1330C-6A57-4CBF-AEFF-CB270B34DE6B}"/>
              </a:ext>
            </a:extLst>
          </p:cNvPr>
          <p:cNvGrpSpPr/>
          <p:nvPr/>
        </p:nvGrpSpPr>
        <p:grpSpPr>
          <a:xfrm>
            <a:off x="1828800" y="1752600"/>
            <a:ext cx="914400" cy="914400"/>
            <a:chOff x="887819" y="1752600"/>
            <a:chExt cx="914400" cy="914400"/>
          </a:xfrm>
        </p:grpSpPr>
        <p:pic>
          <p:nvPicPr>
            <p:cNvPr id="55" name="Graphic 54" descr="Paper">
              <a:extLst>
                <a:ext uri="{FF2B5EF4-FFF2-40B4-BE49-F238E27FC236}">
                  <a16:creationId xmlns:a16="http://schemas.microsoft.com/office/drawing/2014/main" id="{B4E70FA3-B85A-4429-92B9-ACA53244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6" name="Graphic 55" descr="Bug">
              <a:extLst>
                <a:ext uri="{FF2B5EF4-FFF2-40B4-BE49-F238E27FC236}">
                  <a16:creationId xmlns:a16="http://schemas.microsoft.com/office/drawing/2014/main" id="{2D7BB1F3-010A-4CEC-B519-414F7FD4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44AF10-FA27-4390-8886-C4F7E1CB0B02}"/>
              </a:ext>
            </a:extLst>
          </p:cNvPr>
          <p:cNvGrpSpPr/>
          <p:nvPr/>
        </p:nvGrpSpPr>
        <p:grpSpPr>
          <a:xfrm>
            <a:off x="2642191" y="1752600"/>
            <a:ext cx="914400" cy="914400"/>
            <a:chOff x="887819" y="1752600"/>
            <a:chExt cx="914400" cy="914400"/>
          </a:xfrm>
        </p:grpSpPr>
        <p:pic>
          <p:nvPicPr>
            <p:cNvPr id="58" name="Graphic 57" descr="Paper">
              <a:extLst>
                <a:ext uri="{FF2B5EF4-FFF2-40B4-BE49-F238E27FC236}">
                  <a16:creationId xmlns:a16="http://schemas.microsoft.com/office/drawing/2014/main" id="{A7ECC637-C4FE-4EC1-A30B-52390ED52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Bug">
              <a:extLst>
                <a:ext uri="{FF2B5EF4-FFF2-40B4-BE49-F238E27FC236}">
                  <a16:creationId xmlns:a16="http://schemas.microsoft.com/office/drawing/2014/main" id="{29D30029-3B3B-4146-8283-CF692665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654570-4F3B-4C91-8362-0EB6DF5336AB}"/>
              </a:ext>
            </a:extLst>
          </p:cNvPr>
          <p:cNvGrpSpPr/>
          <p:nvPr/>
        </p:nvGrpSpPr>
        <p:grpSpPr>
          <a:xfrm>
            <a:off x="1015410" y="2667000"/>
            <a:ext cx="914400" cy="914400"/>
            <a:chOff x="887819" y="1752600"/>
            <a:chExt cx="914400" cy="914400"/>
          </a:xfrm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4D73B492-E611-479C-BB72-3A268D90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9" descr="Bug">
              <a:extLst>
                <a:ext uri="{FF2B5EF4-FFF2-40B4-BE49-F238E27FC236}">
                  <a16:creationId xmlns:a16="http://schemas.microsoft.com/office/drawing/2014/main" id="{4168F26D-1EA6-4C3A-897C-0AB99DA5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A7B5CC-A4D8-45F9-BE48-78BD694F8A4B}"/>
              </a:ext>
            </a:extLst>
          </p:cNvPr>
          <p:cNvGrpSpPr/>
          <p:nvPr/>
        </p:nvGrpSpPr>
        <p:grpSpPr>
          <a:xfrm>
            <a:off x="1828800" y="2667000"/>
            <a:ext cx="914400" cy="914400"/>
            <a:chOff x="887819" y="1752600"/>
            <a:chExt cx="914400" cy="914400"/>
          </a:xfrm>
        </p:grpSpPr>
        <p:pic>
          <p:nvPicPr>
            <p:cNvPr id="67" name="Graphic 66" descr="Paper">
              <a:extLst>
                <a:ext uri="{FF2B5EF4-FFF2-40B4-BE49-F238E27FC236}">
                  <a16:creationId xmlns:a16="http://schemas.microsoft.com/office/drawing/2014/main" id="{3F37C772-E5F1-4BD6-9EA2-C528F8DF5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Bug">
              <a:extLst>
                <a:ext uri="{FF2B5EF4-FFF2-40B4-BE49-F238E27FC236}">
                  <a16:creationId xmlns:a16="http://schemas.microsoft.com/office/drawing/2014/main" id="{1C7DC6ED-B8A7-44D1-B7DB-B2DA15DC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2FABBBE-5AFE-4C9A-B71E-0A4306377BFB}"/>
              </a:ext>
            </a:extLst>
          </p:cNvPr>
          <p:cNvGrpSpPr/>
          <p:nvPr/>
        </p:nvGrpSpPr>
        <p:grpSpPr>
          <a:xfrm>
            <a:off x="2642191" y="2667000"/>
            <a:ext cx="914400" cy="914400"/>
            <a:chOff x="887819" y="1752600"/>
            <a:chExt cx="914400" cy="914400"/>
          </a:xfrm>
        </p:grpSpPr>
        <p:pic>
          <p:nvPicPr>
            <p:cNvPr id="65" name="Graphic 64" descr="Paper">
              <a:extLst>
                <a:ext uri="{FF2B5EF4-FFF2-40B4-BE49-F238E27FC236}">
                  <a16:creationId xmlns:a16="http://schemas.microsoft.com/office/drawing/2014/main" id="{3BC09E8D-63FA-429B-8CCA-D9388A3D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Bug">
              <a:extLst>
                <a:ext uri="{FF2B5EF4-FFF2-40B4-BE49-F238E27FC236}">
                  <a16:creationId xmlns:a16="http://schemas.microsoft.com/office/drawing/2014/main" id="{E6C71F56-99AE-401C-82FC-F29741EE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512AB1C-D2F0-42AA-9145-1051EC9BE499}"/>
              </a:ext>
            </a:extLst>
          </p:cNvPr>
          <p:cNvGrpSpPr/>
          <p:nvPr/>
        </p:nvGrpSpPr>
        <p:grpSpPr>
          <a:xfrm>
            <a:off x="1015410" y="4114800"/>
            <a:ext cx="914400" cy="914400"/>
            <a:chOff x="887819" y="1752600"/>
            <a:chExt cx="914400" cy="914400"/>
          </a:xfrm>
        </p:grpSpPr>
        <p:pic>
          <p:nvPicPr>
            <p:cNvPr id="91" name="Graphic 90" descr="Paper">
              <a:extLst>
                <a:ext uri="{FF2B5EF4-FFF2-40B4-BE49-F238E27FC236}">
                  <a16:creationId xmlns:a16="http://schemas.microsoft.com/office/drawing/2014/main" id="{C614B39A-D79C-400C-BB63-AE8CEB34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7CE955DB-91D4-4DF1-A0FE-CE13646BA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E5DA5F-F23F-45ED-902E-4A68EC8ACEE9}"/>
              </a:ext>
            </a:extLst>
          </p:cNvPr>
          <p:cNvGrpSpPr/>
          <p:nvPr/>
        </p:nvGrpSpPr>
        <p:grpSpPr>
          <a:xfrm>
            <a:off x="1828800" y="4114800"/>
            <a:ext cx="914400" cy="914400"/>
            <a:chOff x="887819" y="1752600"/>
            <a:chExt cx="914400" cy="914400"/>
          </a:xfrm>
        </p:grpSpPr>
        <p:pic>
          <p:nvPicPr>
            <p:cNvPr id="89" name="Graphic 88" descr="Paper">
              <a:extLst>
                <a:ext uri="{FF2B5EF4-FFF2-40B4-BE49-F238E27FC236}">
                  <a16:creationId xmlns:a16="http://schemas.microsoft.com/office/drawing/2014/main" id="{1C551AC3-CE42-4A7E-B6D1-A2A8DAD9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2251C6E6-B986-4126-AA66-E562A19F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97460-4575-4EE9-B730-99F0B9BA3692}"/>
              </a:ext>
            </a:extLst>
          </p:cNvPr>
          <p:cNvGrpSpPr/>
          <p:nvPr/>
        </p:nvGrpSpPr>
        <p:grpSpPr>
          <a:xfrm>
            <a:off x="2642191" y="4114800"/>
            <a:ext cx="914400" cy="914400"/>
            <a:chOff x="2642191" y="4114800"/>
            <a:chExt cx="914400" cy="914400"/>
          </a:xfrm>
        </p:grpSpPr>
        <p:pic>
          <p:nvPicPr>
            <p:cNvPr id="87" name="Graphic 86" descr="Paper">
              <a:extLst>
                <a:ext uri="{FF2B5EF4-FFF2-40B4-BE49-F238E27FC236}">
                  <a16:creationId xmlns:a16="http://schemas.microsoft.com/office/drawing/2014/main" id="{C727E3BF-C62A-4926-8D20-AC08297F2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642191" y="4114800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EB1B2D33-F489-4A1A-9E6B-495E4C34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895601" y="4419600"/>
              <a:ext cx="407581" cy="4075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015208-992B-4C78-9348-66661352BAF2}"/>
              </a:ext>
            </a:extLst>
          </p:cNvPr>
          <p:cNvGrpSpPr/>
          <p:nvPr/>
        </p:nvGrpSpPr>
        <p:grpSpPr>
          <a:xfrm>
            <a:off x="1015410" y="5029200"/>
            <a:ext cx="914400" cy="914400"/>
            <a:chOff x="1015410" y="5029200"/>
            <a:chExt cx="914400" cy="914400"/>
          </a:xfrm>
        </p:grpSpPr>
        <p:pic>
          <p:nvPicPr>
            <p:cNvPr id="82" name="Graphic 81" descr="Paper">
              <a:extLst>
                <a:ext uri="{FF2B5EF4-FFF2-40B4-BE49-F238E27FC236}">
                  <a16:creationId xmlns:a16="http://schemas.microsoft.com/office/drawing/2014/main" id="{A0E35815-224A-4CE4-8430-FC1977DB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15410" y="5029200"/>
              <a:ext cx="914400" cy="914400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D7F56924-9703-4BD2-B9EC-704BB2230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268820" y="5334000"/>
              <a:ext cx="407581" cy="407581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87640-8980-4094-B081-EE75491C3511}"/>
              </a:ext>
            </a:extLst>
          </p:cNvPr>
          <p:cNvGrpSpPr/>
          <p:nvPr/>
        </p:nvGrpSpPr>
        <p:grpSpPr>
          <a:xfrm>
            <a:off x="1828800" y="5029200"/>
            <a:ext cx="914400" cy="914400"/>
            <a:chOff x="887819" y="1752600"/>
            <a:chExt cx="914400" cy="914400"/>
          </a:xfrm>
        </p:grpSpPr>
        <p:pic>
          <p:nvPicPr>
            <p:cNvPr id="80" name="Graphic 79" descr="Paper">
              <a:extLst>
                <a:ext uri="{FF2B5EF4-FFF2-40B4-BE49-F238E27FC236}">
                  <a16:creationId xmlns:a16="http://schemas.microsoft.com/office/drawing/2014/main" id="{E39824D2-5426-4C04-ADE4-4E81FDA9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649C0F74-EE23-442D-A4A3-AE7EE1FF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2657C1-BB12-45A3-8199-C0210C25E36A}"/>
              </a:ext>
            </a:extLst>
          </p:cNvPr>
          <p:cNvGrpSpPr/>
          <p:nvPr/>
        </p:nvGrpSpPr>
        <p:grpSpPr>
          <a:xfrm>
            <a:off x="2642191" y="5029200"/>
            <a:ext cx="914400" cy="914400"/>
            <a:chOff x="887819" y="1752600"/>
            <a:chExt cx="914400" cy="914400"/>
          </a:xfrm>
        </p:grpSpPr>
        <p:pic>
          <p:nvPicPr>
            <p:cNvPr id="78" name="Graphic 77" descr="Paper">
              <a:extLst>
                <a:ext uri="{FF2B5EF4-FFF2-40B4-BE49-F238E27FC236}">
                  <a16:creationId xmlns:a16="http://schemas.microsoft.com/office/drawing/2014/main" id="{648EB155-E3E1-4AC4-9075-10CACAFD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95D74998-36A6-477D-AA84-00FA51F9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sp>
        <p:nvSpPr>
          <p:cNvPr id="95" name="Arrow: Down 94">
            <a:extLst>
              <a:ext uri="{FF2B5EF4-FFF2-40B4-BE49-F238E27FC236}">
                <a16:creationId xmlns:a16="http://schemas.microsoft.com/office/drawing/2014/main" id="{9DAC1FCC-D415-4DB2-887C-0529D3E35621}"/>
              </a:ext>
            </a:extLst>
          </p:cNvPr>
          <p:cNvSpPr/>
          <p:nvPr/>
        </p:nvSpPr>
        <p:spPr>
          <a:xfrm>
            <a:off x="1789814" y="3657600"/>
            <a:ext cx="992372" cy="381000"/>
          </a:xfrm>
          <a:prstGeom prst="downArrow">
            <a:avLst/>
          </a:prstGeom>
          <a:solidFill>
            <a:srgbClr val="131516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A1CEAB73-4E3C-417C-8743-0B688AEBC5BA}"/>
              </a:ext>
            </a:extLst>
          </p:cNvPr>
          <p:cNvCxnSpPr>
            <a:cxnSpLocks/>
            <a:stCxn id="17" idx="2"/>
            <a:endCxn id="120" idx="3"/>
          </p:cNvCxnSpPr>
          <p:nvPr/>
        </p:nvCxnSpPr>
        <p:spPr>
          <a:xfrm rot="5400000" flipH="1" flipV="1">
            <a:off x="4555536" y="2738691"/>
            <a:ext cx="1087773" cy="5626845"/>
          </a:xfrm>
          <a:prstGeom prst="bentConnector4">
            <a:avLst>
              <a:gd name="adj1" fmla="val -21015"/>
              <a:gd name="adj2" fmla="val 108094"/>
            </a:avLst>
          </a:prstGeom>
          <a:ln w="76200">
            <a:solidFill>
              <a:srgbClr val="1315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826566E-6050-4C7C-B334-CD22304F3BD6}"/>
              </a:ext>
            </a:extLst>
          </p:cNvPr>
          <p:cNvGrpSpPr/>
          <p:nvPr/>
        </p:nvGrpSpPr>
        <p:grpSpPr>
          <a:xfrm>
            <a:off x="4788645" y="1257300"/>
            <a:ext cx="3200401" cy="4800600"/>
            <a:chOff x="4788645" y="1257300"/>
            <a:chExt cx="3200401" cy="48006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2278264-323C-4D51-89F5-4C476906BFC9}"/>
                </a:ext>
              </a:extLst>
            </p:cNvPr>
            <p:cNvSpPr/>
            <p:nvPr/>
          </p:nvSpPr>
          <p:spPr>
            <a:xfrm>
              <a:off x="4788645" y="1257300"/>
              <a:ext cx="3200401" cy="4800600"/>
            </a:xfrm>
            <a:prstGeom prst="rect">
              <a:avLst/>
            </a:prstGeom>
            <a:solidFill>
              <a:srgbClr val="A5CD93">
                <a:alpha val="50196"/>
              </a:srgbClr>
            </a:solidFill>
            <a:ln>
              <a:solidFill>
                <a:srgbClr val="131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cap="small" dirty="0">
                  <a:solidFill>
                    <a:srgbClr val="131516"/>
                  </a:solidFill>
                </a:rPr>
                <a:t>Agamotto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73DADB5-AFB8-46B5-ACE0-4DD89E23C9E8}"/>
                </a:ext>
              </a:extLst>
            </p:cNvPr>
            <p:cNvGrpSpPr/>
            <p:nvPr/>
          </p:nvGrpSpPr>
          <p:grpSpPr>
            <a:xfrm>
              <a:off x="4957008" y="1600200"/>
              <a:ext cx="2819401" cy="4324350"/>
              <a:chOff x="5730962" y="1733550"/>
              <a:chExt cx="2819401" cy="432435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1F7EBCB-C6A5-4278-A016-2C1A871D668A}"/>
                  </a:ext>
                </a:extLst>
              </p:cNvPr>
              <p:cNvSpPr/>
              <p:nvPr/>
            </p:nvSpPr>
            <p:spPr>
              <a:xfrm>
                <a:off x="5730962" y="1733550"/>
                <a:ext cx="2819401" cy="4324350"/>
              </a:xfrm>
              <a:prstGeom prst="rect">
                <a:avLst/>
              </a:prstGeom>
              <a:solidFill>
                <a:srgbClr val="CBCBCB"/>
              </a:solidFill>
              <a:ln>
                <a:solidFill>
                  <a:srgbClr val="1315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cap="small" dirty="0">
                    <a:solidFill>
                      <a:srgbClr val="131516"/>
                    </a:solidFill>
                  </a:rPr>
                  <a:t>S</a:t>
                </a:r>
                <a:r>
                  <a:rPr lang="en-US" dirty="0">
                    <a:solidFill>
                      <a:srgbClr val="131516"/>
                    </a:solidFill>
                  </a:rPr>
                  <a:t>ymbolic Execution Engine (KLEE)</a:t>
                </a:r>
                <a:endParaRPr lang="en-US" cap="small" dirty="0">
                  <a:solidFill>
                    <a:srgbClr val="131516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E767B-2C41-4249-9558-A1C61638D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13625" y="1862232"/>
                <a:ext cx="2254074" cy="3590736"/>
              </a:xfrm>
              <a:prstGeom prst="rect">
                <a:avLst/>
              </a:prstGeom>
            </p:spPr>
          </p:pic>
        </p:grpSp>
      </p:grpSp>
      <p:sp>
        <p:nvSpPr>
          <p:cNvPr id="120" name="Arrow: Left 119">
            <a:extLst>
              <a:ext uri="{FF2B5EF4-FFF2-40B4-BE49-F238E27FC236}">
                <a16:creationId xmlns:a16="http://schemas.microsoft.com/office/drawing/2014/main" id="{E9480478-36ED-4807-9ADE-352A3D4704B3}"/>
              </a:ext>
            </a:extLst>
          </p:cNvPr>
          <p:cNvSpPr/>
          <p:nvPr/>
        </p:nvSpPr>
        <p:spPr>
          <a:xfrm>
            <a:off x="7493745" y="4779791"/>
            <a:ext cx="419101" cy="456871"/>
          </a:xfrm>
          <a:prstGeom prst="leftArrow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Arrow: Left 123">
            <a:extLst>
              <a:ext uri="{FF2B5EF4-FFF2-40B4-BE49-F238E27FC236}">
                <a16:creationId xmlns:a16="http://schemas.microsoft.com/office/drawing/2014/main" id="{36E1138A-C597-44B1-8AB3-E53D1A65D534}"/>
              </a:ext>
            </a:extLst>
          </p:cNvPr>
          <p:cNvSpPr/>
          <p:nvPr/>
        </p:nvSpPr>
        <p:spPr>
          <a:xfrm>
            <a:off x="7493745" y="3592156"/>
            <a:ext cx="419101" cy="456871"/>
          </a:xfrm>
          <a:prstGeom prst="leftArrow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Arrow: Left 125">
            <a:extLst>
              <a:ext uri="{FF2B5EF4-FFF2-40B4-BE49-F238E27FC236}">
                <a16:creationId xmlns:a16="http://schemas.microsoft.com/office/drawing/2014/main" id="{DF870F91-BF2B-4C15-9C0C-1647EE7D25F0}"/>
              </a:ext>
            </a:extLst>
          </p:cNvPr>
          <p:cNvSpPr/>
          <p:nvPr/>
        </p:nvSpPr>
        <p:spPr>
          <a:xfrm>
            <a:off x="7493745" y="2421871"/>
            <a:ext cx="419101" cy="456871"/>
          </a:xfrm>
          <a:prstGeom prst="leftArrow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CC0322E-DD9B-4A42-B855-3F863F5487A8}"/>
              </a:ext>
            </a:extLst>
          </p:cNvPr>
          <p:cNvSpPr/>
          <p:nvPr/>
        </p:nvSpPr>
        <p:spPr>
          <a:xfrm>
            <a:off x="9116547" y="12573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Results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130DE3C-1AB3-42FE-A2B3-E1E4F8357A04}"/>
              </a:ext>
            </a:extLst>
          </p:cNvPr>
          <p:cNvGrpSpPr/>
          <p:nvPr/>
        </p:nvGrpSpPr>
        <p:grpSpPr>
          <a:xfrm>
            <a:off x="9177687" y="1621230"/>
            <a:ext cx="2492430" cy="914400"/>
            <a:chOff x="9448800" y="2362200"/>
            <a:chExt cx="2492430" cy="91440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C5E6C86-EAE5-4AF3-BEC6-3F84181B3F36}"/>
                </a:ext>
              </a:extLst>
            </p:cNvPr>
            <p:cNvSpPr txBox="1"/>
            <p:nvPr/>
          </p:nvSpPr>
          <p:spPr>
            <a:xfrm>
              <a:off x="10216143" y="2619345"/>
              <a:ext cx="1725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× 84 found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D5393BD-E46D-4ACE-BC0E-E90D080E4A5D}"/>
                </a:ext>
              </a:extLst>
            </p:cNvPr>
            <p:cNvGrpSpPr/>
            <p:nvPr/>
          </p:nvGrpSpPr>
          <p:grpSpPr>
            <a:xfrm>
              <a:off x="9448800" y="2362200"/>
              <a:ext cx="914400" cy="914400"/>
              <a:chOff x="9067800" y="1905000"/>
              <a:chExt cx="914400" cy="914400"/>
            </a:xfrm>
          </p:grpSpPr>
          <p:pic>
            <p:nvPicPr>
              <p:cNvPr id="151" name="Graphic 150" descr="Paper">
                <a:extLst>
                  <a:ext uri="{FF2B5EF4-FFF2-40B4-BE49-F238E27FC236}">
                    <a16:creationId xmlns:a16="http://schemas.microsoft.com/office/drawing/2014/main" id="{42229B1B-4C97-4F25-B0A3-55D710C9A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067800" y="1905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3" name="Graphic 152" descr="Bug">
                <a:extLst>
                  <a:ext uri="{FF2B5EF4-FFF2-40B4-BE49-F238E27FC236}">
                    <a16:creationId xmlns:a16="http://schemas.microsoft.com/office/drawing/2014/main" id="{92B8B9F5-D598-483B-B720-4AB8467F7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21210" y="2209800"/>
                <a:ext cx="407581" cy="407581"/>
              </a:xfrm>
              <a:prstGeom prst="rect">
                <a:avLst/>
              </a:prstGeom>
            </p:spPr>
          </p:pic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67D8771-DBD3-4289-BD5B-74874468C897}"/>
              </a:ext>
            </a:extLst>
          </p:cNvPr>
          <p:cNvGrpSpPr/>
          <p:nvPr/>
        </p:nvGrpSpPr>
        <p:grpSpPr>
          <a:xfrm>
            <a:off x="9189204" y="3048000"/>
            <a:ext cx="2480913" cy="914400"/>
            <a:chOff x="9372600" y="2667000"/>
            <a:chExt cx="2480913" cy="914400"/>
          </a:xfrm>
        </p:grpSpPr>
        <p:pic>
          <p:nvPicPr>
            <p:cNvPr id="158" name="Graphic 157" descr="Checklist">
              <a:extLst>
                <a:ext uri="{FF2B5EF4-FFF2-40B4-BE49-F238E27FC236}">
                  <a16:creationId xmlns:a16="http://schemas.microsoft.com/office/drawing/2014/main" id="{DC43BCC8-8598-42DA-88AB-D6883E2E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72600" y="2667000"/>
              <a:ext cx="914400" cy="9144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FC3F7F4-1BCF-4292-9CE0-941000752B45}"/>
                </a:ext>
              </a:extLst>
            </p:cNvPr>
            <p:cNvSpPr txBox="1"/>
            <p:nvPr/>
          </p:nvSpPr>
          <p:spPr>
            <a:xfrm>
              <a:off x="10281696" y="2801035"/>
              <a:ext cx="1571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Reported to developers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CFD13DE-E9FB-4761-8139-6ED71AA32D3F}"/>
              </a:ext>
            </a:extLst>
          </p:cNvPr>
          <p:cNvGrpSpPr/>
          <p:nvPr/>
        </p:nvGrpSpPr>
        <p:grpSpPr>
          <a:xfrm>
            <a:off x="9012894" y="4258270"/>
            <a:ext cx="2798106" cy="1685330"/>
            <a:chOff x="9196290" y="3962400"/>
            <a:chExt cx="2798106" cy="1685330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1C6E558-E26C-4A3E-8364-1E0F377D8C67}"/>
                </a:ext>
              </a:extLst>
            </p:cNvPr>
            <p:cNvSpPr txBox="1"/>
            <p:nvPr/>
          </p:nvSpPr>
          <p:spPr>
            <a:xfrm>
              <a:off x="9196290" y="4724400"/>
              <a:ext cx="2798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Showed impact of performance bugs </a:t>
              </a:r>
            </a:p>
            <a:p>
              <a:pPr algn="ctr"/>
              <a:r>
                <a:rPr lang="en-US" b="1" dirty="0"/>
                <a:t>(+47% throughput)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8E3B9AC-9164-4DAD-94CC-D72E0957234F}"/>
                </a:ext>
              </a:extLst>
            </p:cNvPr>
            <p:cNvGrpSpPr/>
            <p:nvPr/>
          </p:nvGrpSpPr>
          <p:grpSpPr>
            <a:xfrm>
              <a:off x="9490443" y="3962400"/>
              <a:ext cx="2209800" cy="914400"/>
              <a:chOff x="9448800" y="3628481"/>
              <a:chExt cx="2209800" cy="914400"/>
            </a:xfrm>
          </p:grpSpPr>
          <p:pic>
            <p:nvPicPr>
              <p:cNvPr id="160" name="Graphic 159" descr="Turtle">
                <a:extLst>
                  <a:ext uri="{FF2B5EF4-FFF2-40B4-BE49-F238E27FC236}">
                    <a16:creationId xmlns:a16="http://schemas.microsoft.com/office/drawing/2014/main" id="{4184CA99-ECBB-42D8-8542-7E4744CB2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4488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2" name="Graphic 161" descr="Rabbit">
                <a:extLst>
                  <a:ext uri="{FF2B5EF4-FFF2-40B4-BE49-F238E27FC236}">
                    <a16:creationId xmlns:a16="http://schemas.microsoft.com/office/drawing/2014/main" id="{F983FAD3-9220-45D7-8F4E-DDF92F1F5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7442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9" name="Graphic 168" descr="Arrow Right">
                <a:extLst>
                  <a:ext uri="{FF2B5EF4-FFF2-40B4-BE49-F238E27FC236}">
                    <a16:creationId xmlns:a16="http://schemas.microsoft.com/office/drawing/2014/main" id="{740A4BA9-BF8C-4E48-9779-37013B95B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339506" y="3871487"/>
                <a:ext cx="428388" cy="428388"/>
              </a:xfrm>
              <a:prstGeom prst="rect">
                <a:avLst/>
              </a:prstGeom>
            </p:spPr>
          </p:pic>
        </p:grp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4D2C22D-37E9-4E33-959A-973A79519487}"/>
              </a:ext>
            </a:extLst>
          </p:cNvPr>
          <p:cNvSpPr/>
          <p:nvPr/>
        </p:nvSpPr>
        <p:spPr>
          <a:xfrm>
            <a:off x="381000" y="3182035"/>
            <a:ext cx="3886200" cy="1156694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 independent! No annotations!</a:t>
            </a:r>
          </a:p>
          <a:p>
            <a:pPr algn="ctr"/>
            <a:r>
              <a:rPr lang="en-US" sz="2400" dirty="0"/>
              <a:t>(</a:t>
            </a:r>
            <a:r>
              <a:rPr lang="en-US" sz="2400" b="1" i="1" dirty="0"/>
              <a:t>Automatic</a:t>
            </a:r>
            <a:r>
              <a:rPr lang="en-US" sz="2400" dirty="0"/>
              <a:t> detection)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C2741FB-A104-49A1-9366-F0462757952A}"/>
              </a:ext>
            </a:extLst>
          </p:cNvPr>
          <p:cNvSpPr/>
          <p:nvPr/>
        </p:nvSpPr>
        <p:spPr>
          <a:xfrm>
            <a:off x="4419599" y="3182035"/>
            <a:ext cx="3886200" cy="1176212"/>
          </a:xfrm>
          <a:prstGeom prst="rect">
            <a:avLst/>
          </a:prstGeom>
          <a:solidFill>
            <a:srgbClr val="9A3324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Symbolic Execution!</a:t>
            </a:r>
          </a:p>
          <a:p>
            <a:pPr algn="ctr"/>
            <a:r>
              <a:rPr lang="en-US" sz="2400" dirty="0"/>
              <a:t>No test suite required!</a:t>
            </a:r>
          </a:p>
          <a:p>
            <a:pPr algn="ctr"/>
            <a:r>
              <a:rPr lang="en-US" sz="2400" dirty="0"/>
              <a:t>(</a:t>
            </a:r>
            <a:r>
              <a:rPr lang="en-US" sz="2400" b="1" i="1" dirty="0"/>
              <a:t>Accurate</a:t>
            </a:r>
            <a:r>
              <a:rPr lang="en-US" sz="2400" dirty="0"/>
              <a:t> detection)</a:t>
            </a:r>
          </a:p>
        </p:txBody>
      </p:sp>
    </p:spTree>
    <p:extLst>
      <p:ext uri="{BB962C8B-B14F-4D97-AF65-F5344CB8AC3E}">
        <p14:creationId xmlns:p14="http://schemas.microsoft.com/office/powerpoint/2010/main" val="25141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5" grpId="0" animBg="1"/>
      <p:bldP spid="120" grpId="0" animBg="1"/>
      <p:bldP spid="124" grpId="0" animBg="1"/>
      <p:bldP spid="126" grpId="0" animBg="1"/>
      <p:bldP spid="130" grpId="0" animBg="1"/>
      <p:bldP spid="177" grpId="0" animBg="1"/>
      <p:bldP spid="177" grpId="1" animBg="1"/>
      <p:bldP spid="178" grpId="0" animBg="1"/>
      <p:bldP spid="1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832-63AF-4F99-9C2B-81CA7F69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ECA3-231F-4005-B981-1354BF7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D2-B72B-384F-B80C-6B91CAE3AB8B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1A213-E46F-40AD-B175-DDA2368FFE4E}"/>
              </a:ext>
            </a:extLst>
          </p:cNvPr>
          <p:cNvSpPr/>
          <p:nvPr/>
        </p:nvSpPr>
        <p:spPr>
          <a:xfrm>
            <a:off x="990600" y="12954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Bug Study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A3778C-4AF2-4DD5-B6B8-41E651B5011B}"/>
              </a:ext>
            </a:extLst>
          </p:cNvPr>
          <p:cNvGrpSpPr/>
          <p:nvPr/>
        </p:nvGrpSpPr>
        <p:grpSpPr>
          <a:xfrm>
            <a:off x="1015410" y="1752600"/>
            <a:ext cx="914400" cy="914400"/>
            <a:chOff x="887819" y="1752600"/>
            <a:chExt cx="914400" cy="914400"/>
          </a:xfrm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74BCC3B3-043B-434D-B012-7ED44C25C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Bug">
              <a:extLst>
                <a:ext uri="{FF2B5EF4-FFF2-40B4-BE49-F238E27FC236}">
                  <a16:creationId xmlns:a16="http://schemas.microsoft.com/office/drawing/2014/main" id="{99823647-5365-48DA-9CF0-F7116F6D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1330C-6A57-4CBF-AEFF-CB270B34DE6B}"/>
              </a:ext>
            </a:extLst>
          </p:cNvPr>
          <p:cNvGrpSpPr/>
          <p:nvPr/>
        </p:nvGrpSpPr>
        <p:grpSpPr>
          <a:xfrm>
            <a:off x="1828800" y="1752600"/>
            <a:ext cx="914400" cy="914400"/>
            <a:chOff x="887819" y="1752600"/>
            <a:chExt cx="914400" cy="914400"/>
          </a:xfrm>
        </p:grpSpPr>
        <p:pic>
          <p:nvPicPr>
            <p:cNvPr id="55" name="Graphic 54" descr="Paper">
              <a:extLst>
                <a:ext uri="{FF2B5EF4-FFF2-40B4-BE49-F238E27FC236}">
                  <a16:creationId xmlns:a16="http://schemas.microsoft.com/office/drawing/2014/main" id="{B4E70FA3-B85A-4429-92B9-ACA53244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6" name="Graphic 55" descr="Bug">
              <a:extLst>
                <a:ext uri="{FF2B5EF4-FFF2-40B4-BE49-F238E27FC236}">
                  <a16:creationId xmlns:a16="http://schemas.microsoft.com/office/drawing/2014/main" id="{2D7BB1F3-010A-4CEC-B519-414F7FD4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44AF10-FA27-4390-8886-C4F7E1CB0B02}"/>
              </a:ext>
            </a:extLst>
          </p:cNvPr>
          <p:cNvGrpSpPr/>
          <p:nvPr/>
        </p:nvGrpSpPr>
        <p:grpSpPr>
          <a:xfrm>
            <a:off x="2642191" y="1752600"/>
            <a:ext cx="914400" cy="914400"/>
            <a:chOff x="887819" y="1752600"/>
            <a:chExt cx="914400" cy="914400"/>
          </a:xfrm>
        </p:grpSpPr>
        <p:pic>
          <p:nvPicPr>
            <p:cNvPr id="58" name="Graphic 57" descr="Paper">
              <a:extLst>
                <a:ext uri="{FF2B5EF4-FFF2-40B4-BE49-F238E27FC236}">
                  <a16:creationId xmlns:a16="http://schemas.microsoft.com/office/drawing/2014/main" id="{A7ECC637-C4FE-4EC1-A30B-52390ED52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Bug">
              <a:extLst>
                <a:ext uri="{FF2B5EF4-FFF2-40B4-BE49-F238E27FC236}">
                  <a16:creationId xmlns:a16="http://schemas.microsoft.com/office/drawing/2014/main" id="{29D30029-3B3B-4146-8283-CF692665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654570-4F3B-4C91-8362-0EB6DF5336AB}"/>
              </a:ext>
            </a:extLst>
          </p:cNvPr>
          <p:cNvGrpSpPr/>
          <p:nvPr/>
        </p:nvGrpSpPr>
        <p:grpSpPr>
          <a:xfrm>
            <a:off x="1015410" y="2667000"/>
            <a:ext cx="914400" cy="914400"/>
            <a:chOff x="887819" y="1752600"/>
            <a:chExt cx="914400" cy="914400"/>
          </a:xfrm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4D73B492-E611-479C-BB72-3A268D908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9" descr="Bug">
              <a:extLst>
                <a:ext uri="{FF2B5EF4-FFF2-40B4-BE49-F238E27FC236}">
                  <a16:creationId xmlns:a16="http://schemas.microsoft.com/office/drawing/2014/main" id="{4168F26D-1EA6-4C3A-897C-0AB99DA5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A7B5CC-A4D8-45F9-BE48-78BD694F8A4B}"/>
              </a:ext>
            </a:extLst>
          </p:cNvPr>
          <p:cNvGrpSpPr/>
          <p:nvPr/>
        </p:nvGrpSpPr>
        <p:grpSpPr>
          <a:xfrm>
            <a:off x="1828800" y="2667000"/>
            <a:ext cx="914400" cy="914400"/>
            <a:chOff x="887819" y="1752600"/>
            <a:chExt cx="914400" cy="914400"/>
          </a:xfrm>
        </p:grpSpPr>
        <p:pic>
          <p:nvPicPr>
            <p:cNvPr id="67" name="Graphic 66" descr="Paper">
              <a:extLst>
                <a:ext uri="{FF2B5EF4-FFF2-40B4-BE49-F238E27FC236}">
                  <a16:creationId xmlns:a16="http://schemas.microsoft.com/office/drawing/2014/main" id="{3F37C772-E5F1-4BD6-9EA2-C528F8DF5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Bug">
              <a:extLst>
                <a:ext uri="{FF2B5EF4-FFF2-40B4-BE49-F238E27FC236}">
                  <a16:creationId xmlns:a16="http://schemas.microsoft.com/office/drawing/2014/main" id="{1C7DC6ED-B8A7-44D1-B7DB-B2DA15DC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2FABBBE-5AFE-4C9A-B71E-0A4306377BFB}"/>
              </a:ext>
            </a:extLst>
          </p:cNvPr>
          <p:cNvGrpSpPr/>
          <p:nvPr/>
        </p:nvGrpSpPr>
        <p:grpSpPr>
          <a:xfrm>
            <a:off x="2642191" y="2667000"/>
            <a:ext cx="914400" cy="914400"/>
            <a:chOff x="887819" y="1752600"/>
            <a:chExt cx="914400" cy="914400"/>
          </a:xfrm>
        </p:grpSpPr>
        <p:pic>
          <p:nvPicPr>
            <p:cNvPr id="65" name="Graphic 64" descr="Paper">
              <a:extLst>
                <a:ext uri="{FF2B5EF4-FFF2-40B4-BE49-F238E27FC236}">
                  <a16:creationId xmlns:a16="http://schemas.microsoft.com/office/drawing/2014/main" id="{3BC09E8D-63FA-429B-8CCA-D9388A3D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Bug">
              <a:extLst>
                <a:ext uri="{FF2B5EF4-FFF2-40B4-BE49-F238E27FC236}">
                  <a16:creationId xmlns:a16="http://schemas.microsoft.com/office/drawing/2014/main" id="{E6C71F56-99AE-401C-82FC-F29741EE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512AB1C-D2F0-42AA-9145-1051EC9BE499}"/>
              </a:ext>
            </a:extLst>
          </p:cNvPr>
          <p:cNvGrpSpPr/>
          <p:nvPr/>
        </p:nvGrpSpPr>
        <p:grpSpPr>
          <a:xfrm>
            <a:off x="1015410" y="4114800"/>
            <a:ext cx="914400" cy="914400"/>
            <a:chOff x="887819" y="1752600"/>
            <a:chExt cx="914400" cy="914400"/>
          </a:xfrm>
        </p:grpSpPr>
        <p:pic>
          <p:nvPicPr>
            <p:cNvPr id="91" name="Graphic 90" descr="Paper">
              <a:extLst>
                <a:ext uri="{FF2B5EF4-FFF2-40B4-BE49-F238E27FC236}">
                  <a16:creationId xmlns:a16="http://schemas.microsoft.com/office/drawing/2014/main" id="{C614B39A-D79C-400C-BB63-AE8CEB34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7CE955DB-91D4-4DF1-A0FE-CE13646BA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E5DA5F-F23F-45ED-902E-4A68EC8ACEE9}"/>
              </a:ext>
            </a:extLst>
          </p:cNvPr>
          <p:cNvGrpSpPr/>
          <p:nvPr/>
        </p:nvGrpSpPr>
        <p:grpSpPr>
          <a:xfrm>
            <a:off x="1828800" y="4114800"/>
            <a:ext cx="914400" cy="914400"/>
            <a:chOff x="887819" y="1752600"/>
            <a:chExt cx="914400" cy="914400"/>
          </a:xfrm>
        </p:grpSpPr>
        <p:pic>
          <p:nvPicPr>
            <p:cNvPr id="89" name="Graphic 88" descr="Paper">
              <a:extLst>
                <a:ext uri="{FF2B5EF4-FFF2-40B4-BE49-F238E27FC236}">
                  <a16:creationId xmlns:a16="http://schemas.microsoft.com/office/drawing/2014/main" id="{1C551AC3-CE42-4A7E-B6D1-A2A8DAD9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2251C6E6-B986-4126-AA66-E562A19F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pic>
        <p:nvPicPr>
          <p:cNvPr id="87" name="Graphic 86" descr="Paper">
            <a:extLst>
              <a:ext uri="{FF2B5EF4-FFF2-40B4-BE49-F238E27FC236}">
                <a16:creationId xmlns:a16="http://schemas.microsoft.com/office/drawing/2014/main" id="{C727E3BF-C62A-4926-8D20-AC08297F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42191" y="4114800"/>
            <a:ext cx="914400" cy="9144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EB1B2D33-F489-4A1A-9E6B-495E4C342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895601" y="4419600"/>
            <a:ext cx="407581" cy="407581"/>
          </a:xfrm>
          <a:prstGeom prst="rect">
            <a:avLst/>
          </a:prstGeom>
        </p:spPr>
      </p:pic>
      <p:pic>
        <p:nvPicPr>
          <p:cNvPr id="82" name="Graphic 81" descr="Paper">
            <a:extLst>
              <a:ext uri="{FF2B5EF4-FFF2-40B4-BE49-F238E27FC236}">
                <a16:creationId xmlns:a16="http://schemas.microsoft.com/office/drawing/2014/main" id="{A0E35815-224A-4CE4-8430-FC1977DB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5410" y="5029200"/>
            <a:ext cx="914400" cy="9144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D7F56924-9703-4BD2-B9EC-704BB2230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68820" y="5334000"/>
            <a:ext cx="407581" cy="40758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87640-8980-4094-B081-EE75491C3511}"/>
              </a:ext>
            </a:extLst>
          </p:cNvPr>
          <p:cNvGrpSpPr/>
          <p:nvPr/>
        </p:nvGrpSpPr>
        <p:grpSpPr>
          <a:xfrm>
            <a:off x="1828800" y="5029200"/>
            <a:ext cx="914400" cy="914400"/>
            <a:chOff x="887819" y="1752600"/>
            <a:chExt cx="914400" cy="914400"/>
          </a:xfrm>
        </p:grpSpPr>
        <p:pic>
          <p:nvPicPr>
            <p:cNvPr id="80" name="Graphic 79" descr="Paper">
              <a:extLst>
                <a:ext uri="{FF2B5EF4-FFF2-40B4-BE49-F238E27FC236}">
                  <a16:creationId xmlns:a16="http://schemas.microsoft.com/office/drawing/2014/main" id="{E39824D2-5426-4C04-ADE4-4E81FDA9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649C0F74-EE23-442D-A4A3-AE7EE1FF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2657C1-BB12-45A3-8199-C0210C25E36A}"/>
              </a:ext>
            </a:extLst>
          </p:cNvPr>
          <p:cNvGrpSpPr/>
          <p:nvPr/>
        </p:nvGrpSpPr>
        <p:grpSpPr>
          <a:xfrm>
            <a:off x="2642191" y="5029200"/>
            <a:ext cx="914400" cy="914400"/>
            <a:chOff x="887819" y="1752600"/>
            <a:chExt cx="914400" cy="914400"/>
          </a:xfrm>
        </p:grpSpPr>
        <p:pic>
          <p:nvPicPr>
            <p:cNvPr id="78" name="Graphic 77" descr="Paper">
              <a:extLst>
                <a:ext uri="{FF2B5EF4-FFF2-40B4-BE49-F238E27FC236}">
                  <a16:creationId xmlns:a16="http://schemas.microsoft.com/office/drawing/2014/main" id="{648EB155-E3E1-4AC4-9075-10CACAFD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87819" y="1752600"/>
              <a:ext cx="914400" cy="914400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95D74998-36A6-477D-AA84-00FA51F9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41229" y="2057400"/>
              <a:ext cx="407581" cy="407581"/>
            </a:xfrm>
            <a:prstGeom prst="rect">
              <a:avLst/>
            </a:prstGeom>
          </p:spPr>
        </p:pic>
      </p:grpSp>
      <p:sp>
        <p:nvSpPr>
          <p:cNvPr id="95" name="Arrow: Down 94">
            <a:extLst>
              <a:ext uri="{FF2B5EF4-FFF2-40B4-BE49-F238E27FC236}">
                <a16:creationId xmlns:a16="http://schemas.microsoft.com/office/drawing/2014/main" id="{9DAC1FCC-D415-4DB2-887C-0529D3E35621}"/>
              </a:ext>
            </a:extLst>
          </p:cNvPr>
          <p:cNvSpPr/>
          <p:nvPr/>
        </p:nvSpPr>
        <p:spPr>
          <a:xfrm>
            <a:off x="1789814" y="3657600"/>
            <a:ext cx="992372" cy="381000"/>
          </a:xfrm>
          <a:prstGeom prst="downArrow">
            <a:avLst/>
          </a:prstGeom>
          <a:solidFill>
            <a:srgbClr val="131516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90106B9-04B6-405F-981C-38D347695BDF}"/>
              </a:ext>
            </a:extLst>
          </p:cNvPr>
          <p:cNvGrpSpPr/>
          <p:nvPr/>
        </p:nvGrpSpPr>
        <p:grpSpPr>
          <a:xfrm>
            <a:off x="2286000" y="1257300"/>
            <a:ext cx="5703046" cy="4838700"/>
            <a:chOff x="2286000" y="1257300"/>
            <a:chExt cx="5703046" cy="4838700"/>
          </a:xfrm>
        </p:grpSpPr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A1CEAB73-4E3C-417C-8743-0B688AEBC5BA}"/>
                </a:ext>
              </a:extLst>
            </p:cNvPr>
            <p:cNvCxnSpPr>
              <a:cxnSpLocks/>
              <a:stCxn id="17" idx="2"/>
              <a:endCxn id="120" idx="3"/>
            </p:cNvCxnSpPr>
            <p:nvPr/>
          </p:nvCxnSpPr>
          <p:spPr>
            <a:xfrm rot="5400000" flipH="1" flipV="1">
              <a:off x="4555536" y="2738691"/>
              <a:ext cx="1087773" cy="5626845"/>
            </a:xfrm>
            <a:prstGeom prst="bentConnector4">
              <a:avLst>
                <a:gd name="adj1" fmla="val -21015"/>
                <a:gd name="adj2" fmla="val 108094"/>
              </a:avLst>
            </a:prstGeom>
            <a:ln w="76200">
              <a:solidFill>
                <a:srgbClr val="1315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F29846B-1A2C-4636-BB1C-78B5A54C4BE4}"/>
                </a:ext>
              </a:extLst>
            </p:cNvPr>
            <p:cNvGrpSpPr/>
            <p:nvPr/>
          </p:nvGrpSpPr>
          <p:grpSpPr>
            <a:xfrm>
              <a:off x="4788645" y="1257300"/>
              <a:ext cx="3200401" cy="4800600"/>
              <a:chOff x="4979582" y="1257300"/>
              <a:chExt cx="3200401" cy="480060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2278264-323C-4D51-89F5-4C476906BFC9}"/>
                  </a:ext>
                </a:extLst>
              </p:cNvPr>
              <p:cNvSpPr/>
              <p:nvPr/>
            </p:nvSpPr>
            <p:spPr>
              <a:xfrm>
                <a:off x="4979582" y="1257300"/>
                <a:ext cx="3200401" cy="4800600"/>
              </a:xfrm>
              <a:prstGeom prst="rect">
                <a:avLst/>
              </a:prstGeom>
              <a:solidFill>
                <a:srgbClr val="A5CD93">
                  <a:alpha val="50196"/>
                </a:srgbClr>
              </a:solidFill>
              <a:ln>
                <a:solidFill>
                  <a:srgbClr val="1315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cap="small" dirty="0">
                    <a:solidFill>
                      <a:srgbClr val="131516"/>
                    </a:solidFill>
                  </a:rPr>
                  <a:t>Agamotto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73DADB5-AFB8-46B5-ACE0-4DD89E23C9E8}"/>
                  </a:ext>
                </a:extLst>
              </p:cNvPr>
              <p:cNvGrpSpPr/>
              <p:nvPr/>
            </p:nvGrpSpPr>
            <p:grpSpPr>
              <a:xfrm>
                <a:off x="5147945" y="1600200"/>
                <a:ext cx="2819401" cy="4324350"/>
                <a:chOff x="5730962" y="1733550"/>
                <a:chExt cx="2819401" cy="4324350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1F7EBCB-C6A5-4278-A016-2C1A871D668A}"/>
                    </a:ext>
                  </a:extLst>
                </p:cNvPr>
                <p:cNvSpPr/>
                <p:nvPr/>
              </p:nvSpPr>
              <p:spPr>
                <a:xfrm>
                  <a:off x="5730962" y="1733550"/>
                  <a:ext cx="2819401" cy="4324350"/>
                </a:xfrm>
                <a:prstGeom prst="rect">
                  <a:avLst/>
                </a:prstGeom>
                <a:solidFill>
                  <a:srgbClr val="CBCBCB"/>
                </a:solidFill>
                <a:ln>
                  <a:solidFill>
                    <a:srgbClr val="1315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cap="small" dirty="0">
                      <a:solidFill>
                        <a:srgbClr val="131516"/>
                      </a:solidFill>
                    </a:rPr>
                    <a:t>S</a:t>
                  </a:r>
                  <a:r>
                    <a:rPr lang="en-US" dirty="0">
                      <a:solidFill>
                        <a:srgbClr val="131516"/>
                      </a:solidFill>
                    </a:rPr>
                    <a:t>ymbolic Execution Engine (KLEE)</a:t>
                  </a:r>
                  <a:endParaRPr lang="en-US" cap="small" dirty="0">
                    <a:solidFill>
                      <a:srgbClr val="131516"/>
                    </a:solidFill>
                  </a:endParaRP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34E767B-2C41-4249-9558-A1C61638D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3625" y="1862232"/>
                  <a:ext cx="2254074" cy="3590736"/>
                </a:xfrm>
                <a:prstGeom prst="rect">
                  <a:avLst/>
                </a:prstGeom>
              </p:spPr>
            </p:pic>
          </p:grpSp>
          <p:sp>
            <p:nvSpPr>
              <p:cNvPr id="120" name="Arrow: Left 119">
                <a:extLst>
                  <a:ext uri="{FF2B5EF4-FFF2-40B4-BE49-F238E27FC236}">
                    <a16:creationId xmlns:a16="http://schemas.microsoft.com/office/drawing/2014/main" id="{E9480478-36ED-4807-9ADE-352A3D4704B3}"/>
                  </a:ext>
                </a:extLst>
              </p:cNvPr>
              <p:cNvSpPr/>
              <p:nvPr/>
            </p:nvSpPr>
            <p:spPr>
              <a:xfrm>
                <a:off x="7684682" y="4779791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Arrow: Left 123">
                <a:extLst>
                  <a:ext uri="{FF2B5EF4-FFF2-40B4-BE49-F238E27FC236}">
                    <a16:creationId xmlns:a16="http://schemas.microsoft.com/office/drawing/2014/main" id="{36E1138A-C597-44B1-8AB3-E53D1A65D534}"/>
                  </a:ext>
                </a:extLst>
              </p:cNvPr>
              <p:cNvSpPr/>
              <p:nvPr/>
            </p:nvSpPr>
            <p:spPr>
              <a:xfrm>
                <a:off x="7684682" y="3592156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Arrow: Left 125">
                <a:extLst>
                  <a:ext uri="{FF2B5EF4-FFF2-40B4-BE49-F238E27FC236}">
                    <a16:creationId xmlns:a16="http://schemas.microsoft.com/office/drawing/2014/main" id="{DF870F91-BF2B-4C15-9C0C-1647EE7D25F0}"/>
                  </a:ext>
                </a:extLst>
              </p:cNvPr>
              <p:cNvSpPr/>
              <p:nvPr/>
            </p:nvSpPr>
            <p:spPr>
              <a:xfrm>
                <a:off x="7684682" y="2421871"/>
                <a:ext cx="419101" cy="456871"/>
              </a:xfrm>
              <a:prstGeom prst="leftArrow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CC0322E-DD9B-4A42-B855-3F863F5487A8}"/>
              </a:ext>
            </a:extLst>
          </p:cNvPr>
          <p:cNvSpPr/>
          <p:nvPr/>
        </p:nvSpPr>
        <p:spPr>
          <a:xfrm>
            <a:off x="9116547" y="1257300"/>
            <a:ext cx="2590801" cy="4800600"/>
          </a:xfrm>
          <a:prstGeom prst="rect">
            <a:avLst/>
          </a:prstGeom>
          <a:noFill/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131516"/>
                </a:solidFill>
              </a:rPr>
              <a:t>Results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130DE3C-1AB3-42FE-A2B3-E1E4F8357A04}"/>
              </a:ext>
            </a:extLst>
          </p:cNvPr>
          <p:cNvGrpSpPr/>
          <p:nvPr/>
        </p:nvGrpSpPr>
        <p:grpSpPr>
          <a:xfrm>
            <a:off x="9177687" y="1621230"/>
            <a:ext cx="2492430" cy="914400"/>
            <a:chOff x="9448800" y="2362200"/>
            <a:chExt cx="2492430" cy="91440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C5E6C86-EAE5-4AF3-BEC6-3F84181B3F36}"/>
                </a:ext>
              </a:extLst>
            </p:cNvPr>
            <p:cNvSpPr txBox="1"/>
            <p:nvPr/>
          </p:nvSpPr>
          <p:spPr>
            <a:xfrm>
              <a:off x="10216143" y="2619345"/>
              <a:ext cx="1725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× 84 found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D5393BD-E46D-4ACE-BC0E-E90D080E4A5D}"/>
                </a:ext>
              </a:extLst>
            </p:cNvPr>
            <p:cNvGrpSpPr/>
            <p:nvPr/>
          </p:nvGrpSpPr>
          <p:grpSpPr>
            <a:xfrm>
              <a:off x="9448800" y="2362200"/>
              <a:ext cx="914400" cy="914400"/>
              <a:chOff x="9067800" y="1905000"/>
              <a:chExt cx="914400" cy="914400"/>
            </a:xfrm>
          </p:grpSpPr>
          <p:pic>
            <p:nvPicPr>
              <p:cNvPr id="151" name="Graphic 150" descr="Paper">
                <a:extLst>
                  <a:ext uri="{FF2B5EF4-FFF2-40B4-BE49-F238E27FC236}">
                    <a16:creationId xmlns:a16="http://schemas.microsoft.com/office/drawing/2014/main" id="{42229B1B-4C97-4F25-B0A3-55D710C9A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9067800" y="1905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3" name="Graphic 152" descr="Bug">
                <a:extLst>
                  <a:ext uri="{FF2B5EF4-FFF2-40B4-BE49-F238E27FC236}">
                    <a16:creationId xmlns:a16="http://schemas.microsoft.com/office/drawing/2014/main" id="{92B8B9F5-D598-483B-B720-4AB8467F7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21210" y="2209800"/>
                <a:ext cx="407581" cy="407581"/>
              </a:xfrm>
              <a:prstGeom prst="rect">
                <a:avLst/>
              </a:prstGeom>
            </p:spPr>
          </p:pic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67D8771-DBD3-4289-BD5B-74874468C897}"/>
              </a:ext>
            </a:extLst>
          </p:cNvPr>
          <p:cNvGrpSpPr/>
          <p:nvPr/>
        </p:nvGrpSpPr>
        <p:grpSpPr>
          <a:xfrm>
            <a:off x="9189204" y="3048000"/>
            <a:ext cx="2480913" cy="914400"/>
            <a:chOff x="9372600" y="2667000"/>
            <a:chExt cx="2480913" cy="914400"/>
          </a:xfrm>
        </p:grpSpPr>
        <p:pic>
          <p:nvPicPr>
            <p:cNvPr id="158" name="Graphic 157" descr="Checklist">
              <a:extLst>
                <a:ext uri="{FF2B5EF4-FFF2-40B4-BE49-F238E27FC236}">
                  <a16:creationId xmlns:a16="http://schemas.microsoft.com/office/drawing/2014/main" id="{DC43BCC8-8598-42DA-88AB-D6883E2E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72600" y="2667000"/>
              <a:ext cx="914400" cy="9144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FC3F7F4-1BCF-4292-9CE0-941000752B45}"/>
                </a:ext>
              </a:extLst>
            </p:cNvPr>
            <p:cNvSpPr txBox="1"/>
            <p:nvPr/>
          </p:nvSpPr>
          <p:spPr>
            <a:xfrm>
              <a:off x="10281696" y="2801035"/>
              <a:ext cx="1571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Reported to developers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CFD13DE-E9FB-4761-8139-6ED71AA32D3F}"/>
              </a:ext>
            </a:extLst>
          </p:cNvPr>
          <p:cNvGrpSpPr/>
          <p:nvPr/>
        </p:nvGrpSpPr>
        <p:grpSpPr>
          <a:xfrm>
            <a:off x="9012894" y="4258270"/>
            <a:ext cx="2798106" cy="1685330"/>
            <a:chOff x="9196290" y="3962400"/>
            <a:chExt cx="2798106" cy="1685330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1C6E558-E26C-4A3E-8364-1E0F377D8C67}"/>
                </a:ext>
              </a:extLst>
            </p:cNvPr>
            <p:cNvSpPr txBox="1"/>
            <p:nvPr/>
          </p:nvSpPr>
          <p:spPr>
            <a:xfrm>
              <a:off x="9196290" y="4724400"/>
              <a:ext cx="2798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Showed impact of performance bugs </a:t>
              </a:r>
            </a:p>
            <a:p>
              <a:pPr algn="ctr"/>
              <a:r>
                <a:rPr lang="en-US" b="1" dirty="0"/>
                <a:t>(+47% throughput)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8E3B9AC-9164-4DAD-94CC-D72E0957234F}"/>
                </a:ext>
              </a:extLst>
            </p:cNvPr>
            <p:cNvGrpSpPr/>
            <p:nvPr/>
          </p:nvGrpSpPr>
          <p:grpSpPr>
            <a:xfrm>
              <a:off x="9490443" y="3962400"/>
              <a:ext cx="2209800" cy="914400"/>
              <a:chOff x="9448800" y="3628481"/>
              <a:chExt cx="2209800" cy="914400"/>
            </a:xfrm>
          </p:grpSpPr>
          <p:pic>
            <p:nvPicPr>
              <p:cNvPr id="160" name="Graphic 159" descr="Turtle">
                <a:extLst>
                  <a:ext uri="{FF2B5EF4-FFF2-40B4-BE49-F238E27FC236}">
                    <a16:creationId xmlns:a16="http://schemas.microsoft.com/office/drawing/2014/main" id="{4184CA99-ECBB-42D8-8542-7E4744CB2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4488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2" name="Graphic 161" descr="Rabbit">
                <a:extLst>
                  <a:ext uri="{FF2B5EF4-FFF2-40B4-BE49-F238E27FC236}">
                    <a16:creationId xmlns:a16="http://schemas.microsoft.com/office/drawing/2014/main" id="{F983FAD3-9220-45D7-8F4E-DDF92F1F5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744200" y="36284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9" name="Graphic 168" descr="Arrow Right">
                <a:extLst>
                  <a:ext uri="{FF2B5EF4-FFF2-40B4-BE49-F238E27FC236}">
                    <a16:creationId xmlns:a16="http://schemas.microsoft.com/office/drawing/2014/main" id="{740A4BA9-BF8C-4E48-9779-37013B95B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0339506" y="3871487"/>
                <a:ext cx="428388" cy="428388"/>
              </a:xfrm>
              <a:prstGeom prst="rect">
                <a:avLst/>
              </a:prstGeom>
            </p:spPr>
          </p:pic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B7AF33F1-4C91-FC47-BBEF-455E15344403}"/>
              </a:ext>
            </a:extLst>
          </p:cNvPr>
          <p:cNvSpPr/>
          <p:nvPr/>
        </p:nvSpPr>
        <p:spPr>
          <a:xfrm>
            <a:off x="4273845" y="800100"/>
            <a:ext cx="4383273" cy="60579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56ACD8-F7FC-0F49-9FB7-EA8A2DE60FDD}"/>
              </a:ext>
            </a:extLst>
          </p:cNvPr>
          <p:cNvSpPr/>
          <p:nvPr/>
        </p:nvSpPr>
        <p:spPr>
          <a:xfrm>
            <a:off x="1981200" y="6102745"/>
            <a:ext cx="2292645" cy="59281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7B3C40C-CC4A-144C-A545-9A1128A4F406}"/>
              </a:ext>
            </a:extLst>
          </p:cNvPr>
          <p:cNvSpPr/>
          <p:nvPr/>
        </p:nvSpPr>
        <p:spPr>
          <a:xfrm>
            <a:off x="8692571" y="392112"/>
            <a:ext cx="3113119" cy="570388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A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2B971B4D5D149A4A12BE27C232C2B" ma:contentTypeVersion="7" ma:contentTypeDescription="Create a new document." ma:contentTypeScope="" ma:versionID="8c0cbae7d47350549a3409d2fe92703f">
  <xsd:schema xmlns:xsd="http://www.w3.org/2001/XMLSchema" xmlns:xs="http://www.w3.org/2001/XMLSchema" xmlns:p="http://schemas.microsoft.com/office/2006/metadata/properties" xmlns:ns3="264b230f-10af-4e76-99d7-ce29f0bdade9" xmlns:ns4="55e95874-92a9-451f-9c1d-186cf3eef180" targetNamespace="http://schemas.microsoft.com/office/2006/metadata/properties" ma:root="true" ma:fieldsID="57e69aabcd3b9293ea101f7b9225b6d7" ns3:_="" ns4:_="">
    <xsd:import namespace="264b230f-10af-4e76-99d7-ce29f0bdade9"/>
    <xsd:import namespace="55e95874-92a9-451f-9c1d-186cf3eef1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b230f-10af-4e76-99d7-ce29f0bda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95874-92a9-451f-9c1d-186cf3eef1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C030DA-A617-48DD-8ADA-187FBD626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b230f-10af-4e76-99d7-ce29f0bdade9"/>
    <ds:schemaRef ds:uri="55e95874-92a9-451f-9c1d-186cf3eef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45448E-85DD-4363-8717-422588F336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A5A95-EE0D-4DF0-9727-6C1D898CDDF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264b230f-10af-4e76-99d7-ce29f0bdade9"/>
    <ds:schemaRef ds:uri="http://purl.org/dc/elements/1.1/"/>
    <ds:schemaRef ds:uri="55e95874-92a9-451f-9c1d-186cf3eef1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Microsoft Macintosh PowerPoint</Application>
  <PresentationFormat>Widescreen</PresentationFormat>
  <Paragraphs>417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Office Theme</vt:lpstr>
      <vt:lpstr>Towards Bug-free Persistent Memory Applications</vt:lpstr>
      <vt:lpstr>Good News! PM has arrived!</vt:lpstr>
      <vt:lpstr>PM Programming Background</vt:lpstr>
      <vt:lpstr>Problem: PM Programming Requires Care</vt:lpstr>
      <vt:lpstr>Problem: PM Programming Requires Care (cont.)</vt:lpstr>
      <vt:lpstr>Our Work</vt:lpstr>
      <vt:lpstr>Prior Work</vt:lpstr>
      <vt:lpstr>Our Contributions</vt:lpstr>
      <vt:lpstr>Overview</vt:lpstr>
      <vt:lpstr>PM Bug Study</vt:lpstr>
      <vt:lpstr>(1) Missing flush/fence</vt:lpstr>
      <vt:lpstr>(2) Redundant flush/fence</vt:lpstr>
      <vt:lpstr>Bug Study Conclusions</vt:lpstr>
      <vt:lpstr>Overview</vt:lpstr>
      <vt:lpstr>Overview</vt:lpstr>
      <vt:lpstr>How Symbolic Execution Works</vt:lpstr>
      <vt:lpstr>How Symbolic Execution Works</vt:lpstr>
      <vt:lpstr>How does Agamotto work?</vt:lpstr>
      <vt:lpstr>(1) PM Memory Model</vt:lpstr>
      <vt:lpstr>How does Agamotto work?</vt:lpstr>
      <vt:lpstr>(2) PM Bug Detection</vt:lpstr>
      <vt:lpstr>(2) PM Bug Detection</vt:lpstr>
      <vt:lpstr>What else?</vt:lpstr>
      <vt:lpstr>Problem: State Space Explosion</vt:lpstr>
      <vt:lpstr>(3) PM State Selection</vt:lpstr>
      <vt:lpstr>Design Summary</vt:lpstr>
      <vt:lpstr>Overview</vt:lpstr>
      <vt:lpstr>Effectiveness</vt:lpstr>
      <vt:lpstr>Our Work</vt:lpstr>
      <vt:lpstr>Is it enough to just find the bugs?</vt:lpstr>
      <vt:lpstr>Correctly Fixing Bugs</vt:lpstr>
      <vt:lpstr>Fixing a Durability Bug</vt:lpstr>
      <vt:lpstr>Performance Issues</vt:lpstr>
      <vt:lpstr>Persistent Subprogram Transformation</vt:lpstr>
      <vt:lpstr>Hippocrates</vt:lpstr>
      <vt:lpstr>Results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Agamotto: How Persistent is your Persistent Memory Application?</dc:title>
  <dc:creator/>
  <cp:lastModifiedBy/>
  <cp:revision>13</cp:revision>
  <dcterms:created xsi:type="dcterms:W3CDTF">2020-09-11T17:11:39Z</dcterms:created>
  <dcterms:modified xsi:type="dcterms:W3CDTF">2021-02-28T20:21:41Z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0x0101001EA2B971B4D5D149A4A12BE27C232C2B</vt:lpwstr>
  </property>
</Properties>
</file>