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6.xml" ContentType="application/vnd.openxmlformats-officedocument.presentationml.tags+xml"/>
  <Override PartName="/ppt/notesSlides/notesSlide30.xml" ContentType="application/vnd.openxmlformats-officedocument.presentationml.notesSlide+xml"/>
  <Override PartName="/ppt/tags/tag27.xml" ContentType="application/vnd.openxmlformats-officedocument.presentationml.tags+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8.xml" ContentType="application/vnd.openxmlformats-officedocument.presentationml.tags+xml"/>
  <Override PartName="/ppt/notesSlides/notesSlide3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tags/tag29.xml" ContentType="application/vnd.openxmlformats-officedocument.presentationml.tags+xml"/>
  <Override PartName="/ppt/notesSlides/notesSlide33.xml" ContentType="application/vnd.openxmlformats-officedocument.presentationml.notesSlide+xml"/>
  <Override PartName="/ppt/tags/tag30.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63" r:id="rId3"/>
    <p:sldId id="306" r:id="rId4"/>
    <p:sldId id="348" r:id="rId5"/>
    <p:sldId id="364" r:id="rId6"/>
    <p:sldId id="307" r:id="rId7"/>
    <p:sldId id="349" r:id="rId8"/>
    <p:sldId id="350" r:id="rId9"/>
    <p:sldId id="343" r:id="rId10"/>
    <p:sldId id="260" r:id="rId11"/>
    <p:sldId id="366" r:id="rId12"/>
    <p:sldId id="296" r:id="rId13"/>
    <p:sldId id="360" r:id="rId14"/>
    <p:sldId id="345" r:id="rId15"/>
    <p:sldId id="297" r:id="rId16"/>
    <p:sldId id="365" r:id="rId17"/>
    <p:sldId id="262" r:id="rId18"/>
    <p:sldId id="356" r:id="rId19"/>
    <p:sldId id="338" r:id="rId20"/>
    <p:sldId id="353" r:id="rId21"/>
    <p:sldId id="298" r:id="rId22"/>
    <p:sldId id="354" r:id="rId23"/>
    <p:sldId id="329" r:id="rId24"/>
    <p:sldId id="335" r:id="rId25"/>
    <p:sldId id="299" r:id="rId26"/>
    <p:sldId id="368" r:id="rId27"/>
    <p:sldId id="367" r:id="rId28"/>
    <p:sldId id="305" r:id="rId29"/>
    <p:sldId id="331" r:id="rId30"/>
    <p:sldId id="302" r:id="rId31"/>
    <p:sldId id="303" r:id="rId32"/>
    <p:sldId id="340" r:id="rId33"/>
    <p:sldId id="319" r:id="rId34"/>
    <p:sldId id="320" r:id="rId35"/>
    <p:sldId id="35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hang Liu" initials="SL" lastIdx="2" clrIdx="0">
    <p:extLst>
      <p:ext uri="{19B8F6BF-5375-455C-9EA6-DF929625EA0E}">
        <p15:presenceInfo xmlns:p15="http://schemas.microsoft.com/office/powerpoint/2012/main" userId="1310673794729c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04D11"/>
    <a:srgbClr val="CC0000"/>
    <a:srgbClr val="DD8400"/>
    <a:srgbClr val="FFCCCC"/>
    <a:srgbClr val="FF9999"/>
    <a:srgbClr val="B74A12"/>
    <a:srgbClr val="E820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31" autoAdjust="0"/>
    <p:restoredTop sz="73560" autoAdjust="0"/>
  </p:normalViewPr>
  <p:slideViewPr>
    <p:cSldViewPr snapToGrid="0">
      <p:cViewPr varScale="1">
        <p:scale>
          <a:sx n="75" d="100"/>
          <a:sy n="75" d="100"/>
        </p:scale>
        <p:origin x="48" y="1064"/>
      </p:cViewPr>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1310673794729cb3/Documents/xfdetecto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1310673794729cb3/Documents/xfdetector_new.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1310673794729cb3/Documents/xfdetector.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92239187192397"/>
          <c:y val="0.23441777503846323"/>
          <c:w val="0.83684662403885401"/>
          <c:h val="0.44562183967814301"/>
        </c:manualLayout>
      </c:layout>
      <c:barChart>
        <c:barDir val="col"/>
        <c:grouping val="stacked"/>
        <c:varyColors val="0"/>
        <c:ser>
          <c:idx val="0"/>
          <c:order val="0"/>
          <c:tx>
            <c:strRef>
              <c:f>perf!$B$1</c:f>
              <c:strCache>
                <c:ptCount val="1"/>
                <c:pt idx="0">
                  <c:v>Post-Failure</c:v>
                </c:pt>
              </c:strCache>
            </c:strRef>
          </c:tx>
          <c:spPr>
            <a:solidFill>
              <a:schemeClr val="accent1">
                <a:lumMod val="75000"/>
              </a:schemeClr>
            </a:solidFill>
            <a:ln w="12700">
              <a:solidFill>
                <a:schemeClr val="tx1"/>
              </a:solidFill>
            </a:ln>
            <a:effectLst/>
          </c:spPr>
          <c:invertIfNegative val="0"/>
          <c:dPt>
            <c:idx val="7"/>
            <c:invertIfNegative val="0"/>
            <c:bubble3D val="0"/>
            <c:spPr>
              <a:solidFill>
                <a:schemeClr val="accent1">
                  <a:lumMod val="75000"/>
                </a:schemeClr>
              </a:solidFill>
              <a:ln w="12700">
                <a:solidFill>
                  <a:schemeClr val="accent1">
                    <a:lumMod val="50000"/>
                  </a:schemeClr>
                </a:solidFill>
              </a:ln>
              <a:effectLst/>
            </c:spPr>
            <c:extLst>
              <c:ext xmlns:c16="http://schemas.microsoft.com/office/drawing/2014/chart" uri="{C3380CC4-5D6E-409C-BE32-E72D297353CC}">
                <c16:uniqueId val="{00000002-87AA-EB4F-93FE-02CDEAE0975D}"/>
              </c:ext>
            </c:extLst>
          </c:dPt>
          <c:cat>
            <c:strRef>
              <c:f>perf!$A$2:$A$9</c:f>
              <c:strCache>
                <c:ptCount val="8"/>
                <c:pt idx="0">
                  <c:v>BTree</c:v>
                </c:pt>
                <c:pt idx="1">
                  <c:v>CTree</c:v>
                </c:pt>
                <c:pt idx="2">
                  <c:v>RBTree</c:v>
                </c:pt>
                <c:pt idx="3">
                  <c:v>Hash-TX</c:v>
                </c:pt>
                <c:pt idx="4">
                  <c:v>Hash-Atomic</c:v>
                </c:pt>
                <c:pt idx="5">
                  <c:v>Memcached</c:v>
                </c:pt>
                <c:pt idx="6">
                  <c:v>Redis</c:v>
                </c:pt>
                <c:pt idx="7">
                  <c:v>Average</c:v>
                </c:pt>
              </c:strCache>
            </c:strRef>
          </c:cat>
          <c:val>
            <c:numRef>
              <c:f>perf!$B$2:$B$9</c:f>
              <c:numCache>
                <c:formatCode>General</c:formatCode>
                <c:ptCount val="8"/>
                <c:pt idx="0">
                  <c:v>30.684000000000001</c:v>
                </c:pt>
                <c:pt idx="1">
                  <c:v>30.754999999999999</c:v>
                </c:pt>
                <c:pt idx="2">
                  <c:v>43.637</c:v>
                </c:pt>
                <c:pt idx="3">
                  <c:v>37</c:v>
                </c:pt>
                <c:pt idx="4">
                  <c:v>42.756</c:v>
                </c:pt>
                <c:pt idx="5">
                  <c:v>26.591000000000001</c:v>
                </c:pt>
                <c:pt idx="6">
                  <c:v>27.294</c:v>
                </c:pt>
                <c:pt idx="7">
                  <c:v>34.102428571428575</c:v>
                </c:pt>
              </c:numCache>
            </c:numRef>
          </c:val>
          <c:extLst>
            <c:ext xmlns:c16="http://schemas.microsoft.com/office/drawing/2014/chart" uri="{C3380CC4-5D6E-409C-BE32-E72D297353CC}">
              <c16:uniqueId val="{00000000-87AA-EB4F-93FE-02CDEAE0975D}"/>
            </c:ext>
          </c:extLst>
        </c:ser>
        <c:ser>
          <c:idx val="1"/>
          <c:order val="1"/>
          <c:tx>
            <c:strRef>
              <c:f>perf!$C$1</c:f>
              <c:strCache>
                <c:ptCount val="1"/>
                <c:pt idx="0">
                  <c:v>Pre-Failure</c:v>
                </c:pt>
              </c:strCache>
            </c:strRef>
          </c:tx>
          <c:spPr>
            <a:solidFill>
              <a:schemeClr val="accent1">
                <a:lumMod val="40000"/>
                <a:lumOff val="60000"/>
              </a:schemeClr>
            </a:solidFill>
            <a:ln w="12700">
              <a:solidFill>
                <a:schemeClr val="accent1">
                  <a:lumMod val="50000"/>
                </a:schemeClr>
              </a:solidFill>
            </a:ln>
            <a:effectLst/>
          </c:spPr>
          <c:invertIfNegative val="0"/>
          <c:cat>
            <c:strRef>
              <c:f>perf!$A$2:$A$9</c:f>
              <c:strCache>
                <c:ptCount val="8"/>
                <c:pt idx="0">
                  <c:v>BTree</c:v>
                </c:pt>
                <c:pt idx="1">
                  <c:v>CTree</c:v>
                </c:pt>
                <c:pt idx="2">
                  <c:v>RBTree</c:v>
                </c:pt>
                <c:pt idx="3">
                  <c:v>Hash-TX</c:v>
                </c:pt>
                <c:pt idx="4">
                  <c:v>Hash-Atomic</c:v>
                </c:pt>
                <c:pt idx="5">
                  <c:v>Memcached</c:v>
                </c:pt>
                <c:pt idx="6">
                  <c:v>Redis</c:v>
                </c:pt>
                <c:pt idx="7">
                  <c:v>Average</c:v>
                </c:pt>
              </c:strCache>
            </c:strRef>
          </c:cat>
          <c:val>
            <c:numRef>
              <c:f>perf!$C$2:$C$9</c:f>
              <c:numCache>
                <c:formatCode>General</c:formatCode>
                <c:ptCount val="8"/>
                <c:pt idx="0">
                  <c:v>6.0299999999999976</c:v>
                </c:pt>
                <c:pt idx="1">
                  <c:v>6.0000000000000036</c:v>
                </c:pt>
                <c:pt idx="2">
                  <c:v>5.9669999999999987</c:v>
                </c:pt>
                <c:pt idx="3">
                  <c:v>6.1820000000000022</c:v>
                </c:pt>
                <c:pt idx="4">
                  <c:v>6.1400000000000006</c:v>
                </c:pt>
                <c:pt idx="5">
                  <c:v>5.2389999999999972</c:v>
                </c:pt>
                <c:pt idx="6">
                  <c:v>9.6699999999999982</c:v>
                </c:pt>
                <c:pt idx="7">
                  <c:v>6.461142857142856</c:v>
                </c:pt>
              </c:numCache>
            </c:numRef>
          </c:val>
          <c:extLst>
            <c:ext xmlns:c16="http://schemas.microsoft.com/office/drawing/2014/chart" uri="{C3380CC4-5D6E-409C-BE32-E72D297353CC}">
              <c16:uniqueId val="{00000001-87AA-EB4F-93FE-02CDEAE0975D}"/>
            </c:ext>
          </c:extLst>
        </c:ser>
        <c:dLbls>
          <c:showLegendKey val="0"/>
          <c:showVal val="0"/>
          <c:showCatName val="0"/>
          <c:showSerName val="0"/>
          <c:showPercent val="0"/>
          <c:showBubbleSize val="0"/>
        </c:dLbls>
        <c:gapWidth val="150"/>
        <c:overlap val="100"/>
        <c:axId val="745015528"/>
        <c:axId val="745017824"/>
      </c:barChart>
      <c:catAx>
        <c:axId val="745015528"/>
        <c:scaling>
          <c:orientation val="minMax"/>
        </c:scaling>
        <c:delete val="0"/>
        <c:axPos val="b"/>
        <c:numFmt formatCode="General" sourceLinked="1"/>
        <c:majorTickMark val="none"/>
        <c:minorTickMark val="none"/>
        <c:tickLblPos val="nextTo"/>
        <c:spPr>
          <a:noFill/>
          <a:ln w="25400" cap="flat" cmpd="sng" algn="ctr">
            <a:solidFill>
              <a:schemeClr val="accent1">
                <a:lumMod val="50000"/>
              </a:schemeClr>
            </a:solidFill>
            <a:round/>
          </a:ln>
          <a:effectLst/>
        </c:spPr>
        <c:txPr>
          <a:bodyPr rot="-1800000" spcFirstLastPara="1" vertOverflow="ellipsis" wrap="square" anchor="ctr" anchorCtr="1"/>
          <a:lstStyle/>
          <a:p>
            <a:pPr>
              <a:defRPr sz="2400" b="0" i="0" u="none" strike="noStrike" kern="1200" baseline="0">
                <a:solidFill>
                  <a:schemeClr val="accent1">
                    <a:lumMod val="50000"/>
                  </a:schemeClr>
                </a:solidFill>
                <a:latin typeface="Franklin Gothic Medium Cond" panose="020B0606030402020204" pitchFamily="34" charset="0"/>
                <a:ea typeface="+mn-ea"/>
                <a:cs typeface="+mn-cs"/>
              </a:defRPr>
            </a:pPr>
            <a:endParaRPr lang="en-US"/>
          </a:p>
        </c:txPr>
        <c:crossAx val="745017824"/>
        <c:crosses val="autoZero"/>
        <c:auto val="1"/>
        <c:lblAlgn val="ctr"/>
        <c:lblOffset val="100"/>
        <c:noMultiLvlLbl val="0"/>
      </c:catAx>
      <c:valAx>
        <c:axId val="745017824"/>
        <c:scaling>
          <c:orientation val="minMax"/>
        </c:scaling>
        <c:delete val="0"/>
        <c:axPos val="l"/>
        <c:majorGridlines>
          <c:spPr>
            <a:ln w="19050" cap="flat" cmpd="sng" algn="ctr">
              <a:solidFill>
                <a:schemeClr val="accent1">
                  <a:lumMod val="60000"/>
                  <a:lumOff val="40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accent1">
                        <a:lumMod val="50000"/>
                      </a:schemeClr>
                    </a:solidFill>
                    <a:latin typeface="Franklin Gothic Medium Cond" panose="020B0606030402020204" pitchFamily="34" charset="0"/>
                    <a:ea typeface="+mn-ea"/>
                    <a:cs typeface="+mn-cs"/>
                  </a:defRPr>
                </a:pPr>
                <a:r>
                  <a:rPr lang="en-US" dirty="0"/>
                  <a:t>Execution Time (s)</a:t>
                </a:r>
              </a:p>
            </c:rich>
          </c:tx>
          <c:layout>
            <c:manualLayout>
              <c:xMode val="edge"/>
              <c:yMode val="edge"/>
              <c:x val="1.9964948879265788E-2"/>
              <c:y val="0.23452260051222068"/>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accent1">
                      <a:lumMod val="50000"/>
                    </a:schemeClr>
                  </a:solidFill>
                  <a:latin typeface="Franklin Gothic Medium Cond" panose="020B0606030402020204" pitchFamily="34" charset="0"/>
                  <a:ea typeface="+mn-ea"/>
                  <a:cs typeface="+mn-cs"/>
                </a:defRPr>
              </a:pPr>
              <a:endParaRPr lang="en-US"/>
            </a:p>
          </c:txPr>
        </c:title>
        <c:numFmt formatCode="General" sourceLinked="1"/>
        <c:majorTickMark val="none"/>
        <c:minorTickMark val="none"/>
        <c:tickLblPos val="nextTo"/>
        <c:spPr>
          <a:noFill/>
          <a:ln w="25400">
            <a:solidFill>
              <a:schemeClr val="accent1">
                <a:lumMod val="50000"/>
              </a:schemeClr>
            </a:solidFill>
          </a:ln>
          <a:effectLst/>
        </c:spPr>
        <c:txPr>
          <a:bodyPr rot="-60000000" spcFirstLastPara="1" vertOverflow="ellipsis" vert="horz" wrap="square" anchor="ctr" anchorCtr="1"/>
          <a:lstStyle/>
          <a:p>
            <a:pPr>
              <a:defRPr sz="2400" b="0" i="0" u="none" strike="noStrike" kern="1200" baseline="0">
                <a:solidFill>
                  <a:schemeClr val="accent1">
                    <a:lumMod val="50000"/>
                  </a:schemeClr>
                </a:solidFill>
                <a:latin typeface="Franklin Gothic Medium Cond" panose="020B0606030402020204" pitchFamily="34" charset="0"/>
                <a:ea typeface="+mn-ea"/>
                <a:cs typeface="+mn-cs"/>
              </a:defRPr>
            </a:pPr>
            <a:endParaRPr lang="en-US"/>
          </a:p>
        </c:txPr>
        <c:crossAx val="745015528"/>
        <c:crosses val="autoZero"/>
        <c:crossBetween val="between"/>
        <c:majorUnit val="20"/>
      </c:valAx>
      <c:spPr>
        <a:noFill/>
        <a:ln w="25400">
          <a:solidFill>
            <a:schemeClr val="accent1">
              <a:lumMod val="50000"/>
            </a:schemeClr>
          </a:solidFill>
        </a:ln>
        <a:effectLst/>
      </c:spPr>
    </c:plotArea>
    <c:legend>
      <c:legendPos val="b"/>
      <c:layout>
        <c:manualLayout>
          <c:xMode val="edge"/>
          <c:yMode val="edge"/>
          <c:x val="0.34352044509109397"/>
          <c:y val="0.13128888639860295"/>
          <c:w val="0.48892414813300317"/>
          <c:h val="6.24103550757747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accent1">
                  <a:lumMod val="50000"/>
                </a:schemeClr>
              </a:solidFill>
              <a:latin typeface="Franklin Gothic Medium Cond" panose="020B0606030402020204" pitchFamily="34"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2400" b="0" i="0">
          <a:solidFill>
            <a:schemeClr val="accent1">
              <a:lumMod val="50000"/>
            </a:schemeClr>
          </a:solidFill>
          <a:latin typeface="Franklin Gothic Medium Cond" panose="020B06060304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734943275050847"/>
          <c:y val="8.8438707412250114E-2"/>
          <c:w val="0.43877039739720386"/>
          <c:h val="0.50888617951013881"/>
        </c:manualLayout>
      </c:layout>
      <c:barChart>
        <c:barDir val="col"/>
        <c:grouping val="clustered"/>
        <c:varyColors val="0"/>
        <c:ser>
          <c:idx val="0"/>
          <c:order val="0"/>
          <c:tx>
            <c:v>Over Pure Pin</c:v>
          </c:tx>
          <c:spPr>
            <a:solidFill>
              <a:schemeClr val="accent1">
                <a:lumMod val="60000"/>
                <a:lumOff val="40000"/>
              </a:schemeClr>
            </a:solidFill>
            <a:ln w="12700">
              <a:solidFill>
                <a:schemeClr val="accent1">
                  <a:lumMod val="50000"/>
                </a:schemeClr>
              </a:solidFill>
            </a:ln>
            <a:effectLst/>
          </c:spPr>
          <c:invertIfNegative val="0"/>
          <c:cat>
            <c:strRef>
              <c:f>perf!$A$2:$A$9</c:f>
              <c:strCache>
                <c:ptCount val="1"/>
                <c:pt idx="0">
                  <c:v>Average</c:v>
                </c:pt>
              </c:strCache>
              <c:extLst/>
            </c:strRef>
          </c:cat>
          <c:val>
            <c:numRef>
              <c:f>perf!$G$2:$G$9</c:f>
              <c:numCache>
                <c:formatCode>General</c:formatCode>
                <c:ptCount val="1"/>
                <c:pt idx="0">
                  <c:v>12.262015559920712</c:v>
                </c:pt>
              </c:numCache>
              <c:extLst/>
            </c:numRef>
          </c:val>
          <c:extLst>
            <c:ext xmlns:c16="http://schemas.microsoft.com/office/drawing/2014/chart" uri="{C3380CC4-5D6E-409C-BE32-E72D297353CC}">
              <c16:uniqueId val="{00000000-33EE-437E-909F-981AE12F9F7B}"/>
            </c:ext>
          </c:extLst>
        </c:ser>
        <c:dLbls>
          <c:showLegendKey val="0"/>
          <c:showVal val="0"/>
          <c:showCatName val="0"/>
          <c:showSerName val="0"/>
          <c:showPercent val="0"/>
          <c:showBubbleSize val="0"/>
        </c:dLbls>
        <c:gapWidth val="150"/>
        <c:axId val="241944368"/>
        <c:axId val="406314272"/>
        <c:extLst>
          <c:ext xmlns:c15="http://schemas.microsoft.com/office/drawing/2012/chart" uri="{02D57815-91ED-43cb-92C2-25804820EDAC}">
            <c15:filteredBarSeries>
              <c15:ser>
                <c:idx val="1"/>
                <c:order val="1"/>
                <c:tx>
                  <c:v>Over Original</c:v>
                </c:tx>
                <c:spPr>
                  <a:solidFill>
                    <a:schemeClr val="bg2">
                      <a:lumMod val="50000"/>
                    </a:schemeClr>
                  </a:solidFill>
                  <a:ln w="12700">
                    <a:solidFill>
                      <a:schemeClr val="tx1"/>
                    </a:solidFill>
                  </a:ln>
                  <a:effectLst/>
                </c:spPr>
                <c:invertIfNegative val="0"/>
                <c:cat>
                  <c:strRef>
                    <c:extLst>
                      <c:ext uri="{02D57815-91ED-43cb-92C2-25804820EDAC}">
                        <c15:formulaRef>
                          <c15:sqref>perf!$A$2:$A$9</c15:sqref>
                        </c15:formulaRef>
                      </c:ext>
                    </c:extLst>
                    <c:strCache>
                      <c:ptCount val="1"/>
                      <c:pt idx="0">
                        <c:v>Average</c:v>
                      </c:pt>
                    </c:strCache>
                  </c:strRef>
                </c:cat>
                <c:val>
                  <c:numRef>
                    <c:extLst>
                      <c:ext uri="{02D57815-91ED-43cb-92C2-25804820EDAC}">
                        <c15:formulaRef>
                          <c15:sqref>perf!$H$2:$H$9</c15:sqref>
                        </c15:formulaRef>
                      </c:ext>
                    </c:extLst>
                    <c:numCache>
                      <c:formatCode>General</c:formatCode>
                      <c:ptCount val="1"/>
                      <c:pt idx="0">
                        <c:v>400.77712641560572</c:v>
                      </c:pt>
                    </c:numCache>
                  </c:numRef>
                </c:val>
                <c:extLst>
                  <c:ext xmlns:c16="http://schemas.microsoft.com/office/drawing/2014/chart" uri="{C3380CC4-5D6E-409C-BE32-E72D297353CC}">
                    <c16:uniqueId val="{00000001-33EE-437E-909F-981AE12F9F7B}"/>
                  </c:ext>
                </c:extLst>
              </c15:ser>
            </c15:filteredBarSeries>
          </c:ext>
        </c:extLst>
      </c:barChart>
      <c:catAx>
        <c:axId val="241944368"/>
        <c:scaling>
          <c:orientation val="minMax"/>
        </c:scaling>
        <c:delete val="0"/>
        <c:axPos val="b"/>
        <c:numFmt formatCode="General" sourceLinked="1"/>
        <c:majorTickMark val="none"/>
        <c:minorTickMark val="none"/>
        <c:tickLblPos val="nextTo"/>
        <c:spPr>
          <a:noFill/>
          <a:ln w="25400" cap="flat" cmpd="sng" algn="ctr">
            <a:solidFill>
              <a:schemeClr val="accent1">
                <a:lumMod val="50000"/>
              </a:schemeClr>
            </a:solidFill>
            <a:round/>
          </a:ln>
          <a:effectLst/>
        </c:spPr>
        <c:txPr>
          <a:bodyPr rot="-1800000" spcFirstLastPara="1" vertOverflow="ellipsis" wrap="square" anchor="ctr" anchorCtr="1"/>
          <a:lstStyle/>
          <a:p>
            <a:pPr>
              <a:defRPr sz="2400" b="0" i="0" u="none" strike="noStrike" kern="1200" baseline="0">
                <a:solidFill>
                  <a:schemeClr val="accent1">
                    <a:lumMod val="50000"/>
                  </a:schemeClr>
                </a:solidFill>
                <a:latin typeface="Franklin Gothic Medium Cond" panose="020B0606030402020204" pitchFamily="34" charset="0"/>
                <a:ea typeface="+mn-ea"/>
                <a:cs typeface="+mn-cs"/>
              </a:defRPr>
            </a:pPr>
            <a:endParaRPr lang="en-US"/>
          </a:p>
        </c:txPr>
        <c:crossAx val="406314272"/>
        <c:crosses val="autoZero"/>
        <c:auto val="1"/>
        <c:lblAlgn val="ctr"/>
        <c:lblOffset val="100"/>
        <c:noMultiLvlLbl val="0"/>
      </c:catAx>
      <c:valAx>
        <c:axId val="406314272"/>
        <c:scaling>
          <c:orientation val="minMax"/>
          <c:max val="15"/>
          <c:min val="0"/>
        </c:scaling>
        <c:delete val="0"/>
        <c:axPos val="l"/>
        <c:majorGridlines>
          <c:spPr>
            <a:ln w="19050" cap="flat" cmpd="sng" algn="ctr">
              <a:solidFill>
                <a:schemeClr val="accent1">
                  <a:lumMod val="60000"/>
                  <a:lumOff val="40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accent1">
                        <a:lumMod val="50000"/>
                      </a:schemeClr>
                    </a:solidFill>
                    <a:latin typeface="Franklin Gothic Medium Cond" panose="020B0606030402020204" pitchFamily="34" charset="0"/>
                    <a:ea typeface="+mn-ea"/>
                    <a:cs typeface="+mn-cs"/>
                  </a:defRPr>
                </a:pPr>
                <a:r>
                  <a:rPr lang="en-US" dirty="0"/>
                  <a:t>Slowdown over </a:t>
                </a:r>
              </a:p>
              <a:p>
                <a:pPr>
                  <a:defRPr/>
                </a:pPr>
                <a:r>
                  <a:rPr lang="en-US" dirty="0"/>
                  <a:t>Pure </a:t>
                </a:r>
                <a:r>
                  <a:rPr lang="en-US" dirty="0" err="1"/>
                  <a:t>Pintool</a:t>
                </a:r>
                <a:endParaRPr lang="en-US" dirty="0"/>
              </a:p>
            </c:rich>
          </c:tx>
          <c:layout>
            <c:manualLayout>
              <c:xMode val="edge"/>
              <c:yMode val="edge"/>
              <c:x val="0.13801227693561785"/>
              <c:y val="0.11159265620392131"/>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accent1">
                      <a:lumMod val="50000"/>
                    </a:schemeClr>
                  </a:solidFill>
                  <a:latin typeface="Franklin Gothic Medium Cond" panose="020B0606030402020204" pitchFamily="34" charset="0"/>
                  <a:ea typeface="+mn-ea"/>
                  <a:cs typeface="+mn-cs"/>
                </a:defRPr>
              </a:pPr>
              <a:endParaRPr lang="en-US"/>
            </a:p>
          </c:txPr>
        </c:title>
        <c:numFmt formatCode="General" sourceLinked="1"/>
        <c:majorTickMark val="none"/>
        <c:minorTickMark val="none"/>
        <c:tickLblPos val="nextTo"/>
        <c:spPr>
          <a:noFill/>
          <a:ln w="25400">
            <a:solidFill>
              <a:schemeClr val="accent1">
                <a:lumMod val="50000"/>
              </a:schemeClr>
            </a:solidFill>
          </a:ln>
          <a:effectLst/>
        </c:spPr>
        <c:txPr>
          <a:bodyPr rot="-60000000" spcFirstLastPara="1" vertOverflow="ellipsis" vert="horz" wrap="square" anchor="ctr" anchorCtr="1"/>
          <a:lstStyle/>
          <a:p>
            <a:pPr>
              <a:defRPr sz="2400" b="0" i="0" u="none" strike="noStrike" kern="1200" baseline="0">
                <a:solidFill>
                  <a:schemeClr val="accent1">
                    <a:lumMod val="50000"/>
                  </a:schemeClr>
                </a:solidFill>
                <a:latin typeface="Franklin Gothic Medium Cond" panose="020B0606030402020204" pitchFamily="34" charset="0"/>
                <a:ea typeface="+mn-ea"/>
                <a:cs typeface="+mn-cs"/>
              </a:defRPr>
            </a:pPr>
            <a:endParaRPr lang="en-US"/>
          </a:p>
        </c:txPr>
        <c:crossAx val="241944368"/>
        <c:crosses val="autoZero"/>
        <c:crossBetween val="between"/>
        <c:majorUnit val="5"/>
      </c:valAx>
      <c:spPr>
        <a:noFill/>
        <a:ln w="25400">
          <a:solidFill>
            <a:schemeClr val="accent1">
              <a:lumMod val="50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400" b="0">
          <a:solidFill>
            <a:schemeClr val="accent1">
              <a:lumMod val="50000"/>
            </a:schemeClr>
          </a:solidFill>
          <a:latin typeface="Franklin Gothic Medium Cond" panose="020B06060304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03124080758372"/>
          <c:y val="0.15088973305495046"/>
          <c:w val="0.76287516389375554"/>
          <c:h val="0.5394381071061205"/>
        </c:manualLayout>
      </c:layout>
      <c:barChart>
        <c:barDir val="col"/>
        <c:grouping val="clustered"/>
        <c:varyColors val="0"/>
        <c:ser>
          <c:idx val="0"/>
          <c:order val="0"/>
          <c:tx>
            <c:v>Execution Time</c:v>
          </c:tx>
          <c:spPr>
            <a:solidFill>
              <a:schemeClr val="accent1">
                <a:lumMod val="60000"/>
                <a:lumOff val="40000"/>
              </a:schemeClr>
            </a:solidFill>
            <a:ln>
              <a:solidFill>
                <a:schemeClr val="bg1"/>
              </a:solidFill>
            </a:ln>
            <a:effectLst/>
          </c:spPr>
          <c:invertIfNegative val="0"/>
          <c:cat>
            <c:numRef>
              <c:f>scale!$B$49:$AI$49</c:f>
              <c:numCache>
                <c:formatCode>General</c:formatCode>
                <c:ptCount val="34"/>
                <c:pt idx="0">
                  <c:v>1</c:v>
                </c:pt>
                <c:pt idx="1">
                  <c:v>10</c:v>
                </c:pt>
                <c:pt idx="2">
                  <c:v>20</c:v>
                </c:pt>
                <c:pt idx="3">
                  <c:v>30</c:v>
                </c:pt>
                <c:pt idx="4">
                  <c:v>40</c:v>
                </c:pt>
                <c:pt idx="5">
                  <c:v>50</c:v>
                </c:pt>
                <c:pt idx="7">
                  <c:v>1</c:v>
                </c:pt>
                <c:pt idx="8">
                  <c:v>10</c:v>
                </c:pt>
                <c:pt idx="9">
                  <c:v>20</c:v>
                </c:pt>
                <c:pt idx="10">
                  <c:v>30</c:v>
                </c:pt>
                <c:pt idx="11">
                  <c:v>40</c:v>
                </c:pt>
                <c:pt idx="12">
                  <c:v>50</c:v>
                </c:pt>
                <c:pt idx="14">
                  <c:v>1</c:v>
                </c:pt>
                <c:pt idx="15">
                  <c:v>10</c:v>
                </c:pt>
                <c:pt idx="16">
                  <c:v>20</c:v>
                </c:pt>
                <c:pt idx="17">
                  <c:v>30</c:v>
                </c:pt>
                <c:pt idx="18">
                  <c:v>40</c:v>
                </c:pt>
                <c:pt idx="19">
                  <c:v>50</c:v>
                </c:pt>
                <c:pt idx="21">
                  <c:v>1</c:v>
                </c:pt>
                <c:pt idx="22">
                  <c:v>10</c:v>
                </c:pt>
                <c:pt idx="23">
                  <c:v>20</c:v>
                </c:pt>
                <c:pt idx="24">
                  <c:v>30</c:v>
                </c:pt>
                <c:pt idx="25">
                  <c:v>40</c:v>
                </c:pt>
                <c:pt idx="26">
                  <c:v>50</c:v>
                </c:pt>
                <c:pt idx="28">
                  <c:v>1</c:v>
                </c:pt>
                <c:pt idx="29">
                  <c:v>10</c:v>
                </c:pt>
                <c:pt idx="30">
                  <c:v>20</c:v>
                </c:pt>
                <c:pt idx="31">
                  <c:v>30</c:v>
                </c:pt>
                <c:pt idx="32">
                  <c:v>40</c:v>
                </c:pt>
                <c:pt idx="33">
                  <c:v>50</c:v>
                </c:pt>
              </c:numCache>
            </c:numRef>
          </c:cat>
          <c:val>
            <c:numRef>
              <c:f>scale!$B$47:$AI$47</c:f>
              <c:numCache>
                <c:formatCode>General</c:formatCode>
                <c:ptCount val="34"/>
                <c:pt idx="0">
                  <c:v>37</c:v>
                </c:pt>
                <c:pt idx="1">
                  <c:v>269</c:v>
                </c:pt>
                <c:pt idx="2">
                  <c:v>559</c:v>
                </c:pt>
                <c:pt idx="3">
                  <c:v>823</c:v>
                </c:pt>
                <c:pt idx="4">
                  <c:v>1108</c:v>
                </c:pt>
                <c:pt idx="5">
                  <c:v>1434</c:v>
                </c:pt>
                <c:pt idx="7">
                  <c:v>37</c:v>
                </c:pt>
                <c:pt idx="8">
                  <c:v>256</c:v>
                </c:pt>
                <c:pt idx="9">
                  <c:v>501</c:v>
                </c:pt>
                <c:pt idx="10">
                  <c:v>742</c:v>
                </c:pt>
                <c:pt idx="11">
                  <c:v>991</c:v>
                </c:pt>
                <c:pt idx="12">
                  <c:v>1240</c:v>
                </c:pt>
                <c:pt idx="14">
                  <c:v>49</c:v>
                </c:pt>
                <c:pt idx="15">
                  <c:v>556</c:v>
                </c:pt>
                <c:pt idx="16">
                  <c:v>1181</c:v>
                </c:pt>
                <c:pt idx="17">
                  <c:v>1962.0000000000002</c:v>
                </c:pt>
                <c:pt idx="18">
                  <c:v>2650</c:v>
                </c:pt>
                <c:pt idx="19">
                  <c:v>3229.9999999999995</c:v>
                </c:pt>
                <c:pt idx="21">
                  <c:v>42</c:v>
                </c:pt>
                <c:pt idx="22">
                  <c:v>130</c:v>
                </c:pt>
                <c:pt idx="23">
                  <c:v>250</c:v>
                </c:pt>
                <c:pt idx="24">
                  <c:v>370</c:v>
                </c:pt>
                <c:pt idx="25">
                  <c:v>487</c:v>
                </c:pt>
                <c:pt idx="26">
                  <c:v>605</c:v>
                </c:pt>
                <c:pt idx="28">
                  <c:v>35</c:v>
                </c:pt>
                <c:pt idx="29">
                  <c:v>254</c:v>
                </c:pt>
                <c:pt idx="30">
                  <c:v>493</c:v>
                </c:pt>
                <c:pt idx="31">
                  <c:v>747</c:v>
                </c:pt>
                <c:pt idx="32">
                  <c:v>993</c:v>
                </c:pt>
                <c:pt idx="33">
                  <c:v>1251</c:v>
                </c:pt>
              </c:numCache>
            </c:numRef>
          </c:val>
          <c:extLst>
            <c:ext xmlns:c16="http://schemas.microsoft.com/office/drawing/2014/chart" uri="{C3380CC4-5D6E-409C-BE32-E72D297353CC}">
              <c16:uniqueId val="{00000000-3522-487E-9B26-8CD5344C3948}"/>
            </c:ext>
          </c:extLst>
        </c:ser>
        <c:dLbls>
          <c:showLegendKey val="0"/>
          <c:showVal val="0"/>
          <c:showCatName val="0"/>
          <c:showSerName val="0"/>
          <c:showPercent val="0"/>
          <c:showBubbleSize val="0"/>
        </c:dLbls>
        <c:gapWidth val="65"/>
        <c:axId val="1580030511"/>
        <c:axId val="1568536943"/>
      </c:barChart>
      <c:lineChart>
        <c:grouping val="standard"/>
        <c:varyColors val="0"/>
        <c:ser>
          <c:idx val="1"/>
          <c:order val="1"/>
          <c:tx>
            <c:v>Num. Failure Points</c:v>
          </c:tx>
          <c:spPr>
            <a:ln w="25400" cap="rnd">
              <a:solidFill>
                <a:schemeClr val="accent1">
                  <a:lumMod val="75000"/>
                </a:schemeClr>
              </a:solidFill>
              <a:round/>
            </a:ln>
            <a:effectLst/>
          </c:spPr>
          <c:marker>
            <c:symbol val="square"/>
            <c:size val="10"/>
            <c:spPr>
              <a:solidFill>
                <a:schemeClr val="accent1">
                  <a:lumMod val="50000"/>
                </a:schemeClr>
              </a:solidFill>
              <a:ln w="9525">
                <a:solidFill>
                  <a:schemeClr val="accent1">
                    <a:lumMod val="50000"/>
                  </a:schemeClr>
                </a:solidFill>
              </a:ln>
              <a:effectLst/>
            </c:spPr>
          </c:marker>
          <c:val>
            <c:numRef>
              <c:f>scale!$B$48:$AI$48</c:f>
              <c:numCache>
                <c:formatCode>General</c:formatCode>
                <c:ptCount val="34"/>
                <c:pt idx="0">
                  <c:v>5</c:v>
                </c:pt>
                <c:pt idx="1">
                  <c:v>43</c:v>
                </c:pt>
                <c:pt idx="2">
                  <c:v>91</c:v>
                </c:pt>
                <c:pt idx="3">
                  <c:v>133</c:v>
                </c:pt>
                <c:pt idx="4">
                  <c:v>179</c:v>
                </c:pt>
                <c:pt idx="5">
                  <c:v>231</c:v>
                </c:pt>
                <c:pt idx="7">
                  <c:v>5</c:v>
                </c:pt>
                <c:pt idx="8">
                  <c:v>41</c:v>
                </c:pt>
                <c:pt idx="9">
                  <c:v>81</c:v>
                </c:pt>
                <c:pt idx="10">
                  <c:v>121</c:v>
                </c:pt>
                <c:pt idx="11">
                  <c:v>161</c:v>
                </c:pt>
                <c:pt idx="12">
                  <c:v>201</c:v>
                </c:pt>
                <c:pt idx="14">
                  <c:v>7</c:v>
                </c:pt>
                <c:pt idx="15">
                  <c:v>89</c:v>
                </c:pt>
                <c:pt idx="16">
                  <c:v>192</c:v>
                </c:pt>
                <c:pt idx="17">
                  <c:v>317</c:v>
                </c:pt>
                <c:pt idx="18">
                  <c:v>428</c:v>
                </c:pt>
                <c:pt idx="19">
                  <c:v>524</c:v>
                </c:pt>
                <c:pt idx="21">
                  <c:v>6</c:v>
                </c:pt>
                <c:pt idx="22">
                  <c:v>21</c:v>
                </c:pt>
                <c:pt idx="23">
                  <c:v>41</c:v>
                </c:pt>
                <c:pt idx="24">
                  <c:v>61</c:v>
                </c:pt>
                <c:pt idx="25">
                  <c:v>91</c:v>
                </c:pt>
                <c:pt idx="26">
                  <c:v>101</c:v>
                </c:pt>
                <c:pt idx="28">
                  <c:v>5</c:v>
                </c:pt>
                <c:pt idx="29">
                  <c:v>41</c:v>
                </c:pt>
                <c:pt idx="30">
                  <c:v>84</c:v>
                </c:pt>
                <c:pt idx="31">
                  <c:v>127</c:v>
                </c:pt>
                <c:pt idx="32">
                  <c:v>164</c:v>
                </c:pt>
                <c:pt idx="33">
                  <c:v>207</c:v>
                </c:pt>
              </c:numCache>
            </c:numRef>
          </c:val>
          <c:smooth val="0"/>
          <c:extLst>
            <c:ext xmlns:c16="http://schemas.microsoft.com/office/drawing/2014/chart" uri="{C3380CC4-5D6E-409C-BE32-E72D297353CC}">
              <c16:uniqueId val="{00000001-3522-487E-9B26-8CD5344C3948}"/>
            </c:ext>
          </c:extLst>
        </c:ser>
        <c:dLbls>
          <c:showLegendKey val="0"/>
          <c:showVal val="0"/>
          <c:showCatName val="0"/>
          <c:showSerName val="0"/>
          <c:showPercent val="0"/>
          <c:showBubbleSize val="0"/>
        </c:dLbls>
        <c:marker val="1"/>
        <c:smooth val="0"/>
        <c:axId val="1581484479"/>
        <c:axId val="1535778927"/>
      </c:lineChart>
      <c:catAx>
        <c:axId val="1580030511"/>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accent1">
                        <a:lumMod val="50000"/>
                      </a:schemeClr>
                    </a:solidFill>
                    <a:latin typeface="Franklin Gothic Medium Cond" panose="020B0606030402020204" pitchFamily="34" charset="0"/>
                    <a:ea typeface="+mn-ea"/>
                    <a:cs typeface="+mn-cs"/>
                  </a:defRPr>
                </a:pPr>
                <a:r>
                  <a:rPr lang="en-US" dirty="0"/>
                  <a:t>Num.</a:t>
                </a:r>
                <a:r>
                  <a:rPr lang="en-US" baseline="0" dirty="0"/>
                  <a:t> Pre-Failure </a:t>
                </a:r>
                <a:r>
                  <a:rPr lang="en-US" dirty="0"/>
                  <a:t>Transactions</a:t>
                </a:r>
              </a:p>
            </c:rich>
          </c:tx>
          <c:layout>
            <c:manualLayout>
              <c:xMode val="edge"/>
              <c:yMode val="edge"/>
              <c:x val="0.35881035307863574"/>
              <c:y val="0.909507513762832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accent1">
                      <a:lumMod val="50000"/>
                    </a:schemeClr>
                  </a:solidFill>
                  <a:latin typeface="Franklin Gothic Medium Cond" panose="020B0606030402020204" pitchFamily="34" charset="0"/>
                  <a:ea typeface="+mn-ea"/>
                  <a:cs typeface="+mn-cs"/>
                </a:defRPr>
              </a:pPr>
              <a:endParaRPr lang="en-US"/>
            </a:p>
          </c:txPr>
        </c:title>
        <c:numFmt formatCode="General" sourceLinked="1"/>
        <c:majorTickMark val="none"/>
        <c:minorTickMark val="none"/>
        <c:tickLblPos val="nextTo"/>
        <c:spPr>
          <a:noFill/>
          <a:ln w="25400" cap="flat" cmpd="sng" algn="ctr">
            <a:solidFill>
              <a:schemeClr val="accent1">
                <a:lumMod val="75000"/>
              </a:schemeClr>
            </a:solidFill>
            <a:round/>
          </a:ln>
          <a:effectLst/>
        </c:spPr>
        <c:txPr>
          <a:bodyPr rot="-5400000" spcFirstLastPara="1" vertOverflow="ellipsis" wrap="square" anchor="ctr" anchorCtr="1"/>
          <a:lstStyle/>
          <a:p>
            <a:pPr>
              <a:defRPr sz="2000" b="0" i="0" u="none" strike="noStrike" kern="1200" baseline="0">
                <a:solidFill>
                  <a:schemeClr val="accent1">
                    <a:lumMod val="50000"/>
                  </a:schemeClr>
                </a:solidFill>
                <a:latin typeface="Franklin Gothic Medium Cond" panose="020B0606030402020204" pitchFamily="34" charset="0"/>
                <a:ea typeface="+mn-ea"/>
                <a:cs typeface="+mn-cs"/>
              </a:defRPr>
            </a:pPr>
            <a:endParaRPr lang="en-US"/>
          </a:p>
        </c:txPr>
        <c:crossAx val="1568536943"/>
        <c:crosses val="autoZero"/>
        <c:auto val="1"/>
        <c:lblAlgn val="ctr"/>
        <c:lblOffset val="100"/>
        <c:noMultiLvlLbl val="0"/>
      </c:catAx>
      <c:valAx>
        <c:axId val="1568536943"/>
        <c:scaling>
          <c:orientation val="minMax"/>
        </c:scaling>
        <c:delete val="0"/>
        <c:axPos val="l"/>
        <c:majorGridlines>
          <c:spPr>
            <a:ln w="19050" cap="flat" cmpd="sng" algn="ctr">
              <a:solidFill>
                <a:schemeClr val="accent1">
                  <a:lumMod val="60000"/>
                  <a:lumOff val="40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accent1">
                        <a:lumMod val="50000"/>
                      </a:schemeClr>
                    </a:solidFill>
                    <a:latin typeface="Franklin Gothic Medium Cond" panose="020B0606030402020204" pitchFamily="34" charset="0"/>
                    <a:ea typeface="+mn-ea"/>
                    <a:cs typeface="+mn-cs"/>
                  </a:defRPr>
                </a:pPr>
                <a:r>
                  <a:rPr lang="en-US" b="0" i="0">
                    <a:latin typeface="Franklin Gothic Medium Cond" panose="020B0606030402020204" pitchFamily="34" charset="0"/>
                  </a:rPr>
                  <a:t>Execution Time (s)</a:t>
                </a:r>
              </a:p>
            </c:rich>
          </c:tx>
          <c:layout>
            <c:manualLayout>
              <c:xMode val="edge"/>
              <c:yMode val="edge"/>
              <c:x val="1.2015444410567445E-2"/>
              <c:y val="0.18091069412197566"/>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accent1">
                      <a:lumMod val="50000"/>
                    </a:schemeClr>
                  </a:solidFill>
                  <a:latin typeface="Franklin Gothic Medium Cond" panose="020B0606030402020204" pitchFamily="34" charset="0"/>
                  <a:ea typeface="+mn-ea"/>
                  <a:cs typeface="+mn-cs"/>
                </a:defRPr>
              </a:pPr>
              <a:endParaRPr lang="en-US"/>
            </a:p>
          </c:txPr>
        </c:title>
        <c:numFmt formatCode="General" sourceLinked="1"/>
        <c:majorTickMark val="none"/>
        <c:minorTickMark val="none"/>
        <c:tickLblPos val="nextTo"/>
        <c:spPr>
          <a:noFill/>
          <a:ln w="25400">
            <a:solidFill>
              <a:schemeClr val="accent1">
                <a:lumMod val="50000"/>
              </a:schemeClr>
            </a:solidFill>
          </a:ln>
          <a:effectLst/>
        </c:spPr>
        <c:txPr>
          <a:bodyPr rot="-60000000" spcFirstLastPara="1" vertOverflow="ellipsis" vert="horz" wrap="square" anchor="ctr" anchorCtr="1"/>
          <a:lstStyle/>
          <a:p>
            <a:pPr>
              <a:defRPr sz="2400" b="0" i="0" u="none" strike="noStrike" kern="1200" baseline="0">
                <a:solidFill>
                  <a:schemeClr val="accent1">
                    <a:lumMod val="50000"/>
                  </a:schemeClr>
                </a:solidFill>
                <a:latin typeface="Franklin Gothic Medium Cond" panose="020B0606030402020204" pitchFamily="34" charset="0"/>
                <a:ea typeface="+mn-ea"/>
                <a:cs typeface="+mn-cs"/>
              </a:defRPr>
            </a:pPr>
            <a:endParaRPr lang="en-US"/>
          </a:p>
        </c:txPr>
        <c:crossAx val="1580030511"/>
        <c:crosses val="autoZero"/>
        <c:crossBetween val="between"/>
        <c:majorUnit val="1000"/>
      </c:valAx>
      <c:valAx>
        <c:axId val="1535778927"/>
        <c:scaling>
          <c:orientation val="minMax"/>
          <c:max val="1000"/>
        </c:scaling>
        <c:delete val="0"/>
        <c:axPos val="r"/>
        <c:title>
          <c:tx>
            <c:rich>
              <a:bodyPr rot="-5400000" spcFirstLastPara="1" vertOverflow="ellipsis" vert="horz" wrap="square" anchor="ctr" anchorCtr="1"/>
              <a:lstStyle/>
              <a:p>
                <a:pPr>
                  <a:defRPr sz="2400" b="0" i="0" u="none" strike="noStrike" kern="1200" baseline="0">
                    <a:solidFill>
                      <a:schemeClr val="accent1">
                        <a:lumMod val="50000"/>
                      </a:schemeClr>
                    </a:solidFill>
                    <a:latin typeface="Franklin Gothic Medium Cond" panose="020B0606030402020204" pitchFamily="34" charset="0"/>
                    <a:ea typeface="+mn-ea"/>
                    <a:cs typeface="+mn-cs"/>
                  </a:defRPr>
                </a:pPr>
                <a:r>
                  <a:rPr lang="en-US" dirty="0"/>
                  <a:t>Num.</a:t>
                </a:r>
                <a:r>
                  <a:rPr lang="en-US" baseline="0" dirty="0"/>
                  <a:t> </a:t>
                </a:r>
                <a:r>
                  <a:rPr lang="en-US" dirty="0"/>
                  <a:t>Failure Points</a:t>
                </a:r>
              </a:p>
            </c:rich>
          </c:tx>
          <c:layout>
            <c:manualLayout>
              <c:xMode val="edge"/>
              <c:yMode val="edge"/>
              <c:x val="0.97258658394780761"/>
              <c:y val="0.12767592796957347"/>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accent1">
                      <a:lumMod val="50000"/>
                    </a:schemeClr>
                  </a:solidFill>
                  <a:latin typeface="Franklin Gothic Medium Cond" panose="020B0606030402020204" pitchFamily="34" charset="0"/>
                  <a:ea typeface="+mn-ea"/>
                  <a:cs typeface="+mn-cs"/>
                </a:defRPr>
              </a:pPr>
              <a:endParaRPr lang="en-US"/>
            </a:p>
          </c:txPr>
        </c:title>
        <c:numFmt formatCode="General" sourceLinked="1"/>
        <c:majorTickMark val="none"/>
        <c:minorTickMark val="none"/>
        <c:tickLblPos val="nextTo"/>
        <c:spPr>
          <a:noFill/>
          <a:ln w="25400">
            <a:solidFill>
              <a:schemeClr val="accent1">
                <a:lumMod val="50000"/>
              </a:schemeClr>
            </a:solidFill>
          </a:ln>
          <a:effectLst/>
        </c:spPr>
        <c:txPr>
          <a:bodyPr rot="-60000000" spcFirstLastPara="1" vertOverflow="ellipsis" vert="horz" wrap="square" anchor="ctr" anchorCtr="1"/>
          <a:lstStyle/>
          <a:p>
            <a:pPr>
              <a:defRPr sz="2400" b="0" i="0" u="none" strike="noStrike" kern="1200" baseline="0">
                <a:solidFill>
                  <a:schemeClr val="accent1">
                    <a:lumMod val="50000"/>
                  </a:schemeClr>
                </a:solidFill>
                <a:latin typeface="Franklin Gothic Medium Cond" panose="020B0606030402020204" pitchFamily="34" charset="0"/>
                <a:ea typeface="+mn-ea"/>
                <a:cs typeface="+mn-cs"/>
              </a:defRPr>
            </a:pPr>
            <a:endParaRPr lang="en-US"/>
          </a:p>
        </c:txPr>
        <c:crossAx val="1581484479"/>
        <c:crosses val="max"/>
        <c:crossBetween val="between"/>
        <c:majorUnit val="250"/>
      </c:valAx>
      <c:catAx>
        <c:axId val="1581484479"/>
        <c:scaling>
          <c:orientation val="minMax"/>
        </c:scaling>
        <c:delete val="1"/>
        <c:axPos val="b"/>
        <c:majorTickMark val="none"/>
        <c:minorTickMark val="none"/>
        <c:tickLblPos val="nextTo"/>
        <c:crossAx val="1535778927"/>
        <c:crosses val="autoZero"/>
        <c:auto val="1"/>
        <c:lblAlgn val="ctr"/>
        <c:lblOffset val="100"/>
        <c:noMultiLvlLbl val="0"/>
      </c:catAx>
      <c:spPr>
        <a:noFill/>
        <a:ln>
          <a:noFill/>
        </a:ln>
        <a:effectLst/>
      </c:spPr>
    </c:plotArea>
    <c:legend>
      <c:legendPos val="b"/>
      <c:layout>
        <c:manualLayout>
          <c:xMode val="edge"/>
          <c:yMode val="edge"/>
          <c:x val="0.25297766266939714"/>
          <c:y val="1.4046451651597618E-2"/>
          <c:w val="0.48900745933143291"/>
          <c:h val="0.11525654224889677"/>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accent1">
                  <a:lumMod val="50000"/>
                </a:schemeClr>
              </a:solidFill>
              <a:latin typeface="Franklin Gothic Medium Cond" panose="020B06060304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400">
          <a:solidFill>
            <a:schemeClr val="accent1">
              <a:lumMod val="50000"/>
            </a:schemeClr>
          </a:solidFill>
          <a:latin typeface="Franklin Gothic Medium Cond" panose="020B060603040202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0.31333</cdr:x>
      <cdr:y>0.80572</cdr:y>
    </cdr:from>
    <cdr:to>
      <cdr:x>0.3988</cdr:x>
      <cdr:y>0.9021</cdr:y>
    </cdr:to>
    <cdr:sp macro="" textlink="">
      <cdr:nvSpPr>
        <cdr:cNvPr id="7" name="TextBox 1">
          <a:extLst xmlns:a="http://schemas.openxmlformats.org/drawingml/2006/main">
            <a:ext uri="{FF2B5EF4-FFF2-40B4-BE49-F238E27FC236}">
              <a16:creationId xmlns:a16="http://schemas.microsoft.com/office/drawing/2014/main" id="{A2137B61-4B72-5848-BE06-4BFDE982F154}"/>
            </a:ext>
          </a:extLst>
        </cdr:cNvPr>
        <cdr:cNvSpPr txBox="1"/>
      </cdr:nvSpPr>
      <cdr:spPr>
        <a:xfrm xmlns:a="http://schemas.openxmlformats.org/drawingml/2006/main">
          <a:off x="3698640" y="3492842"/>
          <a:ext cx="1008900" cy="41779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0" dirty="0">
              <a:solidFill>
                <a:schemeClr val="accent1">
                  <a:lumMod val="50000"/>
                </a:schemeClr>
              </a:solidFill>
              <a:latin typeface="Franklin Gothic Medium Cond" panose="020B0606030402020204" pitchFamily="34" charset="0"/>
              <a:cs typeface="Times New Roman" panose="02020603050405020304" pitchFamily="18" charset="0"/>
            </a:rPr>
            <a:t>C-Tree</a:t>
          </a:r>
        </a:p>
      </cdr:txBody>
    </cdr:sp>
  </cdr:relSizeAnchor>
  <cdr:relSizeAnchor xmlns:cdr="http://schemas.openxmlformats.org/drawingml/2006/chartDrawing">
    <cdr:from>
      <cdr:x>0.16132</cdr:x>
      <cdr:y>0.80442</cdr:y>
    </cdr:from>
    <cdr:to>
      <cdr:x>0.24628</cdr:x>
      <cdr:y>0.90561</cdr:y>
    </cdr:to>
    <cdr:sp macro="" textlink="">
      <cdr:nvSpPr>
        <cdr:cNvPr id="8" name="TextBox 1">
          <a:extLst xmlns:a="http://schemas.openxmlformats.org/drawingml/2006/main">
            <a:ext uri="{FF2B5EF4-FFF2-40B4-BE49-F238E27FC236}">
              <a16:creationId xmlns:a16="http://schemas.microsoft.com/office/drawing/2014/main" id="{AABE4CAE-96B4-CB4B-A879-69F248880964}"/>
            </a:ext>
          </a:extLst>
        </cdr:cNvPr>
        <cdr:cNvSpPr txBox="1"/>
      </cdr:nvSpPr>
      <cdr:spPr>
        <a:xfrm xmlns:a="http://schemas.openxmlformats.org/drawingml/2006/main">
          <a:off x="1904214" y="3487184"/>
          <a:ext cx="1002880" cy="43868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0" dirty="0">
              <a:solidFill>
                <a:schemeClr val="accent1">
                  <a:lumMod val="50000"/>
                </a:schemeClr>
              </a:solidFill>
              <a:latin typeface="Franklin Gothic Medium Cond" panose="020B0606030402020204" pitchFamily="34" charset="0"/>
              <a:cs typeface="Times New Roman" panose="02020603050405020304" pitchFamily="18" charset="0"/>
            </a:rPr>
            <a:t>B-Tree</a:t>
          </a:r>
        </a:p>
      </cdr:txBody>
    </cdr:sp>
  </cdr:relSizeAnchor>
  <cdr:relSizeAnchor xmlns:cdr="http://schemas.openxmlformats.org/drawingml/2006/chartDrawing">
    <cdr:from>
      <cdr:x>0.46916</cdr:x>
      <cdr:y>0.80756</cdr:y>
    </cdr:from>
    <cdr:to>
      <cdr:x>0.57042</cdr:x>
      <cdr:y>0.90561</cdr:y>
    </cdr:to>
    <cdr:sp macro="" textlink="">
      <cdr:nvSpPr>
        <cdr:cNvPr id="9" name="TextBox 1">
          <a:extLst xmlns:a="http://schemas.openxmlformats.org/drawingml/2006/main">
            <a:ext uri="{FF2B5EF4-FFF2-40B4-BE49-F238E27FC236}">
              <a16:creationId xmlns:a16="http://schemas.microsoft.com/office/drawing/2014/main" id="{6981C983-A57F-AD44-B0EF-7083A69EE8DB}"/>
            </a:ext>
          </a:extLst>
        </cdr:cNvPr>
        <cdr:cNvSpPr txBox="1"/>
      </cdr:nvSpPr>
      <cdr:spPr>
        <a:xfrm xmlns:a="http://schemas.openxmlformats.org/drawingml/2006/main">
          <a:off x="5537987" y="3500803"/>
          <a:ext cx="1195287" cy="42506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0" dirty="0">
              <a:solidFill>
                <a:schemeClr val="accent1">
                  <a:lumMod val="50000"/>
                </a:schemeClr>
              </a:solidFill>
              <a:latin typeface="Franklin Gothic Medium Cond" panose="020B0606030402020204" pitchFamily="34" charset="0"/>
              <a:cs typeface="Times New Roman" panose="02020603050405020304" pitchFamily="18" charset="0"/>
            </a:rPr>
            <a:t>RB-Tree</a:t>
          </a:r>
        </a:p>
      </cdr:txBody>
    </cdr:sp>
  </cdr:relSizeAnchor>
  <cdr:relSizeAnchor xmlns:cdr="http://schemas.openxmlformats.org/drawingml/2006/chartDrawing">
    <cdr:from>
      <cdr:x>0.75922</cdr:x>
      <cdr:y>0.82536</cdr:y>
    </cdr:from>
    <cdr:to>
      <cdr:x>0.89519</cdr:x>
      <cdr:y>0.94068</cdr:y>
    </cdr:to>
    <cdr:sp macro="" textlink="">
      <cdr:nvSpPr>
        <cdr:cNvPr id="10" name="TextBox 1">
          <a:extLst xmlns:a="http://schemas.openxmlformats.org/drawingml/2006/main">
            <a:ext uri="{FF2B5EF4-FFF2-40B4-BE49-F238E27FC236}">
              <a16:creationId xmlns:a16="http://schemas.microsoft.com/office/drawing/2014/main" id="{B1A5693C-2622-004A-B3F7-412B8679A3F7}"/>
            </a:ext>
          </a:extLst>
        </cdr:cNvPr>
        <cdr:cNvSpPr txBox="1"/>
      </cdr:nvSpPr>
      <cdr:spPr>
        <a:xfrm xmlns:a="http://schemas.openxmlformats.org/drawingml/2006/main">
          <a:off x="8961882" y="3577957"/>
          <a:ext cx="1605009" cy="49994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ts val="2000"/>
            </a:lnSpc>
          </a:pPr>
          <a:r>
            <a:rPr lang="en-US" sz="2400" b="0" dirty="0">
              <a:solidFill>
                <a:schemeClr val="accent1">
                  <a:lumMod val="50000"/>
                </a:schemeClr>
              </a:solidFill>
              <a:latin typeface="Franklin Gothic Medium Cond" panose="020B0606030402020204" pitchFamily="34" charset="0"/>
              <a:cs typeface="Times New Roman" panose="02020603050405020304" pitchFamily="18" charset="0"/>
            </a:rPr>
            <a:t>Hash-Atomic</a:t>
          </a:r>
        </a:p>
      </cdr:txBody>
    </cdr:sp>
  </cdr:relSizeAnchor>
  <cdr:relSizeAnchor xmlns:cdr="http://schemas.openxmlformats.org/drawingml/2006/chartDrawing">
    <cdr:from>
      <cdr:x>0.59915</cdr:x>
      <cdr:y>0.82389</cdr:y>
    </cdr:from>
    <cdr:to>
      <cdr:x>0.74702</cdr:x>
      <cdr:y>0.92522</cdr:y>
    </cdr:to>
    <cdr:sp macro="" textlink="">
      <cdr:nvSpPr>
        <cdr:cNvPr id="11" name="TextBox 1">
          <a:extLst xmlns:a="http://schemas.openxmlformats.org/drawingml/2006/main">
            <a:ext uri="{FF2B5EF4-FFF2-40B4-BE49-F238E27FC236}">
              <a16:creationId xmlns:a16="http://schemas.microsoft.com/office/drawing/2014/main" id="{EC0BD519-9927-C44B-8BB6-314C51C9F857}"/>
            </a:ext>
          </a:extLst>
        </cdr:cNvPr>
        <cdr:cNvSpPr txBox="1"/>
      </cdr:nvSpPr>
      <cdr:spPr>
        <a:xfrm xmlns:a="http://schemas.openxmlformats.org/drawingml/2006/main">
          <a:off x="7072406" y="3571607"/>
          <a:ext cx="1745478" cy="43925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ts val="2000"/>
            </a:lnSpc>
          </a:pPr>
          <a:r>
            <a:rPr lang="en-US" sz="2400" b="0" dirty="0">
              <a:solidFill>
                <a:schemeClr val="accent1">
                  <a:lumMod val="50000"/>
                </a:schemeClr>
              </a:solidFill>
              <a:latin typeface="Franklin Gothic Medium Cond" panose="020B0606030402020204" pitchFamily="34" charset="0"/>
              <a:cs typeface="Times New Roman" panose="02020603050405020304" pitchFamily="18" charset="0"/>
            </a:rPr>
            <a:t>Hash-TX</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BB8CF0-9F18-4A03-A434-D08B9F56A54F}" type="datetimeFigureOut">
              <a:rPr lang="en-US" smtClean="0"/>
              <a:t>3/23/2020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CD345D-EF55-43E9-8A69-AB02062348AE}" type="slidenum">
              <a:rPr lang="en-US" smtClean="0"/>
              <a:t>‹#›</a:t>
            </a:fld>
            <a:endParaRPr lang="en-US"/>
          </a:p>
        </p:txBody>
      </p:sp>
    </p:spTree>
    <p:extLst>
      <p:ext uri="{BB962C8B-B14F-4D97-AF65-F5344CB8AC3E}">
        <p14:creationId xmlns:p14="http://schemas.microsoft.com/office/powerpoint/2010/main" val="4248455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D345D-EF55-43E9-8A69-AB02062348AE}" type="slidenum">
              <a:rPr lang="en-US" smtClean="0"/>
              <a:t>1</a:t>
            </a:fld>
            <a:endParaRPr lang="en-US"/>
          </a:p>
        </p:txBody>
      </p:sp>
    </p:spTree>
    <p:extLst>
      <p:ext uri="{BB962C8B-B14F-4D97-AF65-F5344CB8AC3E}">
        <p14:creationId xmlns:p14="http://schemas.microsoft.com/office/powerpoint/2010/main" val="306531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refer to the execution stage that performs normal execution, such as updating the persistent data structures, as the pre-failure stage. </a:t>
            </a:r>
          </a:p>
          <a:p>
            <a:r>
              <a:rPr lang="en-US" dirty="0"/>
              <a:t>After a failure, the program performs recovery, and the resumption of the previously preempted normal execution in the post-failure stage. </a:t>
            </a:r>
          </a:p>
          <a:p>
            <a:r>
              <a:rPr lang="en-US" dirty="0"/>
              <a:t>And we refer to the interactions across the pre- and post-failure stages as cross-failure interactions. </a:t>
            </a:r>
          </a:p>
          <a:p>
            <a:r>
              <a:rPr lang="en-US" dirty="0"/>
              <a:t>We identify that even if we can test the normal execution during the pre-failure stage, incorrect cross-failure interactions can still cause inconsistencies.</a:t>
            </a:r>
          </a:p>
          <a:p>
            <a:r>
              <a:rPr lang="en-US" dirty="0"/>
              <a:t>Therefore, a holistic testing across the failure is necessary to ensure crash consistency. </a:t>
            </a:r>
          </a:p>
          <a:p>
            <a:endParaRPr lang="en-US" dirty="0"/>
          </a:p>
        </p:txBody>
      </p:sp>
      <p:sp>
        <p:nvSpPr>
          <p:cNvPr id="4" name="Slide Number Placeholder 3"/>
          <p:cNvSpPr>
            <a:spLocks noGrp="1"/>
          </p:cNvSpPr>
          <p:nvPr>
            <p:ph type="sldNum" sz="quarter" idx="5"/>
          </p:nvPr>
        </p:nvSpPr>
        <p:spPr/>
        <p:txBody>
          <a:bodyPr/>
          <a:lstStyle/>
          <a:p>
            <a:fld id="{ABCD345D-EF55-43E9-8A69-AB02062348AE}" type="slidenum">
              <a:rPr lang="en-US" smtClean="0"/>
              <a:t>10</a:t>
            </a:fld>
            <a:endParaRPr lang="en-US"/>
          </a:p>
        </p:txBody>
      </p:sp>
    </p:spTree>
    <p:extLst>
      <p:ext uri="{BB962C8B-B14F-4D97-AF65-F5344CB8AC3E}">
        <p14:creationId xmlns:p14="http://schemas.microsoft.com/office/powerpoint/2010/main" val="3140486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goals of this work are:</a:t>
            </a:r>
          </a:p>
          <a:p>
            <a:r>
              <a:rPr lang="en-US" dirty="0"/>
              <a:t>First, categorize </a:t>
            </a:r>
            <a:r>
              <a:rPr lang="en-US" sz="1200" dirty="0">
                <a:solidFill>
                  <a:schemeClr val="tx1"/>
                </a:solidFill>
                <a:latin typeface="Franklin Gothic Medium" panose="020B0603020102020204" pitchFamily="34" charset="0"/>
              </a:rPr>
              <a:t>the type of incorrect cross-failure interactions</a:t>
            </a:r>
          </a:p>
          <a:p>
            <a:r>
              <a:rPr lang="en-US" sz="1200" dirty="0">
                <a:solidFill>
                  <a:schemeClr val="tx1"/>
                </a:solidFill>
                <a:latin typeface="Franklin Gothic Medium" panose="020B0603020102020204" pitchFamily="34" charset="0"/>
              </a:rPr>
              <a:t>Second, precisely define each type of incorrect interactions</a:t>
            </a:r>
          </a:p>
          <a:p>
            <a:r>
              <a:rPr lang="en-US" sz="1200" dirty="0">
                <a:solidFill>
                  <a:schemeClr val="tx1"/>
                </a:solidFill>
                <a:latin typeface="Franklin Gothic Medium" panose="020B0603020102020204" pitchFamily="34" charset="0"/>
              </a:rPr>
              <a:t>And eventually detect crash consistency bugs based on the definitions</a:t>
            </a:r>
            <a:endParaRPr lang="en-US" dirty="0"/>
          </a:p>
        </p:txBody>
      </p:sp>
      <p:sp>
        <p:nvSpPr>
          <p:cNvPr id="4" name="Slide Number Placeholder 3"/>
          <p:cNvSpPr>
            <a:spLocks noGrp="1"/>
          </p:cNvSpPr>
          <p:nvPr>
            <p:ph type="sldNum" sz="quarter" idx="5"/>
          </p:nvPr>
        </p:nvSpPr>
        <p:spPr/>
        <p:txBody>
          <a:bodyPr/>
          <a:lstStyle/>
          <a:p>
            <a:fld id="{ABCD345D-EF55-43E9-8A69-AB02062348AE}" type="slidenum">
              <a:rPr lang="en-US" smtClean="0"/>
              <a:t>11</a:t>
            </a:fld>
            <a:endParaRPr lang="en-US"/>
          </a:p>
        </p:txBody>
      </p:sp>
    </p:spTree>
    <p:extLst>
      <p:ext uri="{BB962C8B-B14F-4D97-AF65-F5344CB8AC3E}">
        <p14:creationId xmlns:p14="http://schemas.microsoft.com/office/powerpoint/2010/main" val="2374469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I have introduced the background in PM programming and the motivation for a cross-failure bug detection. </a:t>
            </a:r>
          </a:p>
          <a:p>
            <a:r>
              <a:rPr lang="en-US" dirty="0"/>
              <a:t>Next, I will talk about the categorization and definitions of different types of cross-failure bugs.</a:t>
            </a:r>
          </a:p>
        </p:txBody>
      </p:sp>
      <p:sp>
        <p:nvSpPr>
          <p:cNvPr id="4" name="Slide Number Placeholder 3"/>
          <p:cNvSpPr>
            <a:spLocks noGrp="1"/>
          </p:cNvSpPr>
          <p:nvPr>
            <p:ph type="sldNum" sz="quarter" idx="5"/>
          </p:nvPr>
        </p:nvSpPr>
        <p:spPr/>
        <p:txBody>
          <a:bodyPr/>
          <a:lstStyle/>
          <a:p>
            <a:fld id="{8A762DD7-2103-8944-BB7A-EB5AE38EF05E}" type="slidenum">
              <a:rPr lang="en-US" smtClean="0"/>
              <a:t>12</a:t>
            </a:fld>
            <a:endParaRPr lang="en-US"/>
          </a:p>
        </p:txBody>
      </p:sp>
    </p:spTree>
    <p:extLst>
      <p:ext uri="{BB962C8B-B14F-4D97-AF65-F5344CB8AC3E}">
        <p14:creationId xmlns:p14="http://schemas.microsoft.com/office/powerpoint/2010/main" val="1647414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identify two categories of cross-failure bugs.</a:t>
            </a:r>
          </a:p>
          <a:p>
            <a:r>
              <a:rPr lang="en-US" dirty="0"/>
              <a:t>The first type of bug is called the cross-failure race where the post-failure stage access data that are not guaranteed to be persisted before failure</a:t>
            </a:r>
          </a:p>
          <a:p>
            <a:r>
              <a:rPr lang="en-US" dirty="0"/>
              <a:t>The second type of bug is called the cross-failure semantic bug where the post-failure stage access data that are semantically regarded as inconsistent</a:t>
            </a:r>
          </a:p>
          <a:p>
            <a:r>
              <a:rPr lang="en-US" dirty="0"/>
              <a:t>Next, I will introduce the two types of bugs in detail.</a:t>
            </a:r>
          </a:p>
        </p:txBody>
      </p:sp>
      <p:sp>
        <p:nvSpPr>
          <p:cNvPr id="4" name="Slide Number Placeholder 3"/>
          <p:cNvSpPr>
            <a:spLocks noGrp="1"/>
          </p:cNvSpPr>
          <p:nvPr>
            <p:ph type="sldNum" sz="quarter" idx="5"/>
          </p:nvPr>
        </p:nvSpPr>
        <p:spPr/>
        <p:txBody>
          <a:bodyPr/>
          <a:lstStyle/>
          <a:p>
            <a:fld id="{ABCD345D-EF55-43E9-8A69-AB02062348AE}" type="slidenum">
              <a:rPr lang="en-US" smtClean="0"/>
              <a:t>13</a:t>
            </a:fld>
            <a:endParaRPr lang="en-US"/>
          </a:p>
        </p:txBody>
      </p:sp>
    </p:spTree>
    <p:extLst>
      <p:ext uri="{BB962C8B-B14F-4D97-AF65-F5344CB8AC3E}">
        <p14:creationId xmlns:p14="http://schemas.microsoft.com/office/powerpoint/2010/main" val="2454550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the previous example where the backup is not written back explicitly. After failure, the post-failure stage can read from such a non-persisted location. </a:t>
            </a:r>
          </a:p>
          <a:p>
            <a:r>
              <a:rPr lang="en-US" dirty="0"/>
              <a:t>Let’s make an analogy between persistence and concurrency. In multithreaded programs, when a writer and a reader try to access the piece of data at the same time, a data race occurs.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persistent memory, as data in such a non-persisted location is undetermined just like the data race scenario. The pre-failure stage acts as a writer, and post-failure stages act as a reader.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call this type of bug a cross-failure race.</a:t>
            </a:r>
          </a:p>
          <a:p>
            <a:endParaRPr lang="en-US" dirty="0"/>
          </a:p>
        </p:txBody>
      </p:sp>
      <p:sp>
        <p:nvSpPr>
          <p:cNvPr id="4" name="Slide Number Placeholder 3"/>
          <p:cNvSpPr>
            <a:spLocks noGrp="1"/>
          </p:cNvSpPr>
          <p:nvPr>
            <p:ph type="sldNum" sz="quarter" idx="5"/>
          </p:nvPr>
        </p:nvSpPr>
        <p:spPr/>
        <p:txBody>
          <a:bodyPr/>
          <a:lstStyle/>
          <a:p>
            <a:fld id="{ABCD345D-EF55-43E9-8A69-AB02062348AE}" type="slidenum">
              <a:rPr lang="en-US" smtClean="0"/>
              <a:t>14</a:t>
            </a:fld>
            <a:endParaRPr lang="en-US"/>
          </a:p>
        </p:txBody>
      </p:sp>
    </p:spTree>
    <p:extLst>
      <p:ext uri="{BB962C8B-B14F-4D97-AF65-F5344CB8AC3E}">
        <p14:creationId xmlns:p14="http://schemas.microsoft.com/office/powerpoint/2010/main" val="1572445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formally, a cross-failure race is defined as the </a:t>
            </a:r>
            <a:r>
              <a:rPr lang="en-US" dirty="0">
                <a:solidFill>
                  <a:schemeClr val="accent1">
                    <a:lumMod val="75000"/>
                  </a:schemeClr>
                </a:solidFill>
              </a:rPr>
              <a:t>post-failure execution reads from data modified by pre-failure execution that is not guaranteed to be persisted before failure.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1">
                    <a:lumMod val="75000"/>
                  </a:schemeClr>
                </a:solidFill>
              </a:rPr>
              <a:t>As the value of the non-persisted data is unknown – the data block can be cache-evicted, or not evicted or partially evicted and written to memory – the post-failure execution that depends on such value can cause undefined behaviors.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1">
                    <a:lumMod val="75000"/>
                  </a:schemeClr>
                </a:solidFill>
              </a:rPr>
              <a:t>However, the question is do all cross-failure races lead to bugs? </a:t>
            </a:r>
          </a:p>
          <a:p>
            <a:r>
              <a:rPr lang="en-US" dirty="0"/>
              <a:t> </a:t>
            </a:r>
          </a:p>
        </p:txBody>
      </p:sp>
      <p:sp>
        <p:nvSpPr>
          <p:cNvPr id="4" name="Slide Number Placeholder 3"/>
          <p:cNvSpPr>
            <a:spLocks noGrp="1"/>
          </p:cNvSpPr>
          <p:nvPr>
            <p:ph type="sldNum" sz="quarter" idx="5"/>
          </p:nvPr>
        </p:nvSpPr>
        <p:spPr/>
        <p:txBody>
          <a:bodyPr/>
          <a:lstStyle/>
          <a:p>
            <a:fld id="{ABCD345D-EF55-43E9-8A69-AB02062348AE}" type="slidenum">
              <a:rPr lang="en-US" smtClean="0"/>
              <a:t>15</a:t>
            </a:fld>
            <a:endParaRPr lang="en-US"/>
          </a:p>
        </p:txBody>
      </p:sp>
    </p:spTree>
    <p:extLst>
      <p:ext uri="{BB962C8B-B14F-4D97-AF65-F5344CB8AC3E}">
        <p14:creationId xmlns:p14="http://schemas.microsoft.com/office/powerpoint/2010/main" val="2984871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cross-failure race on the backup is fixed by adding a </a:t>
            </a:r>
            <a:r>
              <a:rPr lang="en-US" dirty="0" err="1"/>
              <a:t>persist_barrier</a:t>
            </a:r>
            <a:r>
              <a:rPr lang="en-US" dirty="0"/>
              <a:t> between the update to the backup and the valid bit.</a:t>
            </a:r>
          </a:p>
          <a:p>
            <a:r>
              <a:rPr lang="en-US" dirty="0"/>
              <a:t>However, the recovery procedure during the post-failure stage still accesses the valid bit which is not guaranteed to be persisted. </a:t>
            </a:r>
          </a:p>
          <a:p>
            <a:r>
              <a:rPr lang="en-US" dirty="0"/>
              <a:t>Fortunately, the hardware of PM systems guarantee a cache line of data gets atomically persisted to memory. In other words, valid can either be 0 or 1. So the outcome is in fact well defined. </a:t>
            </a:r>
          </a:p>
          <a:p>
            <a:r>
              <a:rPr lang="en-US" dirty="0"/>
              <a:t>If it is 0, the backup is regarded as an inconsistent version and the recovery program will keep using the data in the array. If it is 1, the backup is consistent and will be used to overwrite the updates in the array. </a:t>
            </a:r>
          </a:p>
          <a:p>
            <a:r>
              <a:rPr lang="en-US" dirty="0"/>
              <a:t>Therefore, the correct recovery in fact relies on such intended “race”.</a:t>
            </a:r>
          </a:p>
          <a:p>
            <a:endParaRPr lang="en-US" dirty="0"/>
          </a:p>
        </p:txBody>
      </p:sp>
      <p:sp>
        <p:nvSpPr>
          <p:cNvPr id="4" name="Slide Number Placeholder 3"/>
          <p:cNvSpPr>
            <a:spLocks noGrp="1"/>
          </p:cNvSpPr>
          <p:nvPr>
            <p:ph type="sldNum" sz="quarter" idx="5"/>
          </p:nvPr>
        </p:nvSpPr>
        <p:spPr/>
        <p:txBody>
          <a:bodyPr/>
          <a:lstStyle/>
          <a:p>
            <a:fld id="{ABCD345D-EF55-43E9-8A69-AB02062348AE}" type="slidenum">
              <a:rPr lang="en-US" smtClean="0"/>
              <a:t>16</a:t>
            </a:fld>
            <a:endParaRPr lang="en-US"/>
          </a:p>
        </p:txBody>
      </p:sp>
    </p:spTree>
    <p:extLst>
      <p:ext uri="{BB962C8B-B14F-4D97-AF65-F5344CB8AC3E}">
        <p14:creationId xmlns:p14="http://schemas.microsoft.com/office/powerpoint/2010/main" val="2593698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refer to such scenario a benign cross-failure race.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formally, a benign cross-failure race is defined as t</a:t>
            </a:r>
            <a:r>
              <a:rPr lang="en-US" dirty="0">
                <a:solidFill>
                  <a:schemeClr val="accent1">
                    <a:lumMod val="75000"/>
                  </a:schemeClr>
                </a:solidFill>
              </a:rPr>
              <a:t>he post-failure execution intentionally reads from potentially non-persisted data without causing inconsistencies.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1">
                    <a:lumMod val="75000"/>
                  </a:schemeClr>
                </a:solidFill>
              </a:rPr>
              <a:t>As the outcomes are deterministic, the execution is correct.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1">
                    <a:lumMod val="75000"/>
                  </a:schemeClr>
                </a:solidFill>
              </a:rPr>
              <a:t>Let’s again make an analogy with concurrency. Similar scenario happens when the write and the read concurrently access synchronization primitives such as locks. As the outcomes are deterministic, such race is benign.</a:t>
            </a:r>
          </a:p>
          <a:p>
            <a:endParaRPr lang="en-US" dirty="0"/>
          </a:p>
        </p:txBody>
      </p:sp>
      <p:sp>
        <p:nvSpPr>
          <p:cNvPr id="4" name="Slide Number Placeholder 3"/>
          <p:cNvSpPr>
            <a:spLocks noGrp="1"/>
          </p:cNvSpPr>
          <p:nvPr>
            <p:ph type="sldNum" sz="quarter" idx="5"/>
          </p:nvPr>
        </p:nvSpPr>
        <p:spPr/>
        <p:txBody>
          <a:bodyPr/>
          <a:lstStyle/>
          <a:p>
            <a:fld id="{ABCD345D-EF55-43E9-8A69-AB02062348AE}" type="slidenum">
              <a:rPr lang="en-US" smtClean="0"/>
              <a:t>17</a:t>
            </a:fld>
            <a:endParaRPr lang="en-US"/>
          </a:p>
        </p:txBody>
      </p:sp>
    </p:spTree>
    <p:extLst>
      <p:ext uri="{BB962C8B-B14F-4D97-AF65-F5344CB8AC3E}">
        <p14:creationId xmlns:p14="http://schemas.microsoft.com/office/powerpoint/2010/main" val="2517995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we have introduced bugs due to accessing non-persisted data in the post-failure stage. </a:t>
            </a:r>
          </a:p>
          <a:p>
            <a:r>
              <a:rPr lang="en-US" dirty="0"/>
              <a:t>How about accessing inconsistent data? </a:t>
            </a:r>
          </a:p>
        </p:txBody>
      </p:sp>
      <p:sp>
        <p:nvSpPr>
          <p:cNvPr id="4" name="Slide Number Placeholder 3"/>
          <p:cNvSpPr>
            <a:spLocks noGrp="1"/>
          </p:cNvSpPr>
          <p:nvPr>
            <p:ph type="sldNum" sz="quarter" idx="5"/>
          </p:nvPr>
        </p:nvSpPr>
        <p:spPr/>
        <p:txBody>
          <a:bodyPr/>
          <a:lstStyle/>
          <a:p>
            <a:fld id="{ABCD345D-EF55-43E9-8A69-AB02062348AE}" type="slidenum">
              <a:rPr lang="en-US" smtClean="0"/>
              <a:t>18</a:t>
            </a:fld>
            <a:endParaRPr lang="en-US"/>
          </a:p>
        </p:txBody>
      </p:sp>
    </p:spTree>
    <p:extLst>
      <p:ext uri="{BB962C8B-B14F-4D97-AF65-F5344CB8AC3E}">
        <p14:creationId xmlns:p14="http://schemas.microsoft.com/office/powerpoint/2010/main" val="4282150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consistency in PM programs are defined by crash consistency mechanisms, such as undo or redo logging, checkpointing and shadow paging. </a:t>
            </a:r>
          </a:p>
          <a:p>
            <a:r>
              <a:rPr lang="en-US" dirty="0"/>
              <a:t>These mechanisms keep two versions of data that are being updated: one consistent version and another inconsistent one.</a:t>
            </a:r>
          </a:p>
          <a:p>
            <a:r>
              <a:rPr lang="en-US" dirty="0"/>
              <a:t>Such version is done by updating commit variables, such as the valid bit for the backup in the previous example. </a:t>
            </a:r>
          </a:p>
          <a:p>
            <a:r>
              <a:rPr lang="en-US" dirty="0"/>
              <a:t>And, the version that the commit variable refers to is a consistent copy. </a:t>
            </a:r>
          </a:p>
          <a:p>
            <a:r>
              <a:rPr lang="en-US" dirty="0"/>
              <a:t>If the version referred by the commit variable is an inconsistent version, the program then has the cross-failure semantic bug.</a:t>
            </a:r>
          </a:p>
        </p:txBody>
      </p:sp>
      <p:sp>
        <p:nvSpPr>
          <p:cNvPr id="4" name="Slide Number Placeholder 3"/>
          <p:cNvSpPr>
            <a:spLocks noGrp="1"/>
          </p:cNvSpPr>
          <p:nvPr>
            <p:ph type="sldNum" sz="quarter" idx="5"/>
          </p:nvPr>
        </p:nvSpPr>
        <p:spPr/>
        <p:txBody>
          <a:bodyPr/>
          <a:lstStyle/>
          <a:p>
            <a:fld id="{ABCD345D-EF55-43E9-8A69-AB02062348AE}" type="slidenum">
              <a:rPr lang="en-US" smtClean="0"/>
              <a:t>19</a:t>
            </a:fld>
            <a:endParaRPr lang="en-US"/>
          </a:p>
        </p:txBody>
      </p:sp>
    </p:spTree>
    <p:extLst>
      <p:ext uri="{BB962C8B-B14F-4D97-AF65-F5344CB8AC3E}">
        <p14:creationId xmlns:p14="http://schemas.microsoft.com/office/powerpoint/2010/main" val="3248264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I’d like to briefly summarize this work. </a:t>
            </a:r>
          </a:p>
          <a:p>
            <a:r>
              <a:rPr lang="en-US" dirty="0"/>
              <a:t>Programming for PM is hard and error prone. Prior works have been focusing on the correctness of the stage before failure by detecting bugs. However, crash consistency relies on the correct execution of both the stages before and after the failure. </a:t>
            </a:r>
          </a:p>
          <a:p>
            <a:r>
              <a:rPr lang="en-US" dirty="0"/>
              <a:t>In this work, we define cross-failure interactions between the two stages, and provide XFDetector, a tool that holistically detects bugs in both stages. </a:t>
            </a:r>
          </a:p>
        </p:txBody>
      </p:sp>
      <p:sp>
        <p:nvSpPr>
          <p:cNvPr id="4" name="Slide Number Placeholder 3"/>
          <p:cNvSpPr>
            <a:spLocks noGrp="1"/>
          </p:cNvSpPr>
          <p:nvPr>
            <p:ph type="sldNum" sz="quarter" idx="5"/>
          </p:nvPr>
        </p:nvSpPr>
        <p:spPr/>
        <p:txBody>
          <a:bodyPr/>
          <a:lstStyle/>
          <a:p>
            <a:fld id="{ABCD345D-EF55-43E9-8A69-AB02062348AE}" type="slidenum">
              <a:rPr lang="en-US" smtClean="0"/>
              <a:t>2</a:t>
            </a:fld>
            <a:endParaRPr lang="en-US"/>
          </a:p>
        </p:txBody>
      </p:sp>
    </p:spTree>
    <p:extLst>
      <p:ext uri="{BB962C8B-B14F-4D97-AF65-F5344CB8AC3E}">
        <p14:creationId xmlns:p14="http://schemas.microsoft.com/office/powerpoint/2010/main" val="4110371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the previous example again.</a:t>
            </a:r>
          </a:p>
          <a:p>
            <a:r>
              <a:rPr lang="en-US" dirty="0"/>
              <a:t>The programmer makes a mistake where valid is set wrongly in both places. </a:t>
            </a:r>
          </a:p>
          <a:p>
            <a:r>
              <a:rPr lang="en-US" dirty="0"/>
              <a:t>During pre-failure stage, the program updates the backup, set the valid bit, perform the in-place update and finally commit the updates. </a:t>
            </a:r>
          </a:p>
          <a:p>
            <a:r>
              <a:rPr lang="en-US" dirty="0"/>
              <a:t>After the failure, as the post-failure program depends on valid, the incorrectly set valid bit can lead to an access to the stale backup, which violates the semantics of the undo logging mechanism.</a:t>
            </a:r>
          </a:p>
          <a:p>
            <a:r>
              <a:rPr lang="en-US" dirty="0"/>
              <a:t>Therefore, we refer to this type of bug as a cross-failure semantic bug. </a:t>
            </a:r>
          </a:p>
          <a:p>
            <a:r>
              <a:rPr lang="en-US" dirty="0"/>
              <a:t>For other types of cross-failure semantic bugs, please refer to our paper.</a:t>
            </a:r>
          </a:p>
        </p:txBody>
      </p:sp>
      <p:sp>
        <p:nvSpPr>
          <p:cNvPr id="4" name="Slide Number Placeholder 3"/>
          <p:cNvSpPr>
            <a:spLocks noGrp="1"/>
          </p:cNvSpPr>
          <p:nvPr>
            <p:ph type="sldNum" sz="quarter" idx="5"/>
          </p:nvPr>
        </p:nvSpPr>
        <p:spPr/>
        <p:txBody>
          <a:bodyPr/>
          <a:lstStyle/>
          <a:p>
            <a:fld id="{ABCD345D-EF55-43E9-8A69-AB02062348AE}" type="slidenum">
              <a:rPr lang="en-US" smtClean="0"/>
              <a:t>20</a:t>
            </a:fld>
            <a:endParaRPr lang="en-US"/>
          </a:p>
        </p:txBody>
      </p:sp>
    </p:spTree>
    <p:extLst>
      <p:ext uri="{BB962C8B-B14F-4D97-AF65-F5344CB8AC3E}">
        <p14:creationId xmlns:p14="http://schemas.microsoft.com/office/powerpoint/2010/main" val="2892173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formally, a cross-failure semantic bug is t</a:t>
            </a:r>
            <a:r>
              <a:rPr lang="en-US" dirty="0">
                <a:solidFill>
                  <a:schemeClr val="accent1">
                    <a:lumMod val="75000"/>
                  </a:schemeClr>
                </a:solidFill>
              </a:rPr>
              <a:t>he post-failure execution reads from data updated during pre-failure that are semantically inconsistent.</a:t>
            </a:r>
          </a:p>
          <a:p>
            <a:r>
              <a:rPr lang="en-US" dirty="0">
                <a:solidFill>
                  <a:schemeClr val="accent1">
                    <a:lumMod val="75000"/>
                  </a:schemeClr>
                </a:solidFill>
              </a:rPr>
              <a:t>Different from the cross-failure race which leads to non-deterministic behaviors, the cross-failure semantic bug is always incorrect. </a:t>
            </a:r>
          </a:p>
        </p:txBody>
      </p:sp>
      <p:sp>
        <p:nvSpPr>
          <p:cNvPr id="4" name="Slide Number Placeholder 3"/>
          <p:cNvSpPr>
            <a:spLocks noGrp="1"/>
          </p:cNvSpPr>
          <p:nvPr>
            <p:ph type="sldNum" sz="quarter" idx="5"/>
          </p:nvPr>
        </p:nvSpPr>
        <p:spPr/>
        <p:txBody>
          <a:bodyPr/>
          <a:lstStyle/>
          <a:p>
            <a:fld id="{ABCD345D-EF55-43E9-8A69-AB02062348AE}" type="slidenum">
              <a:rPr lang="en-US" smtClean="0"/>
              <a:t>21</a:t>
            </a:fld>
            <a:endParaRPr lang="en-US"/>
          </a:p>
        </p:txBody>
      </p:sp>
    </p:spTree>
    <p:extLst>
      <p:ext uri="{BB962C8B-B14F-4D97-AF65-F5344CB8AC3E}">
        <p14:creationId xmlns:p14="http://schemas.microsoft.com/office/powerpoint/2010/main" val="2068056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inconsistencies in PM programs are due to the pre-failure stage not implementing a correct mechanism or the post-failure stage does not properly restore the inconsistent status.</a:t>
            </a:r>
          </a:p>
          <a:p>
            <a:r>
              <a:rPr lang="en-US" dirty="0"/>
              <a:t>We categorize the cause of incorrect interactions across failure as the cross-failure race, unless it is benign, and the cross-failure semantic bug. As the Venn diagram shows.</a:t>
            </a:r>
          </a:p>
          <a:p>
            <a:r>
              <a:rPr lang="en-US" dirty="0"/>
              <a:t>In addition, one bug can be both a cross-failure semantic bug and a cross-failure race. For example, a semantically inconsistent piece of data can also be non-persisted. </a:t>
            </a:r>
          </a:p>
        </p:txBody>
      </p:sp>
      <p:sp>
        <p:nvSpPr>
          <p:cNvPr id="4" name="Slide Number Placeholder 3"/>
          <p:cNvSpPr>
            <a:spLocks noGrp="1"/>
          </p:cNvSpPr>
          <p:nvPr>
            <p:ph type="sldNum" sz="quarter" idx="5"/>
          </p:nvPr>
        </p:nvSpPr>
        <p:spPr/>
        <p:txBody>
          <a:bodyPr/>
          <a:lstStyle/>
          <a:p>
            <a:fld id="{ABCD345D-EF55-43E9-8A69-AB02062348AE}" type="slidenum">
              <a:rPr lang="en-US" smtClean="0"/>
              <a:t>22</a:t>
            </a:fld>
            <a:endParaRPr lang="en-US"/>
          </a:p>
        </p:txBody>
      </p:sp>
    </p:spTree>
    <p:extLst>
      <p:ext uri="{BB962C8B-B14F-4D97-AF65-F5344CB8AC3E}">
        <p14:creationId xmlns:p14="http://schemas.microsoft.com/office/powerpoint/2010/main" val="32056004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will talk about our tool XFDetector.</a:t>
            </a:r>
          </a:p>
        </p:txBody>
      </p:sp>
      <p:sp>
        <p:nvSpPr>
          <p:cNvPr id="4" name="Slide Number Placeholder 3"/>
          <p:cNvSpPr>
            <a:spLocks noGrp="1"/>
          </p:cNvSpPr>
          <p:nvPr>
            <p:ph type="sldNum" sz="quarter" idx="5"/>
          </p:nvPr>
        </p:nvSpPr>
        <p:spPr/>
        <p:txBody>
          <a:bodyPr/>
          <a:lstStyle/>
          <a:p>
            <a:fld id="{8A762DD7-2103-8944-BB7A-EB5AE38EF05E}" type="slidenum">
              <a:rPr lang="en-US" smtClean="0"/>
              <a:t>23</a:t>
            </a:fld>
            <a:endParaRPr lang="en-US"/>
          </a:p>
        </p:txBody>
      </p:sp>
    </p:spTree>
    <p:extLst>
      <p:ext uri="{BB962C8B-B14F-4D97-AF65-F5344CB8AC3E}">
        <p14:creationId xmlns:p14="http://schemas.microsoft.com/office/powerpoint/2010/main" val="908496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XFDetector is a tool that detects buggy interactions across the failure. </a:t>
            </a:r>
          </a:p>
        </p:txBody>
      </p:sp>
      <p:sp>
        <p:nvSpPr>
          <p:cNvPr id="4" name="Slide Number Placeholder 3"/>
          <p:cNvSpPr>
            <a:spLocks noGrp="1"/>
          </p:cNvSpPr>
          <p:nvPr>
            <p:ph type="sldNum" sz="quarter" idx="5"/>
          </p:nvPr>
        </p:nvSpPr>
        <p:spPr/>
        <p:txBody>
          <a:bodyPr/>
          <a:lstStyle/>
          <a:p>
            <a:fld id="{ABCD345D-EF55-43E9-8A69-AB02062348AE}" type="slidenum">
              <a:rPr lang="en-US" smtClean="0"/>
              <a:t>24</a:t>
            </a:fld>
            <a:endParaRPr lang="en-US"/>
          </a:p>
        </p:txBody>
      </p:sp>
    </p:spTree>
    <p:extLst>
      <p:ext uri="{BB962C8B-B14F-4D97-AF65-F5344CB8AC3E}">
        <p14:creationId xmlns:p14="http://schemas.microsoft.com/office/powerpoint/2010/main" val="3049347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from prior works that only considers the pre-failure stage, XFDetector holistically tests both the pre- and post-failure stages. </a:t>
            </a:r>
          </a:p>
        </p:txBody>
      </p:sp>
      <p:sp>
        <p:nvSpPr>
          <p:cNvPr id="4" name="Slide Number Placeholder 3"/>
          <p:cNvSpPr>
            <a:spLocks noGrp="1"/>
          </p:cNvSpPr>
          <p:nvPr>
            <p:ph type="sldNum" sz="quarter" idx="5"/>
          </p:nvPr>
        </p:nvSpPr>
        <p:spPr/>
        <p:txBody>
          <a:bodyPr/>
          <a:lstStyle/>
          <a:p>
            <a:fld id="{ABCD345D-EF55-43E9-8A69-AB02062348AE}" type="slidenum">
              <a:rPr lang="en-US" smtClean="0"/>
              <a:t>25</a:t>
            </a:fld>
            <a:endParaRPr lang="en-US"/>
          </a:p>
        </p:txBody>
      </p:sp>
    </p:spTree>
    <p:extLst>
      <p:ext uri="{BB962C8B-B14F-4D97-AF65-F5344CB8AC3E}">
        <p14:creationId xmlns:p14="http://schemas.microsoft.com/office/powerpoint/2010/main" val="3022663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cross-failure bugs are due to failures, we need to introduce failures during the program execution and perform testing. </a:t>
            </a:r>
          </a:p>
          <a:p>
            <a:r>
              <a:rPr lang="en-US" dirty="0"/>
              <a:t>In this code example, XFDetector injects failures before each ordering point where data get explicitly written back to PM, such as a </a:t>
            </a:r>
            <a:r>
              <a:rPr lang="en-US" dirty="0" err="1"/>
              <a:t>persist_barrier</a:t>
            </a:r>
            <a:r>
              <a:rPr lang="en-US" dirty="0"/>
              <a:t>.</a:t>
            </a:r>
          </a:p>
          <a:p>
            <a:r>
              <a:rPr lang="en-US" dirty="0"/>
              <a:t>As the updates before the </a:t>
            </a:r>
            <a:r>
              <a:rPr lang="en-US" dirty="0" err="1"/>
              <a:t>persist_barrier</a:t>
            </a:r>
            <a:r>
              <a:rPr lang="en-US" dirty="0"/>
              <a:t> can potentially be inconsistent, XFDetector injects a failure point to each of the </a:t>
            </a:r>
            <a:r>
              <a:rPr lang="en-US" dirty="0" err="1"/>
              <a:t>persist_barriers</a:t>
            </a:r>
            <a:r>
              <a:rPr lang="en-US" dirty="0"/>
              <a:t>, and then test if the interactions across the failure are correct or not. </a:t>
            </a:r>
          </a:p>
        </p:txBody>
      </p:sp>
      <p:sp>
        <p:nvSpPr>
          <p:cNvPr id="4" name="Slide Number Placeholder 3"/>
          <p:cNvSpPr>
            <a:spLocks noGrp="1"/>
          </p:cNvSpPr>
          <p:nvPr>
            <p:ph type="sldNum" sz="quarter" idx="5"/>
          </p:nvPr>
        </p:nvSpPr>
        <p:spPr/>
        <p:txBody>
          <a:bodyPr/>
          <a:lstStyle/>
          <a:p>
            <a:fld id="{ABCD345D-EF55-43E9-8A69-AB02062348AE}" type="slidenum">
              <a:rPr lang="en-US" smtClean="0"/>
              <a:t>26</a:t>
            </a:fld>
            <a:endParaRPr lang="en-US"/>
          </a:p>
        </p:txBody>
      </p:sp>
    </p:spTree>
    <p:extLst>
      <p:ext uri="{BB962C8B-B14F-4D97-AF65-F5344CB8AC3E}">
        <p14:creationId xmlns:p14="http://schemas.microsoft.com/office/powerpoint/2010/main" val="29116909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failures injected to the program, at runtime, XFDetector collects a trace of both the pre- and post-failure stages. </a:t>
            </a:r>
          </a:p>
          <a:p>
            <a:r>
              <a:rPr lang="en-US" dirty="0"/>
              <a:t>To determine data persistence and consistency to detect cross-failure races and semantic bugs, XFDetector maintains a shadow PM. </a:t>
            </a:r>
          </a:p>
          <a:p>
            <a:r>
              <a:rPr lang="en-US" dirty="0"/>
              <a:t>After collecting the traces, XFDetector first replays the pre-failure trace to update this shadow PM. And then it replays the post-failure trace and check if there is any read from a non-persisted or inconsistent location. </a:t>
            </a:r>
          </a:p>
          <a:p>
            <a:r>
              <a:rPr lang="en-US" dirty="0"/>
              <a:t>For more details about the mechanism, please refer to our paper. </a:t>
            </a:r>
          </a:p>
        </p:txBody>
      </p:sp>
      <p:sp>
        <p:nvSpPr>
          <p:cNvPr id="4" name="Slide Number Placeholder 3"/>
          <p:cNvSpPr>
            <a:spLocks noGrp="1"/>
          </p:cNvSpPr>
          <p:nvPr>
            <p:ph type="sldNum" sz="quarter" idx="5"/>
          </p:nvPr>
        </p:nvSpPr>
        <p:spPr/>
        <p:txBody>
          <a:bodyPr/>
          <a:lstStyle/>
          <a:p>
            <a:fld id="{ABCD345D-EF55-43E9-8A69-AB02062348AE}" type="slidenum">
              <a:rPr lang="en-US" smtClean="0"/>
              <a:t>27</a:t>
            </a:fld>
            <a:endParaRPr lang="en-US"/>
          </a:p>
        </p:txBody>
      </p:sp>
    </p:spTree>
    <p:extLst>
      <p:ext uri="{BB962C8B-B14F-4D97-AF65-F5344CB8AC3E}">
        <p14:creationId xmlns:p14="http://schemas.microsoft.com/office/powerpoint/2010/main" val="3819191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put the mechanism of failure injection and bug detection together.</a:t>
            </a:r>
          </a:p>
          <a:p>
            <a:r>
              <a:rPr lang="en-US" dirty="0"/>
              <a:t>First, programmer needs to provide simple annotations of regions-of-interest for detection.</a:t>
            </a:r>
          </a:p>
          <a:p>
            <a:r>
              <a:rPr lang="en-US" dirty="0"/>
              <a:t>Then, XFDetector injects failure before each ordering point.</a:t>
            </a:r>
          </a:p>
          <a:p>
            <a:r>
              <a:rPr lang="en-US" dirty="0"/>
              <a:t>And at runtime, XFDetector collects a pre-failure and post-failure trace for each ordering point.</a:t>
            </a:r>
          </a:p>
          <a:p>
            <a:r>
              <a:rPr lang="en-US" dirty="0"/>
              <a:t>Finally, XFDetector performs bug detection by replaying the traces.</a:t>
            </a:r>
          </a:p>
          <a:p>
            <a:r>
              <a:rPr lang="en-US" dirty="0"/>
              <a:t>The first two steps are executed offline, before the program gets executed. And the last two steps are executed during program’s runtime. </a:t>
            </a:r>
          </a:p>
          <a:p>
            <a:endParaRPr lang="en-US" dirty="0"/>
          </a:p>
          <a:p>
            <a:r>
              <a:rPr lang="en-US" dirty="0"/>
              <a:t>Make the first trace transparent</a:t>
            </a:r>
          </a:p>
        </p:txBody>
      </p:sp>
      <p:sp>
        <p:nvSpPr>
          <p:cNvPr id="4" name="Slide Number Placeholder 3"/>
          <p:cNvSpPr>
            <a:spLocks noGrp="1"/>
          </p:cNvSpPr>
          <p:nvPr>
            <p:ph type="sldNum" sz="quarter" idx="5"/>
          </p:nvPr>
        </p:nvSpPr>
        <p:spPr/>
        <p:txBody>
          <a:bodyPr/>
          <a:lstStyle/>
          <a:p>
            <a:fld id="{ABCD345D-EF55-43E9-8A69-AB02062348AE}" type="slidenum">
              <a:rPr lang="en-US" smtClean="0"/>
              <a:t>28</a:t>
            </a:fld>
            <a:endParaRPr lang="en-US"/>
          </a:p>
        </p:txBody>
      </p:sp>
    </p:spTree>
    <p:extLst>
      <p:ext uri="{BB962C8B-B14F-4D97-AF65-F5344CB8AC3E}">
        <p14:creationId xmlns:p14="http://schemas.microsoft.com/office/powerpoint/2010/main" val="28567948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let’s take a look at the performance of XFDetector.</a:t>
            </a:r>
          </a:p>
        </p:txBody>
      </p:sp>
      <p:sp>
        <p:nvSpPr>
          <p:cNvPr id="4" name="Slide Number Placeholder 3"/>
          <p:cNvSpPr>
            <a:spLocks noGrp="1"/>
          </p:cNvSpPr>
          <p:nvPr>
            <p:ph type="sldNum" sz="quarter" idx="5"/>
          </p:nvPr>
        </p:nvSpPr>
        <p:spPr/>
        <p:txBody>
          <a:bodyPr/>
          <a:lstStyle/>
          <a:p>
            <a:fld id="{8A762DD7-2103-8944-BB7A-EB5AE38EF05E}" type="slidenum">
              <a:rPr lang="en-US" smtClean="0"/>
              <a:t>29</a:t>
            </a:fld>
            <a:endParaRPr lang="en-US"/>
          </a:p>
        </p:txBody>
      </p:sp>
    </p:spTree>
    <p:extLst>
      <p:ext uri="{BB962C8B-B14F-4D97-AF65-F5344CB8AC3E}">
        <p14:creationId xmlns:p14="http://schemas.microsoft.com/office/powerpoint/2010/main" val="1766205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the benefits from using persistent memory.</a:t>
            </a:r>
          </a:p>
          <a:p>
            <a:r>
              <a:rPr lang="en-US" dirty="0"/>
              <a:t>Persistent Memory features high-performance, byte-addressability and data-persistence.</a:t>
            </a:r>
          </a:p>
          <a:p>
            <a:r>
              <a:rPr lang="en-US" dirty="0"/>
              <a:t>Programs can achieve better performance with PM for two reasons. First, PM is faster than conventional storage devices. And second, programs can bypass OS indirections, such as the file system, by directly managing data on PM.</a:t>
            </a:r>
          </a:p>
          <a:p>
            <a:r>
              <a:rPr lang="en-US" dirty="0"/>
              <a:t>However, the cost is they need to ensure the crash consistency of persistent data. Such as the support that has been provided by first systems.</a:t>
            </a:r>
          </a:p>
          <a:p>
            <a:r>
              <a:rPr lang="en-US" dirty="0"/>
              <a:t>So we conclude that directly access to PM can benefit performance but is hard for programming. </a:t>
            </a:r>
          </a:p>
        </p:txBody>
      </p:sp>
      <p:sp>
        <p:nvSpPr>
          <p:cNvPr id="4" name="Slide Number Placeholder 3"/>
          <p:cNvSpPr>
            <a:spLocks noGrp="1"/>
          </p:cNvSpPr>
          <p:nvPr>
            <p:ph type="sldNum" sz="quarter" idx="5"/>
          </p:nvPr>
        </p:nvSpPr>
        <p:spPr/>
        <p:txBody>
          <a:bodyPr/>
          <a:lstStyle/>
          <a:p>
            <a:fld id="{ABCD345D-EF55-43E9-8A69-AB02062348AE}" type="slidenum">
              <a:rPr lang="en-US" smtClean="0"/>
              <a:t>3</a:t>
            </a:fld>
            <a:endParaRPr lang="en-US"/>
          </a:p>
        </p:txBody>
      </p:sp>
    </p:spTree>
    <p:extLst>
      <p:ext uri="{BB962C8B-B14F-4D97-AF65-F5344CB8AC3E}">
        <p14:creationId xmlns:p14="http://schemas.microsoft.com/office/powerpoint/2010/main" val="25456661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evaluate XFDetector on a platform with Intel’s DC persistent memory. </a:t>
            </a:r>
          </a:p>
          <a:p>
            <a:r>
              <a:rPr lang="en-US" dirty="0"/>
              <a:t>The test programs include micro-benchmarks and real-world workloads. </a:t>
            </a:r>
          </a:p>
          <a:p>
            <a:r>
              <a:rPr lang="en-US" dirty="0"/>
              <a:t>Compared to the original lines of code, the annotation we introduced for debugging is a small amount. </a:t>
            </a:r>
          </a:p>
        </p:txBody>
      </p:sp>
      <p:sp>
        <p:nvSpPr>
          <p:cNvPr id="4" name="Slide Number Placeholder 3"/>
          <p:cNvSpPr>
            <a:spLocks noGrp="1"/>
          </p:cNvSpPr>
          <p:nvPr>
            <p:ph type="sldNum" sz="quarter" idx="5"/>
          </p:nvPr>
        </p:nvSpPr>
        <p:spPr/>
        <p:txBody>
          <a:bodyPr/>
          <a:lstStyle/>
          <a:p>
            <a:fld id="{ABCD345D-EF55-43E9-8A69-AB02062348AE}" type="slidenum">
              <a:rPr lang="en-US" smtClean="0"/>
              <a:t>30</a:t>
            </a:fld>
            <a:endParaRPr lang="en-US"/>
          </a:p>
        </p:txBody>
      </p:sp>
    </p:spTree>
    <p:extLst>
      <p:ext uri="{BB962C8B-B14F-4D97-AF65-F5344CB8AC3E}">
        <p14:creationId xmlns:p14="http://schemas.microsoft.com/office/powerpoint/2010/main" val="4661231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result shows the performance when the program handles one transaction. </a:t>
            </a:r>
          </a:p>
          <a:p>
            <a:r>
              <a:rPr lang="en-US" dirty="0"/>
              <a:t>The y-axis shows the execution time in seconds. XFDetector can complete the testing within 50 seconds.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each bar is broken down into the pre-failure and post-failure stages. As the breakdown shows, most of the execution time is from the post-failure stage. This is because for each failure-point, the program needs to run a post-failure stage.</a:t>
            </a:r>
          </a:p>
          <a:p>
            <a:r>
              <a:rPr lang="en-US" dirty="0"/>
              <a:t>We also compare the execution time with a pure </a:t>
            </a:r>
            <a:r>
              <a:rPr lang="en-US" dirty="0" err="1"/>
              <a:t>pintool</a:t>
            </a:r>
            <a:r>
              <a:rPr lang="en-US" dirty="0"/>
              <a:t> that only tracks PM reads and writes. Despite the repeated post-failure execution, XFDetector is only 12x slower than the pure </a:t>
            </a:r>
            <a:r>
              <a:rPr lang="en-US" dirty="0" err="1"/>
              <a:t>pintool</a:t>
            </a:r>
            <a:r>
              <a:rPr lang="en-US" dirty="0"/>
              <a:t>.</a:t>
            </a:r>
          </a:p>
          <a:p>
            <a:r>
              <a:rPr lang="en-US" dirty="0"/>
              <a:t>We conclude that XFDetector is efficient at detection.</a:t>
            </a:r>
          </a:p>
        </p:txBody>
      </p:sp>
      <p:sp>
        <p:nvSpPr>
          <p:cNvPr id="4" name="Slide Number Placeholder 3"/>
          <p:cNvSpPr>
            <a:spLocks noGrp="1"/>
          </p:cNvSpPr>
          <p:nvPr>
            <p:ph type="sldNum" sz="quarter" idx="5"/>
          </p:nvPr>
        </p:nvSpPr>
        <p:spPr/>
        <p:txBody>
          <a:bodyPr/>
          <a:lstStyle/>
          <a:p>
            <a:fld id="{ABCD345D-EF55-43E9-8A69-AB02062348AE}" type="slidenum">
              <a:rPr lang="en-US" smtClean="0"/>
              <a:t>31</a:t>
            </a:fld>
            <a:endParaRPr lang="en-US"/>
          </a:p>
        </p:txBody>
      </p:sp>
    </p:spTree>
    <p:extLst>
      <p:ext uri="{BB962C8B-B14F-4D97-AF65-F5344CB8AC3E}">
        <p14:creationId xmlns:p14="http://schemas.microsoft.com/office/powerpoint/2010/main" val="2260279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evaluate the scalability of XFDetector. </a:t>
            </a:r>
          </a:p>
          <a:p>
            <a:r>
              <a:rPr lang="en-US" dirty="0"/>
              <a:t>The x-axis shows the number of transactions the test program has be tested. </a:t>
            </a:r>
          </a:p>
          <a:p>
            <a:r>
              <a:rPr lang="en-US" dirty="0"/>
              <a:t>The primary y-axis shows the execution time and the secondary axis shows the number of failure points XFDetector has encountered during execution. </a:t>
            </a:r>
          </a:p>
          <a:p>
            <a:r>
              <a:rPr lang="en-US" dirty="0"/>
              <a:t>We can see the execution time scales linearly as the number of failure point increases. This is because the post-failure recovery procedure typically executes a fix amount of work, such as rolling back only the incomplete update interrupted by the failure.</a:t>
            </a:r>
          </a:p>
          <a:p>
            <a:r>
              <a:rPr lang="en-US" dirty="0"/>
              <a:t>Therefore, we conclude that XFDetector is scalable in detection. </a:t>
            </a:r>
          </a:p>
        </p:txBody>
      </p:sp>
      <p:sp>
        <p:nvSpPr>
          <p:cNvPr id="4" name="Slide Number Placeholder 3"/>
          <p:cNvSpPr>
            <a:spLocks noGrp="1"/>
          </p:cNvSpPr>
          <p:nvPr>
            <p:ph type="sldNum" sz="quarter" idx="5"/>
          </p:nvPr>
        </p:nvSpPr>
        <p:spPr/>
        <p:txBody>
          <a:bodyPr/>
          <a:lstStyle/>
          <a:p>
            <a:fld id="{ABCD345D-EF55-43E9-8A69-AB02062348AE}" type="slidenum">
              <a:rPr lang="en-US" smtClean="0"/>
              <a:t>32</a:t>
            </a:fld>
            <a:endParaRPr lang="en-US"/>
          </a:p>
        </p:txBody>
      </p:sp>
    </p:spTree>
    <p:extLst>
      <p:ext uri="{BB962C8B-B14F-4D97-AF65-F5344CB8AC3E}">
        <p14:creationId xmlns:p14="http://schemas.microsoft.com/office/powerpoint/2010/main" val="11548460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evaluated the detection capability of XFDetector. </a:t>
            </a:r>
          </a:p>
          <a:p>
            <a:r>
              <a:rPr lang="en-US" dirty="0"/>
              <a:t>We first validate it with synthetic bugs that we placed in the microbenchmarks.</a:t>
            </a:r>
          </a:p>
          <a:p>
            <a:r>
              <a:rPr lang="en-US" dirty="0"/>
              <a:t>Then, during testing, we have found 4 new bugs – one in </a:t>
            </a:r>
            <a:r>
              <a:rPr lang="en-US" dirty="0" err="1"/>
              <a:t>hashmap</a:t>
            </a:r>
            <a:r>
              <a:rPr lang="en-US" dirty="0"/>
              <a:t>-atomic, one in </a:t>
            </a:r>
            <a:r>
              <a:rPr lang="en-US" dirty="0" err="1"/>
              <a:t>redis</a:t>
            </a:r>
            <a:r>
              <a:rPr lang="en-US" dirty="0"/>
              <a:t> and another in the </a:t>
            </a:r>
            <a:r>
              <a:rPr lang="en-US" dirty="0" err="1"/>
              <a:t>libpmemobj</a:t>
            </a:r>
            <a:r>
              <a:rPr lang="en-US" dirty="0"/>
              <a:t> library. Those bugs cannot be detected by prior works as they require a holistic testing across the failure. </a:t>
            </a:r>
          </a:p>
        </p:txBody>
      </p:sp>
      <p:sp>
        <p:nvSpPr>
          <p:cNvPr id="4" name="Slide Number Placeholder 3"/>
          <p:cNvSpPr>
            <a:spLocks noGrp="1"/>
          </p:cNvSpPr>
          <p:nvPr>
            <p:ph type="sldNum" sz="quarter" idx="5"/>
          </p:nvPr>
        </p:nvSpPr>
        <p:spPr/>
        <p:txBody>
          <a:bodyPr/>
          <a:lstStyle/>
          <a:p>
            <a:fld id="{ABCD345D-EF55-43E9-8A69-AB02062348AE}" type="slidenum">
              <a:rPr lang="en-US" smtClean="0"/>
              <a:t>33</a:t>
            </a:fld>
            <a:endParaRPr lang="en-US"/>
          </a:p>
        </p:txBody>
      </p:sp>
    </p:spTree>
    <p:extLst>
      <p:ext uri="{BB962C8B-B14F-4D97-AF65-F5344CB8AC3E}">
        <p14:creationId xmlns:p14="http://schemas.microsoft.com/office/powerpoint/2010/main" val="32584915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both the pre- and post-failure stages are equally critical to the crash consistency guarantee. </a:t>
            </a:r>
          </a:p>
          <a:p>
            <a:r>
              <a:rPr lang="en-US" dirty="0"/>
              <a:t>In this work, we define two categories of bugs that are due to incorrect interactions across failure: cross-failure race and cross-failure semantic bug.</a:t>
            </a:r>
          </a:p>
          <a:p>
            <a:r>
              <a:rPr lang="en-US" dirty="0"/>
              <a:t>We provide a tool XFDetector that holistically tests both stages across the failure. We have found 4 new bugs in existing PM programs using XFDetector.</a:t>
            </a:r>
          </a:p>
        </p:txBody>
      </p:sp>
      <p:sp>
        <p:nvSpPr>
          <p:cNvPr id="4" name="Slide Number Placeholder 3"/>
          <p:cNvSpPr>
            <a:spLocks noGrp="1"/>
          </p:cNvSpPr>
          <p:nvPr>
            <p:ph type="sldNum" sz="quarter" idx="5"/>
          </p:nvPr>
        </p:nvSpPr>
        <p:spPr/>
        <p:txBody>
          <a:bodyPr/>
          <a:lstStyle/>
          <a:p>
            <a:fld id="{ABCD345D-EF55-43E9-8A69-AB02062348AE}" type="slidenum">
              <a:rPr lang="en-US" smtClean="0"/>
              <a:t>34</a:t>
            </a:fld>
            <a:endParaRPr lang="en-US"/>
          </a:p>
        </p:txBody>
      </p:sp>
    </p:spTree>
    <p:extLst>
      <p:ext uri="{BB962C8B-B14F-4D97-AF65-F5344CB8AC3E}">
        <p14:creationId xmlns:p14="http://schemas.microsoft.com/office/powerpoint/2010/main" val="13390522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D345D-EF55-43E9-8A69-AB02062348AE}" type="slidenum">
              <a:rPr lang="en-US" smtClean="0"/>
              <a:t>35</a:t>
            </a:fld>
            <a:endParaRPr lang="en-US"/>
          </a:p>
        </p:txBody>
      </p:sp>
    </p:spTree>
    <p:extLst>
      <p:ext uri="{BB962C8B-B14F-4D97-AF65-F5344CB8AC3E}">
        <p14:creationId xmlns:p14="http://schemas.microsoft.com/office/powerpoint/2010/main" val="1028460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an example. </a:t>
            </a:r>
          </a:p>
          <a:p>
            <a:r>
              <a:rPr lang="en-US" dirty="0"/>
              <a:t>There is an array stored in PM. We want to update the second item from B to E. </a:t>
            </a:r>
          </a:p>
          <a:p>
            <a:r>
              <a:rPr lang="en-US" dirty="0"/>
              <a:t>The question is how can we update B in a crash-consistent manner?</a:t>
            </a:r>
          </a:p>
        </p:txBody>
      </p:sp>
      <p:sp>
        <p:nvSpPr>
          <p:cNvPr id="4" name="Slide Number Placeholder 3"/>
          <p:cNvSpPr>
            <a:spLocks noGrp="1"/>
          </p:cNvSpPr>
          <p:nvPr>
            <p:ph type="sldNum" sz="quarter" idx="5"/>
          </p:nvPr>
        </p:nvSpPr>
        <p:spPr/>
        <p:txBody>
          <a:bodyPr/>
          <a:lstStyle/>
          <a:p>
            <a:fld id="{ABCD345D-EF55-43E9-8A69-AB02062348AE}" type="slidenum">
              <a:rPr lang="en-US" smtClean="0"/>
              <a:t>4</a:t>
            </a:fld>
            <a:endParaRPr lang="en-US"/>
          </a:p>
        </p:txBody>
      </p:sp>
    </p:spTree>
    <p:extLst>
      <p:ext uri="{BB962C8B-B14F-4D97-AF65-F5344CB8AC3E}">
        <p14:creationId xmlns:p14="http://schemas.microsoft.com/office/powerpoint/2010/main" val="2824744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solutions is to follow undo logging mechanism. </a:t>
            </a:r>
          </a:p>
          <a:p>
            <a:r>
              <a:rPr lang="en-US" dirty="0"/>
              <a:t>That is to create a back of the old item B before update, and then perform the update in-place, and finally commit the update.</a:t>
            </a:r>
          </a:p>
          <a:p>
            <a:r>
              <a:rPr lang="en-US" dirty="0"/>
              <a:t>To guarantee crash consistency, the writes in each step need to be persisted in memory before the next one starts, and all updates needs to become persistent in the end. </a:t>
            </a:r>
          </a:p>
        </p:txBody>
      </p:sp>
      <p:sp>
        <p:nvSpPr>
          <p:cNvPr id="4" name="Slide Number Placeholder 3"/>
          <p:cNvSpPr>
            <a:spLocks noGrp="1"/>
          </p:cNvSpPr>
          <p:nvPr>
            <p:ph type="sldNum" sz="quarter" idx="5"/>
          </p:nvPr>
        </p:nvSpPr>
        <p:spPr/>
        <p:txBody>
          <a:bodyPr/>
          <a:lstStyle/>
          <a:p>
            <a:fld id="{ABCD345D-EF55-43E9-8A69-AB02062348AE}" type="slidenum">
              <a:rPr lang="en-US" smtClean="0"/>
              <a:t>5</a:t>
            </a:fld>
            <a:endParaRPr lang="en-US"/>
          </a:p>
        </p:txBody>
      </p:sp>
    </p:spTree>
    <p:extLst>
      <p:ext uri="{BB962C8B-B14F-4D97-AF65-F5344CB8AC3E}">
        <p14:creationId xmlns:p14="http://schemas.microsoft.com/office/powerpoint/2010/main" val="3774362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support PM programming, hardware platform introduces new primitives. This figure shows a memory hierarchy where the cache is volatile and the memory is persistent. A PM system first provides a durability guarantee, that is a write can be come durable in memory. In this example, a write updates cache line X. To make the update durable, the program first issues a cache line write-back (CLWB) instruction, and then use a store-fence (SFENCE) to guarantee the completion. It also provides an ordering guarantee, that is one write becomes persistent before </a:t>
            </a:r>
            <a:r>
              <a:rPr lang="en-US" dirty="0" err="1"/>
              <a:t>another.In</a:t>
            </a:r>
            <a:r>
              <a:rPr lang="en-US" dirty="0"/>
              <a:t> this example, a write updates cache line X. To make sure A becomes persistent before the next update, the program needs to follow the previous sequence of CLWB+SFENCE instruction to write it back. And then it updates Y. For simplicity, we refer to a sequence of CLWB and SFENCE as a </a:t>
            </a:r>
            <a:r>
              <a:rPr lang="en-US" dirty="0" err="1"/>
              <a:t>persist_barrier</a:t>
            </a:r>
            <a:endParaRPr lang="en-US" dirty="0"/>
          </a:p>
        </p:txBody>
      </p:sp>
      <p:sp>
        <p:nvSpPr>
          <p:cNvPr id="4" name="Slide Number Placeholder 3"/>
          <p:cNvSpPr>
            <a:spLocks noGrp="1"/>
          </p:cNvSpPr>
          <p:nvPr>
            <p:ph type="sldNum" sz="quarter" idx="5"/>
          </p:nvPr>
        </p:nvSpPr>
        <p:spPr/>
        <p:txBody>
          <a:bodyPr/>
          <a:lstStyle/>
          <a:p>
            <a:fld id="{ABCD345D-EF55-43E9-8A69-AB02062348AE}" type="slidenum">
              <a:rPr lang="en-US" smtClean="0"/>
              <a:t>6</a:t>
            </a:fld>
            <a:endParaRPr lang="en-US"/>
          </a:p>
        </p:txBody>
      </p:sp>
    </p:spTree>
    <p:extLst>
      <p:ext uri="{BB962C8B-B14F-4D97-AF65-F5344CB8AC3E}">
        <p14:creationId xmlns:p14="http://schemas.microsoft.com/office/powerpoint/2010/main" val="2864179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code on the left side shows an implementation of this procedure. </a:t>
            </a:r>
          </a:p>
          <a:p>
            <a:r>
              <a:rPr lang="en-US" dirty="0"/>
              <a:t>First, the program backs up the old data and then sets the valid bit for the backup. Now, both pieces of data are not guaranteed to be persisted after failure.</a:t>
            </a:r>
          </a:p>
          <a:p>
            <a:r>
              <a:rPr lang="en-US" dirty="0"/>
              <a:t>Next, a </a:t>
            </a:r>
            <a:r>
              <a:rPr lang="en-US" dirty="0" err="1"/>
              <a:t>persist_barrier</a:t>
            </a:r>
            <a:r>
              <a:rPr lang="en-US" dirty="0"/>
              <a:t> writes back the updates and make them persistent. </a:t>
            </a:r>
          </a:p>
          <a:p>
            <a:r>
              <a:rPr lang="en-US" dirty="0"/>
              <a:t>Then, the program updates the second entry in place and set the valid bit to zero. Finally, it writes back all the updates with another </a:t>
            </a:r>
            <a:r>
              <a:rPr lang="en-US" dirty="0" err="1"/>
              <a:t>persist_barrier</a:t>
            </a:r>
            <a:r>
              <a:rPr lang="en-US" dirty="0"/>
              <a:t>.</a:t>
            </a:r>
          </a:p>
          <a:p>
            <a:r>
              <a:rPr lang="en-US" dirty="0"/>
              <a:t>In this example, due to the potential reordering between writes, valid can become persistent before the backup itself. Therefore, the recovery program can be using a non-persisted data for rolling back.</a:t>
            </a:r>
          </a:p>
          <a:p>
            <a:r>
              <a:rPr lang="en-US" dirty="0"/>
              <a:t>To fix such inconsistency, the program needs to place more </a:t>
            </a:r>
            <a:r>
              <a:rPr lang="en-US" dirty="0" err="1"/>
              <a:t>persist_barriers</a:t>
            </a:r>
            <a:r>
              <a:rPr lang="en-US" dirty="0"/>
              <a:t>. By disabling the reordering, the backup is always persisted before the valid bit does. </a:t>
            </a:r>
          </a:p>
        </p:txBody>
      </p:sp>
      <p:sp>
        <p:nvSpPr>
          <p:cNvPr id="4" name="Slide Number Placeholder 3"/>
          <p:cNvSpPr>
            <a:spLocks noGrp="1"/>
          </p:cNvSpPr>
          <p:nvPr>
            <p:ph type="sldNum" sz="quarter" idx="5"/>
          </p:nvPr>
        </p:nvSpPr>
        <p:spPr/>
        <p:txBody>
          <a:bodyPr/>
          <a:lstStyle/>
          <a:p>
            <a:fld id="{ABCD345D-EF55-43E9-8A69-AB02062348AE}" type="slidenum">
              <a:rPr lang="en-US" smtClean="0"/>
              <a:t>7</a:t>
            </a:fld>
            <a:endParaRPr lang="en-US"/>
          </a:p>
        </p:txBody>
      </p:sp>
    </p:spTree>
    <p:extLst>
      <p:ext uri="{BB962C8B-B14F-4D97-AF65-F5344CB8AC3E}">
        <p14:creationId xmlns:p14="http://schemas.microsoft.com/office/powerpoint/2010/main" val="1413012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this example, we can conclude that programming for PM is hard. </a:t>
            </a:r>
          </a:p>
          <a:p>
            <a:r>
              <a:rPr lang="en-US" dirty="0"/>
              <a:t>Programmers first need to design a crash consistency mechanism, like the previous undo log.</a:t>
            </a:r>
          </a:p>
          <a:p>
            <a:r>
              <a:rPr lang="en-US" dirty="0"/>
              <a:t>And then correctly implement it by manipulating persistent data carefully. </a:t>
            </a:r>
          </a:p>
          <a:p>
            <a:endParaRPr lang="en-US" dirty="0"/>
          </a:p>
        </p:txBody>
      </p:sp>
      <p:sp>
        <p:nvSpPr>
          <p:cNvPr id="4" name="Slide Number Placeholder 3"/>
          <p:cNvSpPr>
            <a:spLocks noGrp="1"/>
          </p:cNvSpPr>
          <p:nvPr>
            <p:ph type="sldNum" sz="quarter" idx="5"/>
          </p:nvPr>
        </p:nvSpPr>
        <p:spPr/>
        <p:txBody>
          <a:bodyPr/>
          <a:lstStyle/>
          <a:p>
            <a:fld id="{ABCD345D-EF55-43E9-8A69-AB02062348AE}" type="slidenum">
              <a:rPr lang="en-US" smtClean="0"/>
              <a:t>8</a:t>
            </a:fld>
            <a:endParaRPr lang="en-US"/>
          </a:p>
        </p:txBody>
      </p:sp>
    </p:spTree>
    <p:extLst>
      <p:ext uri="{BB962C8B-B14F-4D97-AF65-F5344CB8AC3E}">
        <p14:creationId xmlns:p14="http://schemas.microsoft.com/office/powerpoint/2010/main" val="2369331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previous work, </a:t>
            </a:r>
            <a:r>
              <a:rPr lang="en-US" dirty="0" err="1"/>
              <a:t>PMTest</a:t>
            </a:r>
            <a:r>
              <a:rPr lang="en-US" dirty="0"/>
              <a:t>, has provide testing for these two fundamental guarantees in PM programming: durability and ordering. </a:t>
            </a:r>
          </a:p>
          <a:p>
            <a:r>
              <a:rPr lang="en-US" dirty="0"/>
              <a:t>The bug in the previous example can be detected by asserting whether the backup has been persisted in the end of the sequence. And whether the backup becomes persistent before its valid bit.</a:t>
            </a:r>
          </a:p>
          <a:p>
            <a:r>
              <a:rPr lang="en-US" dirty="0"/>
              <a:t>However, if a failure happens, the program will continue execution afterward. The question is what happens after failure? </a:t>
            </a:r>
          </a:p>
          <a:p>
            <a:endParaRPr lang="en-US" dirty="0"/>
          </a:p>
        </p:txBody>
      </p:sp>
      <p:sp>
        <p:nvSpPr>
          <p:cNvPr id="4" name="Slide Number Placeholder 3"/>
          <p:cNvSpPr>
            <a:spLocks noGrp="1"/>
          </p:cNvSpPr>
          <p:nvPr>
            <p:ph type="sldNum" sz="quarter" idx="5"/>
          </p:nvPr>
        </p:nvSpPr>
        <p:spPr/>
        <p:txBody>
          <a:bodyPr/>
          <a:lstStyle/>
          <a:p>
            <a:fld id="{ABCD345D-EF55-43E9-8A69-AB02062348AE}" type="slidenum">
              <a:rPr lang="en-US" smtClean="0"/>
              <a:t>9</a:t>
            </a:fld>
            <a:endParaRPr lang="en-US"/>
          </a:p>
        </p:txBody>
      </p:sp>
    </p:spTree>
    <p:extLst>
      <p:ext uri="{BB962C8B-B14F-4D97-AF65-F5344CB8AC3E}">
        <p14:creationId xmlns:p14="http://schemas.microsoft.com/office/powerpoint/2010/main" val="1600399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B6FAF-E557-4FBE-8331-9546A1129CC6}"/>
              </a:ext>
            </a:extLst>
          </p:cNvPr>
          <p:cNvSpPr>
            <a:spLocks noGrp="1"/>
          </p:cNvSpPr>
          <p:nvPr>
            <p:ph type="ctrTitle"/>
          </p:nvPr>
        </p:nvSpPr>
        <p:spPr>
          <a:xfrm>
            <a:off x="1524000" y="1122363"/>
            <a:ext cx="9144000" cy="2387600"/>
          </a:xfrm>
        </p:spPr>
        <p:txBody>
          <a:bodyPr anchor="b"/>
          <a:lstStyle>
            <a:lvl1pPr algn="ctr">
              <a:defRPr sz="6000">
                <a:latin typeface="Franklin Gothic Medium" panose="020B06030201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F17C6069-9881-402A-8225-7B9E16E7CB2E}"/>
              </a:ext>
            </a:extLst>
          </p:cNvPr>
          <p:cNvSpPr>
            <a:spLocks noGrp="1"/>
          </p:cNvSpPr>
          <p:nvPr>
            <p:ph type="subTitle" idx="1"/>
          </p:nvPr>
        </p:nvSpPr>
        <p:spPr>
          <a:xfrm>
            <a:off x="1524000" y="3602038"/>
            <a:ext cx="9144000" cy="1655762"/>
          </a:xfrm>
        </p:spPr>
        <p:txBody>
          <a:bodyPr/>
          <a:lstStyle>
            <a:lvl1pPr marL="0" indent="0" algn="ctr">
              <a:buNone/>
              <a:defRPr sz="2400">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3688ADE-BF4C-473D-9690-2776B0BBEFD9}"/>
              </a:ext>
            </a:extLst>
          </p:cNvPr>
          <p:cNvSpPr>
            <a:spLocks noGrp="1"/>
          </p:cNvSpPr>
          <p:nvPr>
            <p:ph type="dt" sz="half" idx="10"/>
          </p:nvPr>
        </p:nvSpPr>
        <p:spPr/>
        <p:txBody>
          <a:bodyPr/>
          <a:lstStyle/>
          <a:p>
            <a:fld id="{F2D9CD43-B5F2-4564-BAF8-2DB92AB6146A}" type="datetime1">
              <a:rPr lang="en-US" smtClean="0"/>
              <a:t>3/23/2020</a:t>
            </a:fld>
            <a:endParaRPr lang="en-US"/>
          </a:p>
        </p:txBody>
      </p:sp>
      <p:sp>
        <p:nvSpPr>
          <p:cNvPr id="5" name="Footer Placeholder 4">
            <a:extLst>
              <a:ext uri="{FF2B5EF4-FFF2-40B4-BE49-F238E27FC236}">
                <a16:creationId xmlns:a16="http://schemas.microsoft.com/office/drawing/2014/main" id="{9B7BFF55-C9F2-4079-8B57-458513E08F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0338FF-53DA-4000-B21A-575DD23F0A57}"/>
              </a:ext>
            </a:extLst>
          </p:cNvPr>
          <p:cNvSpPr>
            <a:spLocks noGrp="1"/>
          </p:cNvSpPr>
          <p:nvPr>
            <p:ph type="sldNum" sz="quarter" idx="12"/>
          </p:nvPr>
        </p:nvSpPr>
        <p:spPr/>
        <p:txBody>
          <a:bodyPr/>
          <a:lstStyle>
            <a:lvl1pPr>
              <a:defRPr sz="1400">
                <a:latin typeface="Franklin Gothic Medium" panose="020B0603020102020204" pitchFamily="34" charset="0"/>
              </a:defRPr>
            </a:lvl1pPr>
          </a:lstStyle>
          <a:p>
            <a:fld id="{09CBB891-A474-417A-9134-EF0307377039}" type="slidenum">
              <a:rPr lang="en-US" smtClean="0"/>
              <a:pPr/>
              <a:t>‹#›</a:t>
            </a:fld>
            <a:endParaRPr lang="en-US" dirty="0"/>
          </a:p>
        </p:txBody>
      </p:sp>
    </p:spTree>
    <p:extLst>
      <p:ext uri="{BB962C8B-B14F-4D97-AF65-F5344CB8AC3E}">
        <p14:creationId xmlns:p14="http://schemas.microsoft.com/office/powerpoint/2010/main" val="4290434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07A62-8FA4-401E-9ECC-05ABB24E69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5A0FB8-51A8-418C-B3D9-E4826DF017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44FB1-D564-451B-B8E9-50E51C26055C}"/>
              </a:ext>
            </a:extLst>
          </p:cNvPr>
          <p:cNvSpPr>
            <a:spLocks noGrp="1"/>
          </p:cNvSpPr>
          <p:nvPr>
            <p:ph type="dt" sz="half" idx="10"/>
          </p:nvPr>
        </p:nvSpPr>
        <p:spPr/>
        <p:txBody>
          <a:bodyPr/>
          <a:lstStyle/>
          <a:p>
            <a:fld id="{3A88EDF0-8077-4BA2-9C03-7E2C5EC67963}" type="datetime1">
              <a:rPr lang="en-US" smtClean="0"/>
              <a:t>3/23/2020</a:t>
            </a:fld>
            <a:endParaRPr lang="en-US"/>
          </a:p>
        </p:txBody>
      </p:sp>
      <p:sp>
        <p:nvSpPr>
          <p:cNvPr id="5" name="Footer Placeholder 4">
            <a:extLst>
              <a:ext uri="{FF2B5EF4-FFF2-40B4-BE49-F238E27FC236}">
                <a16:creationId xmlns:a16="http://schemas.microsoft.com/office/drawing/2014/main" id="{B82B4581-3A19-4828-B5EC-2F6AB972EB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CFFA24-425B-4A78-A343-B9A219E377DC}"/>
              </a:ext>
            </a:extLst>
          </p:cNvPr>
          <p:cNvSpPr>
            <a:spLocks noGrp="1"/>
          </p:cNvSpPr>
          <p:nvPr>
            <p:ph type="sldNum" sz="quarter" idx="12"/>
          </p:nvPr>
        </p:nvSpPr>
        <p:spPr/>
        <p:txBody>
          <a:bodyPr/>
          <a:lstStyle/>
          <a:p>
            <a:fld id="{09CBB891-A474-417A-9134-EF0307377039}" type="slidenum">
              <a:rPr lang="en-US" smtClean="0"/>
              <a:t>‹#›</a:t>
            </a:fld>
            <a:endParaRPr lang="en-US"/>
          </a:p>
        </p:txBody>
      </p:sp>
    </p:spTree>
    <p:extLst>
      <p:ext uri="{BB962C8B-B14F-4D97-AF65-F5344CB8AC3E}">
        <p14:creationId xmlns:p14="http://schemas.microsoft.com/office/powerpoint/2010/main" val="3704743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BEA113-57AC-406E-9E81-199DE523E7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3AB268-3D74-4F5A-88F7-FF662F1BE7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80E493-C328-43D7-805D-9B7FDF7BEC19}"/>
              </a:ext>
            </a:extLst>
          </p:cNvPr>
          <p:cNvSpPr>
            <a:spLocks noGrp="1"/>
          </p:cNvSpPr>
          <p:nvPr>
            <p:ph type="dt" sz="half" idx="10"/>
          </p:nvPr>
        </p:nvSpPr>
        <p:spPr/>
        <p:txBody>
          <a:bodyPr/>
          <a:lstStyle/>
          <a:p>
            <a:fld id="{D2C8B86B-8858-4A19-B0F5-64B62A5FA559}" type="datetime1">
              <a:rPr lang="en-US" smtClean="0"/>
              <a:t>3/23/2020</a:t>
            </a:fld>
            <a:endParaRPr lang="en-US"/>
          </a:p>
        </p:txBody>
      </p:sp>
      <p:sp>
        <p:nvSpPr>
          <p:cNvPr id="5" name="Footer Placeholder 4">
            <a:extLst>
              <a:ext uri="{FF2B5EF4-FFF2-40B4-BE49-F238E27FC236}">
                <a16:creationId xmlns:a16="http://schemas.microsoft.com/office/drawing/2014/main" id="{59AB1F09-09EE-404A-9829-2A5A9AC66F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081E53-C43A-4F1A-B453-21A7DA12E664}"/>
              </a:ext>
            </a:extLst>
          </p:cNvPr>
          <p:cNvSpPr>
            <a:spLocks noGrp="1"/>
          </p:cNvSpPr>
          <p:nvPr>
            <p:ph type="sldNum" sz="quarter" idx="12"/>
          </p:nvPr>
        </p:nvSpPr>
        <p:spPr/>
        <p:txBody>
          <a:bodyPr/>
          <a:lstStyle/>
          <a:p>
            <a:fld id="{09CBB891-A474-417A-9134-EF0307377039}" type="slidenum">
              <a:rPr lang="en-US" smtClean="0"/>
              <a:t>‹#›</a:t>
            </a:fld>
            <a:endParaRPr lang="en-US"/>
          </a:p>
        </p:txBody>
      </p:sp>
    </p:spTree>
    <p:extLst>
      <p:ext uri="{BB962C8B-B14F-4D97-AF65-F5344CB8AC3E}">
        <p14:creationId xmlns:p14="http://schemas.microsoft.com/office/powerpoint/2010/main" val="1212175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25EE5-CC3A-4B58-8E1A-A475CF1EF9FD}"/>
              </a:ext>
            </a:extLst>
          </p:cNvPr>
          <p:cNvSpPr>
            <a:spLocks noGrp="1"/>
          </p:cNvSpPr>
          <p:nvPr>
            <p:ph type="title"/>
          </p:nvPr>
        </p:nvSpPr>
        <p:spPr/>
        <p:txBody>
          <a:bodyPr/>
          <a:lstStyle>
            <a:lvl1pPr>
              <a:defRPr>
                <a:latin typeface="Franklin Gothic Medium" panose="020B0603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6C823CA-9AAB-4738-B8DC-95A0ADF23A9A}"/>
              </a:ext>
            </a:extLst>
          </p:cNvPr>
          <p:cNvSpPr>
            <a:spLocks noGrp="1"/>
          </p:cNvSpPr>
          <p:nvPr>
            <p:ph idx="1"/>
          </p:nvPr>
        </p:nvSpPr>
        <p:spPr/>
        <p:txBody>
          <a:bodyPr/>
          <a:lstStyle>
            <a:lvl1pPr>
              <a:defRPr>
                <a:latin typeface="Franklin Gothic Medium" panose="020B0603020102020204" pitchFamily="34" charset="0"/>
              </a:defRPr>
            </a:lvl1pPr>
            <a:lvl2pPr>
              <a:defRPr>
                <a:latin typeface="Franklin Gothic Medium" panose="020B0603020102020204" pitchFamily="34" charset="0"/>
              </a:defRPr>
            </a:lvl2pPr>
            <a:lvl3pPr>
              <a:defRPr>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3B1B97-C46F-435D-9FF5-791EE8D6CE04}"/>
              </a:ext>
            </a:extLst>
          </p:cNvPr>
          <p:cNvSpPr>
            <a:spLocks noGrp="1"/>
          </p:cNvSpPr>
          <p:nvPr>
            <p:ph type="dt" sz="half" idx="10"/>
          </p:nvPr>
        </p:nvSpPr>
        <p:spPr/>
        <p:txBody>
          <a:bodyPr/>
          <a:lstStyle/>
          <a:p>
            <a:fld id="{9B04D67E-95F6-4517-B080-D89D3ED9D786}" type="datetime1">
              <a:rPr lang="en-US" smtClean="0"/>
              <a:t>3/23/2020</a:t>
            </a:fld>
            <a:endParaRPr lang="en-US"/>
          </a:p>
        </p:txBody>
      </p:sp>
      <p:sp>
        <p:nvSpPr>
          <p:cNvPr id="5" name="Footer Placeholder 4">
            <a:extLst>
              <a:ext uri="{FF2B5EF4-FFF2-40B4-BE49-F238E27FC236}">
                <a16:creationId xmlns:a16="http://schemas.microsoft.com/office/drawing/2014/main" id="{B4EB3624-C7E6-4FF5-8AD9-4DEBE0AB65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0624-FA6E-4A2F-ADA5-E05D50053299}"/>
              </a:ext>
            </a:extLst>
          </p:cNvPr>
          <p:cNvSpPr>
            <a:spLocks noGrp="1"/>
          </p:cNvSpPr>
          <p:nvPr>
            <p:ph type="sldNum" sz="quarter" idx="12"/>
          </p:nvPr>
        </p:nvSpPr>
        <p:spPr/>
        <p:txBody>
          <a:bodyPr/>
          <a:lstStyle>
            <a:lvl1pPr>
              <a:defRPr sz="1400">
                <a:latin typeface="Franklin Gothic Medium" panose="020B0603020102020204" pitchFamily="34" charset="0"/>
              </a:defRPr>
            </a:lvl1pPr>
          </a:lstStyle>
          <a:p>
            <a:fld id="{09CBB891-A474-417A-9134-EF0307377039}" type="slidenum">
              <a:rPr lang="en-US" smtClean="0"/>
              <a:pPr/>
              <a:t>‹#›</a:t>
            </a:fld>
            <a:endParaRPr lang="en-US" dirty="0"/>
          </a:p>
        </p:txBody>
      </p:sp>
    </p:spTree>
    <p:extLst>
      <p:ext uri="{BB962C8B-B14F-4D97-AF65-F5344CB8AC3E}">
        <p14:creationId xmlns:p14="http://schemas.microsoft.com/office/powerpoint/2010/main" val="3604496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F1FF9-20CC-438D-8BD8-E1EA2B79EA15}"/>
              </a:ext>
            </a:extLst>
          </p:cNvPr>
          <p:cNvSpPr>
            <a:spLocks noGrp="1"/>
          </p:cNvSpPr>
          <p:nvPr>
            <p:ph type="title"/>
          </p:nvPr>
        </p:nvSpPr>
        <p:spPr>
          <a:xfrm>
            <a:off x="831850" y="1709738"/>
            <a:ext cx="10515600" cy="2852737"/>
          </a:xfrm>
        </p:spPr>
        <p:txBody>
          <a:bodyPr anchor="b"/>
          <a:lstStyle>
            <a:lvl1pPr>
              <a:defRPr sz="6000">
                <a:latin typeface="Franklin Gothic Medium" panose="020B06030201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92FCAE3-0FC3-46AE-AC94-395A8BCD5C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3B0804-1BBA-40E9-A731-F2444F3B7276}"/>
              </a:ext>
            </a:extLst>
          </p:cNvPr>
          <p:cNvSpPr>
            <a:spLocks noGrp="1"/>
          </p:cNvSpPr>
          <p:nvPr>
            <p:ph type="dt" sz="half" idx="10"/>
          </p:nvPr>
        </p:nvSpPr>
        <p:spPr/>
        <p:txBody>
          <a:bodyPr/>
          <a:lstStyle/>
          <a:p>
            <a:fld id="{E6EEBD63-FE4D-4E6A-AD23-33A6DA185DD7}" type="datetime1">
              <a:rPr lang="en-US" smtClean="0"/>
              <a:t>3/23/2020</a:t>
            </a:fld>
            <a:endParaRPr lang="en-US"/>
          </a:p>
        </p:txBody>
      </p:sp>
      <p:sp>
        <p:nvSpPr>
          <p:cNvPr id="5" name="Footer Placeholder 4">
            <a:extLst>
              <a:ext uri="{FF2B5EF4-FFF2-40B4-BE49-F238E27FC236}">
                <a16:creationId xmlns:a16="http://schemas.microsoft.com/office/drawing/2014/main" id="{07ECEDB3-3960-4CAC-B25B-C9DFFE2907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D7C16-6451-491F-BD4F-499CEAEDDB38}"/>
              </a:ext>
            </a:extLst>
          </p:cNvPr>
          <p:cNvSpPr>
            <a:spLocks noGrp="1"/>
          </p:cNvSpPr>
          <p:nvPr>
            <p:ph type="sldNum" sz="quarter" idx="12"/>
          </p:nvPr>
        </p:nvSpPr>
        <p:spPr/>
        <p:txBody>
          <a:bodyPr/>
          <a:lstStyle/>
          <a:p>
            <a:fld id="{09CBB891-A474-417A-9134-EF0307377039}" type="slidenum">
              <a:rPr lang="en-US" smtClean="0"/>
              <a:t>‹#›</a:t>
            </a:fld>
            <a:endParaRPr lang="en-US"/>
          </a:p>
        </p:txBody>
      </p:sp>
    </p:spTree>
    <p:extLst>
      <p:ext uri="{BB962C8B-B14F-4D97-AF65-F5344CB8AC3E}">
        <p14:creationId xmlns:p14="http://schemas.microsoft.com/office/powerpoint/2010/main" val="3547958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79E4D-015B-442A-9726-4EB463EAAA1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0ABBA1D-93BC-4A90-B2F3-0B7F8305BC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092DF4-5FC5-4A2A-9DDD-8AAE19B04D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B2AA0E-3A4A-4CDD-9346-426EE627077F}"/>
              </a:ext>
            </a:extLst>
          </p:cNvPr>
          <p:cNvSpPr>
            <a:spLocks noGrp="1"/>
          </p:cNvSpPr>
          <p:nvPr>
            <p:ph type="dt" sz="half" idx="10"/>
          </p:nvPr>
        </p:nvSpPr>
        <p:spPr/>
        <p:txBody>
          <a:bodyPr/>
          <a:lstStyle/>
          <a:p>
            <a:fld id="{5C3EE56C-EC66-4AE0-83FE-7C5A1ADE3C2B}" type="datetime1">
              <a:rPr lang="en-US" smtClean="0"/>
              <a:t>3/23/2020</a:t>
            </a:fld>
            <a:endParaRPr lang="en-US"/>
          </a:p>
        </p:txBody>
      </p:sp>
      <p:sp>
        <p:nvSpPr>
          <p:cNvPr id="6" name="Footer Placeholder 5">
            <a:extLst>
              <a:ext uri="{FF2B5EF4-FFF2-40B4-BE49-F238E27FC236}">
                <a16:creationId xmlns:a16="http://schemas.microsoft.com/office/drawing/2014/main" id="{0B3680A1-5EA1-4818-80CF-AB8829AD31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AB3F8B-6629-4D2A-97AD-DD43598C43D4}"/>
              </a:ext>
            </a:extLst>
          </p:cNvPr>
          <p:cNvSpPr>
            <a:spLocks noGrp="1"/>
          </p:cNvSpPr>
          <p:nvPr>
            <p:ph type="sldNum" sz="quarter" idx="12"/>
          </p:nvPr>
        </p:nvSpPr>
        <p:spPr/>
        <p:txBody>
          <a:bodyPr/>
          <a:lstStyle/>
          <a:p>
            <a:fld id="{09CBB891-A474-417A-9134-EF0307377039}" type="slidenum">
              <a:rPr lang="en-US" smtClean="0"/>
              <a:t>‹#›</a:t>
            </a:fld>
            <a:endParaRPr lang="en-US" dirty="0"/>
          </a:p>
        </p:txBody>
      </p:sp>
    </p:spTree>
    <p:extLst>
      <p:ext uri="{BB962C8B-B14F-4D97-AF65-F5344CB8AC3E}">
        <p14:creationId xmlns:p14="http://schemas.microsoft.com/office/powerpoint/2010/main" val="1633355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600F7-7268-4CBB-9868-CDF1C51ABC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7EE85C-59DF-4EDA-84CE-ABE00BCC43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4740A6-4C15-4319-9320-781DDB0D3A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04FE55-1191-4428-A32F-C0C0053953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2303A-9E7F-48DB-B930-E0F9E0CB66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59EF6-D582-4B5F-AF1B-5BDE0DD5AED2}"/>
              </a:ext>
            </a:extLst>
          </p:cNvPr>
          <p:cNvSpPr>
            <a:spLocks noGrp="1"/>
          </p:cNvSpPr>
          <p:nvPr>
            <p:ph type="dt" sz="half" idx="10"/>
          </p:nvPr>
        </p:nvSpPr>
        <p:spPr/>
        <p:txBody>
          <a:bodyPr/>
          <a:lstStyle/>
          <a:p>
            <a:fld id="{46224929-8730-4586-829F-BDC2B77D3428}" type="datetime1">
              <a:rPr lang="en-US" smtClean="0"/>
              <a:t>3/23/2020</a:t>
            </a:fld>
            <a:endParaRPr lang="en-US"/>
          </a:p>
        </p:txBody>
      </p:sp>
      <p:sp>
        <p:nvSpPr>
          <p:cNvPr id="8" name="Footer Placeholder 7">
            <a:extLst>
              <a:ext uri="{FF2B5EF4-FFF2-40B4-BE49-F238E27FC236}">
                <a16:creationId xmlns:a16="http://schemas.microsoft.com/office/drawing/2014/main" id="{851E7CAC-679A-4AA9-92C7-2E5F21EA8D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0BE140-79AA-4327-817C-E0245FD70DD0}"/>
              </a:ext>
            </a:extLst>
          </p:cNvPr>
          <p:cNvSpPr>
            <a:spLocks noGrp="1"/>
          </p:cNvSpPr>
          <p:nvPr>
            <p:ph type="sldNum" sz="quarter" idx="12"/>
          </p:nvPr>
        </p:nvSpPr>
        <p:spPr/>
        <p:txBody>
          <a:bodyPr/>
          <a:lstStyle/>
          <a:p>
            <a:fld id="{09CBB891-A474-417A-9134-EF0307377039}" type="slidenum">
              <a:rPr lang="en-US" smtClean="0"/>
              <a:t>‹#›</a:t>
            </a:fld>
            <a:endParaRPr lang="en-US"/>
          </a:p>
        </p:txBody>
      </p:sp>
    </p:spTree>
    <p:extLst>
      <p:ext uri="{BB962C8B-B14F-4D97-AF65-F5344CB8AC3E}">
        <p14:creationId xmlns:p14="http://schemas.microsoft.com/office/powerpoint/2010/main" val="888759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20C93-4BA7-4F2E-B3F5-2FDED489A39D}"/>
              </a:ext>
            </a:extLst>
          </p:cNvPr>
          <p:cNvSpPr>
            <a:spLocks noGrp="1"/>
          </p:cNvSpPr>
          <p:nvPr>
            <p:ph type="title"/>
          </p:nvPr>
        </p:nvSpPr>
        <p:spPr/>
        <p:txBody>
          <a:bodyPr/>
          <a:lstStyle>
            <a:lvl1pPr>
              <a:defRPr>
                <a:latin typeface="Franklin Gothic Book" panose="020B05030201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9EE42917-BA03-4991-AE60-8B0EE49C0AA7}"/>
              </a:ext>
            </a:extLst>
          </p:cNvPr>
          <p:cNvSpPr>
            <a:spLocks noGrp="1"/>
          </p:cNvSpPr>
          <p:nvPr>
            <p:ph type="dt" sz="half" idx="10"/>
          </p:nvPr>
        </p:nvSpPr>
        <p:spPr/>
        <p:txBody>
          <a:bodyPr/>
          <a:lstStyle/>
          <a:p>
            <a:fld id="{CC77E964-89B2-49D6-A106-49C2010D33C0}" type="datetime1">
              <a:rPr lang="en-US" smtClean="0"/>
              <a:t>3/23/2020</a:t>
            </a:fld>
            <a:endParaRPr lang="en-US"/>
          </a:p>
        </p:txBody>
      </p:sp>
      <p:sp>
        <p:nvSpPr>
          <p:cNvPr id="4" name="Footer Placeholder 3">
            <a:extLst>
              <a:ext uri="{FF2B5EF4-FFF2-40B4-BE49-F238E27FC236}">
                <a16:creationId xmlns:a16="http://schemas.microsoft.com/office/drawing/2014/main" id="{D66B1B7D-2ACE-4DCE-B755-42C21E5063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B935F7-92AD-42E7-85D1-D589617B8F9C}"/>
              </a:ext>
            </a:extLst>
          </p:cNvPr>
          <p:cNvSpPr>
            <a:spLocks noGrp="1"/>
          </p:cNvSpPr>
          <p:nvPr>
            <p:ph type="sldNum" sz="quarter" idx="12"/>
          </p:nvPr>
        </p:nvSpPr>
        <p:spPr/>
        <p:txBody>
          <a:bodyPr/>
          <a:lstStyle/>
          <a:p>
            <a:fld id="{09CBB891-A474-417A-9134-EF0307377039}" type="slidenum">
              <a:rPr lang="en-US" smtClean="0"/>
              <a:t>‹#›</a:t>
            </a:fld>
            <a:endParaRPr lang="en-US"/>
          </a:p>
        </p:txBody>
      </p:sp>
    </p:spTree>
    <p:extLst>
      <p:ext uri="{BB962C8B-B14F-4D97-AF65-F5344CB8AC3E}">
        <p14:creationId xmlns:p14="http://schemas.microsoft.com/office/powerpoint/2010/main" val="276659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E6608D-7A6C-4BE2-B613-25E13682623C}"/>
              </a:ext>
            </a:extLst>
          </p:cNvPr>
          <p:cNvSpPr>
            <a:spLocks noGrp="1"/>
          </p:cNvSpPr>
          <p:nvPr>
            <p:ph type="dt" sz="half" idx="10"/>
          </p:nvPr>
        </p:nvSpPr>
        <p:spPr/>
        <p:txBody>
          <a:bodyPr/>
          <a:lstStyle/>
          <a:p>
            <a:fld id="{D1998B07-C9C6-4ABE-962F-5C5DCD0BB5B9}" type="datetime1">
              <a:rPr lang="en-US" smtClean="0"/>
              <a:t>3/23/2020</a:t>
            </a:fld>
            <a:endParaRPr lang="en-US"/>
          </a:p>
        </p:txBody>
      </p:sp>
      <p:sp>
        <p:nvSpPr>
          <p:cNvPr id="3" name="Footer Placeholder 2">
            <a:extLst>
              <a:ext uri="{FF2B5EF4-FFF2-40B4-BE49-F238E27FC236}">
                <a16:creationId xmlns:a16="http://schemas.microsoft.com/office/drawing/2014/main" id="{006B87BF-B53B-43C7-AB5F-B0F8117B2B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9EDCAC-10CB-4D24-9C4F-5A61D97FF980}"/>
              </a:ext>
            </a:extLst>
          </p:cNvPr>
          <p:cNvSpPr>
            <a:spLocks noGrp="1"/>
          </p:cNvSpPr>
          <p:nvPr>
            <p:ph type="sldNum" sz="quarter" idx="12"/>
          </p:nvPr>
        </p:nvSpPr>
        <p:spPr/>
        <p:txBody>
          <a:bodyPr/>
          <a:lstStyle/>
          <a:p>
            <a:fld id="{09CBB891-A474-417A-9134-EF0307377039}" type="slidenum">
              <a:rPr lang="en-US" smtClean="0"/>
              <a:t>‹#›</a:t>
            </a:fld>
            <a:endParaRPr lang="en-US"/>
          </a:p>
        </p:txBody>
      </p:sp>
    </p:spTree>
    <p:extLst>
      <p:ext uri="{BB962C8B-B14F-4D97-AF65-F5344CB8AC3E}">
        <p14:creationId xmlns:p14="http://schemas.microsoft.com/office/powerpoint/2010/main" val="983585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0AF75-CD0F-4BB0-9329-5C3B68943C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E883F6-5FEE-485B-993A-C70934CB92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26E73B-6BCA-4E95-979B-F4E86F62B6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D46028-E5A6-4834-8B42-B273FEE8B990}"/>
              </a:ext>
            </a:extLst>
          </p:cNvPr>
          <p:cNvSpPr>
            <a:spLocks noGrp="1"/>
          </p:cNvSpPr>
          <p:nvPr>
            <p:ph type="dt" sz="half" idx="10"/>
          </p:nvPr>
        </p:nvSpPr>
        <p:spPr/>
        <p:txBody>
          <a:bodyPr/>
          <a:lstStyle/>
          <a:p>
            <a:fld id="{7EF86B21-3D06-4553-947F-B8B4D209F6C7}" type="datetime1">
              <a:rPr lang="en-US" smtClean="0"/>
              <a:t>3/23/2020</a:t>
            </a:fld>
            <a:endParaRPr lang="en-US"/>
          </a:p>
        </p:txBody>
      </p:sp>
      <p:sp>
        <p:nvSpPr>
          <p:cNvPr id="6" name="Footer Placeholder 5">
            <a:extLst>
              <a:ext uri="{FF2B5EF4-FFF2-40B4-BE49-F238E27FC236}">
                <a16:creationId xmlns:a16="http://schemas.microsoft.com/office/drawing/2014/main" id="{D3EE8ABF-4921-46B7-994E-075D0B06EF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79D8C4-AFE1-40B8-88F8-2A17A6E6F202}"/>
              </a:ext>
            </a:extLst>
          </p:cNvPr>
          <p:cNvSpPr>
            <a:spLocks noGrp="1"/>
          </p:cNvSpPr>
          <p:nvPr>
            <p:ph type="sldNum" sz="quarter" idx="12"/>
          </p:nvPr>
        </p:nvSpPr>
        <p:spPr/>
        <p:txBody>
          <a:bodyPr/>
          <a:lstStyle/>
          <a:p>
            <a:fld id="{09CBB891-A474-417A-9134-EF0307377039}" type="slidenum">
              <a:rPr lang="en-US" smtClean="0"/>
              <a:t>‹#›</a:t>
            </a:fld>
            <a:endParaRPr lang="en-US"/>
          </a:p>
        </p:txBody>
      </p:sp>
    </p:spTree>
    <p:extLst>
      <p:ext uri="{BB962C8B-B14F-4D97-AF65-F5344CB8AC3E}">
        <p14:creationId xmlns:p14="http://schemas.microsoft.com/office/powerpoint/2010/main" val="2356696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2A642-5300-4DAE-B191-A4BF4EB53B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091D21-DED5-4DDB-AD0F-9F0BCEB353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F71FB2-4E9A-4805-931C-D2C905445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94364E-3960-41A2-A8D7-C38BABDE7E76}"/>
              </a:ext>
            </a:extLst>
          </p:cNvPr>
          <p:cNvSpPr>
            <a:spLocks noGrp="1"/>
          </p:cNvSpPr>
          <p:nvPr>
            <p:ph type="dt" sz="half" idx="10"/>
          </p:nvPr>
        </p:nvSpPr>
        <p:spPr/>
        <p:txBody>
          <a:bodyPr/>
          <a:lstStyle/>
          <a:p>
            <a:fld id="{E01AAB67-F58A-4915-8E17-BEC84F754565}" type="datetime1">
              <a:rPr lang="en-US" smtClean="0"/>
              <a:t>3/23/2020</a:t>
            </a:fld>
            <a:endParaRPr lang="en-US"/>
          </a:p>
        </p:txBody>
      </p:sp>
      <p:sp>
        <p:nvSpPr>
          <p:cNvPr id="6" name="Footer Placeholder 5">
            <a:extLst>
              <a:ext uri="{FF2B5EF4-FFF2-40B4-BE49-F238E27FC236}">
                <a16:creationId xmlns:a16="http://schemas.microsoft.com/office/drawing/2014/main" id="{28841E29-8E42-46E5-BAAC-10AF65D0AA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12BA9A-CD44-430F-A50D-541D3673C864}"/>
              </a:ext>
            </a:extLst>
          </p:cNvPr>
          <p:cNvSpPr>
            <a:spLocks noGrp="1"/>
          </p:cNvSpPr>
          <p:nvPr>
            <p:ph type="sldNum" sz="quarter" idx="12"/>
          </p:nvPr>
        </p:nvSpPr>
        <p:spPr/>
        <p:txBody>
          <a:bodyPr/>
          <a:lstStyle/>
          <a:p>
            <a:fld id="{09CBB891-A474-417A-9134-EF0307377039}" type="slidenum">
              <a:rPr lang="en-US" smtClean="0"/>
              <a:t>‹#›</a:t>
            </a:fld>
            <a:endParaRPr lang="en-US"/>
          </a:p>
        </p:txBody>
      </p:sp>
    </p:spTree>
    <p:extLst>
      <p:ext uri="{BB962C8B-B14F-4D97-AF65-F5344CB8AC3E}">
        <p14:creationId xmlns:p14="http://schemas.microsoft.com/office/powerpoint/2010/main" val="510780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8EA369-7DA9-4B4D-A104-B885B89586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C9415EF-046D-4CC2-9EE0-3D01ADEA71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BD8B4C-1338-4FF5-8CEB-87850965D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1C59B2-4EED-42C6-BF96-16114F8C3DC7}" type="datetime1">
              <a:rPr lang="en-US" smtClean="0"/>
              <a:t>3/23/2020</a:t>
            </a:fld>
            <a:endParaRPr lang="en-US"/>
          </a:p>
        </p:txBody>
      </p:sp>
      <p:sp>
        <p:nvSpPr>
          <p:cNvPr id="5" name="Footer Placeholder 4">
            <a:extLst>
              <a:ext uri="{FF2B5EF4-FFF2-40B4-BE49-F238E27FC236}">
                <a16:creationId xmlns:a16="http://schemas.microsoft.com/office/drawing/2014/main" id="{87F6BA45-CF66-429E-BD37-BBE75AF0A3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6846FC-1C7B-4AAF-AA68-7FEE3FDC92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tx1">
                    <a:tint val="75000"/>
                  </a:schemeClr>
                </a:solidFill>
                <a:latin typeface="Franklin Gothic Medium" panose="020B0603020102020204" pitchFamily="34" charset="0"/>
              </a:defRPr>
            </a:lvl1pPr>
          </a:lstStyle>
          <a:p>
            <a:fld id="{09CBB891-A474-417A-9134-EF0307377039}" type="slidenum">
              <a:rPr lang="en-US" smtClean="0"/>
              <a:pPr/>
              <a:t>‹#›</a:t>
            </a:fld>
            <a:endParaRPr lang="en-US" dirty="0"/>
          </a:p>
        </p:txBody>
      </p:sp>
    </p:spTree>
    <p:extLst>
      <p:ext uri="{BB962C8B-B14F-4D97-AF65-F5344CB8AC3E}">
        <p14:creationId xmlns:p14="http://schemas.microsoft.com/office/powerpoint/2010/main" val="3304260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Franklin Gothic Medium"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0.m4a"/><Relationship Id="rId7" Type="http://schemas.openxmlformats.org/officeDocument/2006/relationships/image" Target="../media/image7.svg"/><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notesSlide" Target="../notesSlides/notesSlide10.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9.sv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1.m4a"/><Relationship Id="rId7" Type="http://schemas.openxmlformats.org/officeDocument/2006/relationships/image" Target="../media/image7.svg"/><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5.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5.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3.xml"/><Relationship Id="rId6" Type="http://schemas.openxmlformats.org/officeDocument/2006/relationships/image" Target="../media/image5.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4.xml"/><Relationship Id="rId6" Type="http://schemas.openxmlformats.org/officeDocument/2006/relationships/image" Target="../media/image5.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5.xml"/><Relationship Id="rId6" Type="http://schemas.openxmlformats.org/officeDocument/2006/relationships/image" Target="../media/image5.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8.m4a"/><Relationship Id="rId7" Type="http://schemas.microsoft.com/office/2007/relationships/hdphoto" Target="../media/hdphoto1.wdp"/><Relationship Id="rId2" Type="http://schemas.microsoft.com/office/2007/relationships/media" Target="../media/media18.m4a"/><Relationship Id="rId1" Type="http://schemas.openxmlformats.org/officeDocument/2006/relationships/tags" Target="../tags/tag16.xml"/><Relationship Id="rId6" Type="http://schemas.openxmlformats.org/officeDocument/2006/relationships/image" Target="../media/image16.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7.xml"/><Relationship Id="rId6" Type="http://schemas.openxmlformats.org/officeDocument/2006/relationships/image" Target="../media/image5.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2.m4a"/><Relationship Id="rId7" Type="http://schemas.openxmlformats.org/officeDocument/2006/relationships/image" Target="../media/image7.sv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2.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8.xml"/><Relationship Id="rId6" Type="http://schemas.openxmlformats.org/officeDocument/2006/relationships/image" Target="../media/image5.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9.xml"/><Relationship Id="rId6" Type="http://schemas.openxmlformats.org/officeDocument/2006/relationships/image" Target="../media/image5.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2.m4a"/><Relationship Id="rId7" Type="http://schemas.openxmlformats.org/officeDocument/2006/relationships/image" Target="../media/image18.svg"/><Relationship Id="rId2" Type="http://schemas.microsoft.com/office/2007/relationships/media" Target="../media/media22.m4a"/><Relationship Id="rId1" Type="http://schemas.openxmlformats.org/officeDocument/2006/relationships/tags" Target="../tags/tag20.xml"/><Relationship Id="rId6" Type="http://schemas.openxmlformats.org/officeDocument/2006/relationships/image" Target="../media/image17.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24.m4a"/><Relationship Id="rId7" Type="http://schemas.openxmlformats.org/officeDocument/2006/relationships/image" Target="../media/image20.svg"/><Relationship Id="rId2" Type="http://schemas.microsoft.com/office/2007/relationships/media" Target="../media/media24.m4a"/><Relationship Id="rId1" Type="http://schemas.openxmlformats.org/officeDocument/2006/relationships/tags" Target="../tags/tag21.xml"/><Relationship Id="rId6" Type="http://schemas.openxmlformats.org/officeDocument/2006/relationships/image" Target="../media/image19.png"/><Relationship Id="rId5" Type="http://schemas.openxmlformats.org/officeDocument/2006/relationships/notesSlide" Target="../notesSlides/notesSlide24.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9.svg"/></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22.xml"/><Relationship Id="rId6" Type="http://schemas.openxmlformats.org/officeDocument/2006/relationships/image" Target="../media/image5.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23.xml"/><Relationship Id="rId6" Type="http://schemas.openxmlformats.org/officeDocument/2006/relationships/image" Target="../media/image5.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24.xml"/><Relationship Id="rId6" Type="http://schemas.openxmlformats.org/officeDocument/2006/relationships/image" Target="../media/image5.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8.m4a"/><Relationship Id="rId7" Type="http://schemas.openxmlformats.org/officeDocument/2006/relationships/image" Target="../media/image15.svg"/><Relationship Id="rId2" Type="http://schemas.microsoft.com/office/2007/relationships/media" Target="../media/media28.m4a"/><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5.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0.tiff"/><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26.xml"/><Relationship Id="rId6" Type="http://schemas.openxmlformats.org/officeDocument/2006/relationships/image" Target="../media/image5.png"/><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1.m4a"/><Relationship Id="rId7" Type="http://schemas.openxmlformats.org/officeDocument/2006/relationships/chart" Target="../charts/chart2.xml"/><Relationship Id="rId2" Type="http://schemas.microsoft.com/office/2007/relationships/media" Target="../media/media31.m4a"/><Relationship Id="rId1" Type="http://schemas.openxmlformats.org/officeDocument/2006/relationships/tags" Target="../tags/tag27.xml"/><Relationship Id="rId6" Type="http://schemas.openxmlformats.org/officeDocument/2006/relationships/chart" Target="../charts/chart1.xml"/><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7" Type="http://schemas.openxmlformats.org/officeDocument/2006/relationships/image" Target="../media/image5.png"/><Relationship Id="rId2" Type="http://schemas.microsoft.com/office/2007/relationships/media" Target="../media/media32.m4a"/><Relationship Id="rId1" Type="http://schemas.openxmlformats.org/officeDocument/2006/relationships/tags" Target="../tags/tag28.xml"/><Relationship Id="rId6" Type="http://schemas.openxmlformats.org/officeDocument/2006/relationships/chart" Target="../charts/chart3.xml"/><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29.xml"/><Relationship Id="rId6" Type="http://schemas.openxmlformats.org/officeDocument/2006/relationships/image" Target="../media/image5.pn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30.xml"/><Relationship Id="rId6" Type="http://schemas.openxmlformats.org/officeDocument/2006/relationships/image" Target="../media/image5.png"/><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5.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5.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1.tiff"/><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5.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11.tiff"/><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5.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1.tiff"/><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8.m4a"/><Relationship Id="rId7" Type="http://schemas.openxmlformats.org/officeDocument/2006/relationships/image" Target="../media/image13.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12.tiff"/><Relationship Id="rId5" Type="http://schemas.openxmlformats.org/officeDocument/2006/relationships/notesSlide" Target="../notesSlides/notesSlide8.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C10C-4143-4E94-A370-BA9BCDD9127E}"/>
              </a:ext>
            </a:extLst>
          </p:cNvPr>
          <p:cNvSpPr>
            <a:spLocks noGrp="1"/>
          </p:cNvSpPr>
          <p:nvPr>
            <p:ph type="ctrTitle"/>
          </p:nvPr>
        </p:nvSpPr>
        <p:spPr>
          <a:xfrm>
            <a:off x="1482671" y="1008467"/>
            <a:ext cx="9144000" cy="1691776"/>
          </a:xfrm>
        </p:spPr>
        <p:txBody>
          <a:bodyPr>
            <a:normAutofit/>
          </a:bodyPr>
          <a:lstStyle/>
          <a:p>
            <a:r>
              <a:rPr lang="en-US" sz="5400" dirty="0"/>
              <a:t>Cross-Failure Bug Detection in Persistent Memory Programs</a:t>
            </a:r>
          </a:p>
        </p:txBody>
      </p:sp>
      <p:sp>
        <p:nvSpPr>
          <p:cNvPr id="3" name="Subtitle 2">
            <a:extLst>
              <a:ext uri="{FF2B5EF4-FFF2-40B4-BE49-F238E27FC236}">
                <a16:creationId xmlns:a16="http://schemas.microsoft.com/office/drawing/2014/main" id="{AB30D8FB-1987-4005-89CB-366DA5E6287B}"/>
              </a:ext>
            </a:extLst>
          </p:cNvPr>
          <p:cNvSpPr>
            <a:spLocks noGrp="1"/>
          </p:cNvSpPr>
          <p:nvPr>
            <p:ph type="subTitle" idx="1"/>
          </p:nvPr>
        </p:nvSpPr>
        <p:spPr>
          <a:xfrm>
            <a:off x="1433039" y="3048782"/>
            <a:ext cx="9144000" cy="901864"/>
          </a:xfrm>
        </p:spPr>
        <p:txBody>
          <a:bodyPr>
            <a:normAutofit/>
          </a:bodyPr>
          <a:lstStyle/>
          <a:p>
            <a:r>
              <a:rPr lang="en-US" b="1" dirty="0">
                <a:solidFill>
                  <a:schemeClr val="accent1">
                    <a:lumMod val="75000"/>
                  </a:schemeClr>
                </a:solidFill>
              </a:rPr>
              <a:t>Sihang Liu</a:t>
            </a:r>
            <a:r>
              <a:rPr lang="en-US" dirty="0"/>
              <a:t>, </a:t>
            </a:r>
            <a:r>
              <a:rPr lang="en-US" dirty="0" err="1"/>
              <a:t>Korakit</a:t>
            </a:r>
            <a:r>
              <a:rPr lang="en-US" dirty="0"/>
              <a:t> </a:t>
            </a:r>
            <a:r>
              <a:rPr lang="en-US" dirty="0" err="1"/>
              <a:t>Seemakhupt</a:t>
            </a:r>
            <a:r>
              <a:rPr lang="en-US" dirty="0"/>
              <a:t>, </a:t>
            </a:r>
            <a:r>
              <a:rPr lang="en-US" dirty="0" err="1"/>
              <a:t>Yizhou</a:t>
            </a:r>
            <a:r>
              <a:rPr lang="en-US" dirty="0"/>
              <a:t> Wei, </a:t>
            </a:r>
          </a:p>
          <a:p>
            <a:r>
              <a:rPr lang="en-US" dirty="0"/>
              <a:t>Thomas </a:t>
            </a:r>
            <a:r>
              <a:rPr lang="en-US" dirty="0" err="1"/>
              <a:t>Wenisch</a:t>
            </a:r>
            <a:r>
              <a:rPr lang="en-US" dirty="0"/>
              <a:t>, </a:t>
            </a:r>
            <a:r>
              <a:rPr lang="en-US" dirty="0" err="1"/>
              <a:t>Aasheesh</a:t>
            </a:r>
            <a:r>
              <a:rPr lang="en-US" dirty="0"/>
              <a:t> </a:t>
            </a:r>
            <a:r>
              <a:rPr lang="en-US" dirty="0" err="1"/>
              <a:t>Kolli</a:t>
            </a:r>
            <a:r>
              <a:rPr lang="en-US" dirty="0"/>
              <a:t>, and Samira Khan</a:t>
            </a:r>
          </a:p>
        </p:txBody>
      </p:sp>
      <p:pic>
        <p:nvPicPr>
          <p:cNvPr id="4" name="Picture 4" descr="Related image">
            <a:extLst>
              <a:ext uri="{FF2B5EF4-FFF2-40B4-BE49-F238E27FC236}">
                <a16:creationId xmlns:a16="http://schemas.microsoft.com/office/drawing/2014/main" id="{C14E1AE8-E20E-4768-A6A9-EBA9B96693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3039" y="4085462"/>
            <a:ext cx="1513286" cy="15132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Image result for Penn state">
            <a:extLst>
              <a:ext uri="{FF2B5EF4-FFF2-40B4-BE49-F238E27FC236}">
                <a16:creationId xmlns:a16="http://schemas.microsoft.com/office/drawing/2014/main" id="{A5D40C56-A671-4614-9CF2-8C182AFD50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8209" y="4561587"/>
            <a:ext cx="2333474" cy="7580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Image result for vmware research">
            <a:extLst>
              <a:ext uri="{FF2B5EF4-FFF2-40B4-BE49-F238E27FC236}">
                <a16:creationId xmlns:a16="http://schemas.microsoft.com/office/drawing/2014/main" id="{50840A9D-B97E-49E0-8BAA-67A20C9677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8172" y="4442743"/>
            <a:ext cx="2412733" cy="8769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michigan logo">
            <a:extLst>
              <a:ext uri="{FF2B5EF4-FFF2-40B4-BE49-F238E27FC236}">
                <a16:creationId xmlns:a16="http://schemas.microsoft.com/office/drawing/2014/main" id="{F013D30C-77CD-4524-B922-AAB4A769AA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3031" y="4442743"/>
            <a:ext cx="927581" cy="922944"/>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2">
            <a:extLst>
              <a:ext uri="{FF2B5EF4-FFF2-40B4-BE49-F238E27FC236}">
                <a16:creationId xmlns:a16="http://schemas.microsoft.com/office/drawing/2014/main" id="{F1EF93D9-9FF9-4BAD-B158-7026A72D3380}"/>
              </a:ext>
            </a:extLst>
          </p:cNvPr>
          <p:cNvSpPr txBox="1">
            <a:spLocks/>
          </p:cNvSpPr>
          <p:nvPr/>
        </p:nvSpPr>
        <p:spPr>
          <a:xfrm>
            <a:off x="1433039" y="6209689"/>
            <a:ext cx="9144000" cy="365125"/>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Franklin Gothic Medium" panose="020B06030201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Franklin Gothic Medium" panose="020B06030201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Franklin Gothic Medium" panose="020B06030201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Franklin Gothic Medium" panose="020B06030201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Franklin Gothic Medium" panose="020B06030201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Artifact available at: </a:t>
            </a:r>
            <a:r>
              <a:rPr lang="en-US" u="sng" dirty="0">
                <a:solidFill>
                  <a:schemeClr val="accent1">
                    <a:lumMod val="75000"/>
                  </a:schemeClr>
                </a:solidFill>
              </a:rPr>
              <a:t>xfdetector.persistentmemory.org</a:t>
            </a:r>
          </a:p>
        </p:txBody>
      </p:sp>
      <p:sp>
        <p:nvSpPr>
          <p:cNvPr id="8" name="Rectangle 7">
            <a:extLst>
              <a:ext uri="{FF2B5EF4-FFF2-40B4-BE49-F238E27FC236}">
                <a16:creationId xmlns:a16="http://schemas.microsoft.com/office/drawing/2014/main" id="{0A89233C-9B42-DE46-BA97-ED3C4A704219}"/>
              </a:ext>
            </a:extLst>
          </p:cNvPr>
          <p:cNvSpPr/>
          <p:nvPr/>
        </p:nvSpPr>
        <p:spPr>
          <a:xfrm>
            <a:off x="5026569" y="5680063"/>
            <a:ext cx="1894814" cy="430887"/>
          </a:xfrm>
          <a:prstGeom prst="rect">
            <a:avLst/>
          </a:prstGeom>
        </p:spPr>
        <p:txBody>
          <a:bodyPr wrap="none">
            <a:spAutoFit/>
          </a:bodyPr>
          <a:lstStyle/>
          <a:p>
            <a:r>
              <a:rPr lang="en-US" sz="2200" dirty="0">
                <a:latin typeface="Franklin Gothic Medium" panose="020B0603020102020204" pitchFamily="34" charset="0"/>
              </a:rPr>
              <a:t>ASPLOS 2020</a:t>
            </a:r>
          </a:p>
        </p:txBody>
      </p:sp>
      <p:pic>
        <p:nvPicPr>
          <p:cNvPr id="11" name="Audio 10">
            <a:hlinkClick r:id="" action="ppaction://media"/>
            <a:extLst>
              <a:ext uri="{FF2B5EF4-FFF2-40B4-BE49-F238E27FC236}">
                <a16:creationId xmlns:a16="http://schemas.microsoft.com/office/drawing/2014/main" id="{DAAEB5F8-37DF-4072-B262-FF6265EF77D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95508417"/>
      </p:ext>
    </p:extLst>
  </p:cSld>
  <p:clrMapOvr>
    <a:masterClrMapping/>
  </p:clrMapOvr>
  <mc:AlternateContent xmlns:mc="http://schemas.openxmlformats.org/markup-compatibility/2006" xmlns:p14="http://schemas.microsoft.com/office/powerpoint/2010/main">
    <mc:Choice Requires="p14">
      <p:transition spd="slow" p14:dur="2000" advTm="15221"/>
    </mc:Choice>
    <mc:Fallback xmlns="">
      <p:transition spd="slow" advTm="15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EF23F-7664-49D2-BCF6-13D6B9D5AF1E}"/>
              </a:ext>
            </a:extLst>
          </p:cNvPr>
          <p:cNvSpPr>
            <a:spLocks noGrp="1"/>
          </p:cNvSpPr>
          <p:nvPr>
            <p:ph type="title"/>
          </p:nvPr>
        </p:nvSpPr>
        <p:spPr/>
        <p:txBody>
          <a:bodyPr/>
          <a:lstStyle/>
          <a:p>
            <a:r>
              <a:rPr lang="en-US" dirty="0"/>
              <a:t>Interactions across The Failure</a:t>
            </a:r>
          </a:p>
        </p:txBody>
      </p:sp>
      <p:sp>
        <p:nvSpPr>
          <p:cNvPr id="4" name="Slide Number Placeholder 3">
            <a:extLst>
              <a:ext uri="{FF2B5EF4-FFF2-40B4-BE49-F238E27FC236}">
                <a16:creationId xmlns:a16="http://schemas.microsoft.com/office/drawing/2014/main" id="{A18ED4C7-DBED-4153-9EDA-32553B8AC48C}"/>
              </a:ext>
            </a:extLst>
          </p:cNvPr>
          <p:cNvSpPr>
            <a:spLocks noGrp="1"/>
          </p:cNvSpPr>
          <p:nvPr>
            <p:ph type="sldNum" sz="quarter" idx="12"/>
          </p:nvPr>
        </p:nvSpPr>
        <p:spPr/>
        <p:txBody>
          <a:bodyPr/>
          <a:lstStyle/>
          <a:p>
            <a:fld id="{09CBB891-A474-417A-9134-EF0307377039}" type="slidenum">
              <a:rPr lang="en-US" smtClean="0"/>
              <a:t>10</a:t>
            </a:fld>
            <a:endParaRPr lang="en-US"/>
          </a:p>
        </p:txBody>
      </p:sp>
      <p:sp>
        <p:nvSpPr>
          <p:cNvPr id="11" name="TextBox 10">
            <a:extLst>
              <a:ext uri="{FF2B5EF4-FFF2-40B4-BE49-F238E27FC236}">
                <a16:creationId xmlns:a16="http://schemas.microsoft.com/office/drawing/2014/main" id="{7D84FF50-576D-4022-82D2-3D4F79F804E1}"/>
              </a:ext>
            </a:extLst>
          </p:cNvPr>
          <p:cNvSpPr txBox="1"/>
          <p:nvPr/>
        </p:nvSpPr>
        <p:spPr>
          <a:xfrm>
            <a:off x="1183092" y="4999320"/>
            <a:ext cx="3890672" cy="584775"/>
          </a:xfrm>
          <a:prstGeom prst="rect">
            <a:avLst/>
          </a:prstGeom>
          <a:solidFill>
            <a:schemeClr val="bg1"/>
          </a:solidFill>
        </p:spPr>
        <p:txBody>
          <a:bodyPr wrap="square" rtlCol="0">
            <a:spAutoFit/>
          </a:bodyPr>
          <a:lstStyle/>
          <a:p>
            <a:pPr algn="ctr"/>
            <a:r>
              <a:rPr lang="en-US" sz="3200" dirty="0">
                <a:solidFill>
                  <a:schemeClr val="accent1">
                    <a:lumMod val="75000"/>
                  </a:schemeClr>
                </a:solidFill>
                <a:latin typeface="Franklin Gothic Medium" panose="020B0603020102020204" pitchFamily="34" charset="0"/>
              </a:rPr>
              <a:t>Pre-Failure Stage</a:t>
            </a:r>
          </a:p>
        </p:txBody>
      </p:sp>
      <p:sp>
        <p:nvSpPr>
          <p:cNvPr id="12" name="TextBox 11">
            <a:extLst>
              <a:ext uri="{FF2B5EF4-FFF2-40B4-BE49-F238E27FC236}">
                <a16:creationId xmlns:a16="http://schemas.microsoft.com/office/drawing/2014/main" id="{2AFB3F6B-4E80-4AD5-8BF2-C1068584BAE6}"/>
              </a:ext>
            </a:extLst>
          </p:cNvPr>
          <p:cNvSpPr txBox="1"/>
          <p:nvPr/>
        </p:nvSpPr>
        <p:spPr>
          <a:xfrm>
            <a:off x="6284145" y="5013988"/>
            <a:ext cx="3890672" cy="584775"/>
          </a:xfrm>
          <a:prstGeom prst="rect">
            <a:avLst/>
          </a:prstGeom>
          <a:solidFill>
            <a:schemeClr val="bg1"/>
          </a:solidFill>
        </p:spPr>
        <p:txBody>
          <a:bodyPr wrap="square" rtlCol="0">
            <a:spAutoFit/>
          </a:bodyPr>
          <a:lstStyle/>
          <a:p>
            <a:pPr algn="ctr"/>
            <a:r>
              <a:rPr lang="en-US" sz="3200" dirty="0">
                <a:solidFill>
                  <a:srgbClr val="B74A12"/>
                </a:solidFill>
                <a:latin typeface="Franklin Gothic Medium" panose="020B0603020102020204" pitchFamily="34" charset="0"/>
              </a:rPr>
              <a:t>Post-Failure Stage</a:t>
            </a:r>
          </a:p>
        </p:txBody>
      </p:sp>
      <p:cxnSp>
        <p:nvCxnSpPr>
          <p:cNvPr id="16" name="Connector: Curved 15">
            <a:extLst>
              <a:ext uri="{FF2B5EF4-FFF2-40B4-BE49-F238E27FC236}">
                <a16:creationId xmlns:a16="http://schemas.microsoft.com/office/drawing/2014/main" id="{B4D4DC6A-E8E5-4581-A0CE-D66CDC32E39A}"/>
              </a:ext>
            </a:extLst>
          </p:cNvPr>
          <p:cNvCxnSpPr>
            <a:cxnSpLocks/>
            <a:stCxn id="26" idx="0"/>
          </p:cNvCxnSpPr>
          <p:nvPr/>
        </p:nvCxnSpPr>
        <p:spPr>
          <a:xfrm rot="10800000">
            <a:off x="3509547" y="2713684"/>
            <a:ext cx="4338816" cy="1714696"/>
          </a:xfrm>
          <a:prstGeom prst="curvedConnector3">
            <a:avLst>
              <a:gd name="adj1" fmla="val 50000"/>
            </a:avLst>
          </a:prstGeom>
          <a:ln w="38100">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5B9963BF-AEC8-4919-83A3-8F3BDE9C84CC}"/>
              </a:ext>
            </a:extLst>
          </p:cNvPr>
          <p:cNvCxnSpPr>
            <a:cxnSpLocks/>
            <a:stCxn id="8" idx="0"/>
          </p:cNvCxnSpPr>
          <p:nvPr/>
        </p:nvCxnSpPr>
        <p:spPr>
          <a:xfrm rot="10800000">
            <a:off x="3509547" y="2162006"/>
            <a:ext cx="4338817" cy="1483670"/>
          </a:xfrm>
          <a:prstGeom prst="curvedConnector3">
            <a:avLst>
              <a:gd name="adj1" fmla="val 50000"/>
            </a:avLst>
          </a:prstGeom>
          <a:ln w="38100">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4D75DAD-ABBB-4243-B9DD-3407A658DEB4}"/>
              </a:ext>
            </a:extLst>
          </p:cNvPr>
          <p:cNvSpPr txBox="1"/>
          <p:nvPr/>
        </p:nvSpPr>
        <p:spPr>
          <a:xfrm>
            <a:off x="5336208" y="2011883"/>
            <a:ext cx="4760292" cy="584775"/>
          </a:xfrm>
          <a:prstGeom prst="rect">
            <a:avLst/>
          </a:prstGeom>
          <a:noFill/>
        </p:spPr>
        <p:txBody>
          <a:bodyPr wrap="square" rtlCol="0">
            <a:spAutoFit/>
          </a:bodyPr>
          <a:lstStyle/>
          <a:p>
            <a:pPr algn="ctr"/>
            <a:r>
              <a:rPr lang="en-US" sz="3200" dirty="0">
                <a:latin typeface="Franklin Gothic Medium" panose="020B0603020102020204" pitchFamily="34" charset="0"/>
              </a:rPr>
              <a:t>Cross-Failure Interactions</a:t>
            </a:r>
          </a:p>
        </p:txBody>
      </p:sp>
      <p:sp>
        <p:nvSpPr>
          <p:cNvPr id="27" name="Rectangle: Rounded Corners 26">
            <a:extLst>
              <a:ext uri="{FF2B5EF4-FFF2-40B4-BE49-F238E27FC236}">
                <a16:creationId xmlns:a16="http://schemas.microsoft.com/office/drawing/2014/main" id="{DFEE3EA8-88C9-4D72-8DDF-C79799CF4F59}"/>
              </a:ext>
            </a:extLst>
          </p:cNvPr>
          <p:cNvSpPr/>
          <p:nvPr/>
        </p:nvSpPr>
        <p:spPr>
          <a:xfrm>
            <a:off x="0" y="5864350"/>
            <a:ext cx="12192000" cy="58873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1">
                    <a:lumMod val="75000"/>
                  </a:schemeClr>
                </a:solidFill>
                <a:latin typeface="Franklin Gothic Medium" panose="020B0603020102020204" pitchFamily="34" charset="0"/>
              </a:rPr>
              <a:t>Incorrect interactions across failure lead to crash consistency bugs</a:t>
            </a:r>
          </a:p>
        </p:txBody>
      </p:sp>
      <p:grpSp>
        <p:nvGrpSpPr>
          <p:cNvPr id="40" name="Group 39">
            <a:extLst>
              <a:ext uri="{FF2B5EF4-FFF2-40B4-BE49-F238E27FC236}">
                <a16:creationId xmlns:a16="http://schemas.microsoft.com/office/drawing/2014/main" id="{592D4A69-8A20-6C40-AC94-FB4813FF9FB8}"/>
              </a:ext>
            </a:extLst>
          </p:cNvPr>
          <p:cNvGrpSpPr/>
          <p:nvPr/>
        </p:nvGrpSpPr>
        <p:grpSpPr>
          <a:xfrm>
            <a:off x="310953" y="1777431"/>
            <a:ext cx="3198596" cy="1188136"/>
            <a:chOff x="310953" y="1962363"/>
            <a:chExt cx="3198596" cy="1188136"/>
          </a:xfrm>
        </p:grpSpPr>
        <p:sp>
          <p:nvSpPr>
            <p:cNvPr id="7" name="Rectangle 6">
              <a:extLst>
                <a:ext uri="{FF2B5EF4-FFF2-40B4-BE49-F238E27FC236}">
                  <a16:creationId xmlns:a16="http://schemas.microsoft.com/office/drawing/2014/main" id="{F9665763-08AC-485B-99BD-6480A6933D63}"/>
                </a:ext>
              </a:extLst>
            </p:cNvPr>
            <p:cNvSpPr/>
            <p:nvPr/>
          </p:nvSpPr>
          <p:spPr>
            <a:xfrm rot="16200000">
              <a:off x="2534363" y="2175313"/>
              <a:ext cx="1188136" cy="762236"/>
            </a:xfrm>
            <a:prstGeom prst="rect">
              <a:avLst/>
            </a:prstGeom>
            <a:solidFill>
              <a:schemeClr val="accent1">
                <a:lumMod val="40000"/>
                <a:lumOff val="6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Franklin Gothic Medium" panose="020B0603020102020204" pitchFamily="34" charset="0"/>
              </a:endParaRPr>
            </a:p>
          </p:txBody>
        </p:sp>
        <p:sp>
          <p:nvSpPr>
            <p:cNvPr id="37" name="TextBox 36">
              <a:extLst>
                <a:ext uri="{FF2B5EF4-FFF2-40B4-BE49-F238E27FC236}">
                  <a16:creationId xmlns:a16="http://schemas.microsoft.com/office/drawing/2014/main" id="{D65D8CD3-0E8A-0C4D-BC6E-27793375AF67}"/>
                </a:ext>
              </a:extLst>
            </p:cNvPr>
            <p:cNvSpPr txBox="1"/>
            <p:nvPr/>
          </p:nvSpPr>
          <p:spPr>
            <a:xfrm>
              <a:off x="310953" y="2104931"/>
              <a:ext cx="2496245" cy="913070"/>
            </a:xfrm>
            <a:prstGeom prst="rect">
              <a:avLst/>
            </a:prstGeom>
            <a:noFill/>
          </p:spPr>
          <p:txBody>
            <a:bodyPr wrap="square" rtlCol="0">
              <a:spAutoFit/>
            </a:bodyPr>
            <a:lstStyle/>
            <a:p>
              <a:pPr algn="ctr">
                <a:lnSpc>
                  <a:spcPts val="3200"/>
                </a:lnSpc>
              </a:pPr>
              <a:r>
                <a:rPr lang="en-US" sz="3200" i="1" dirty="0">
                  <a:solidFill>
                    <a:schemeClr val="accent1">
                      <a:lumMod val="75000"/>
                    </a:schemeClr>
                  </a:solidFill>
                  <a:latin typeface="Franklin Gothic Medium" panose="020B0603020102020204" pitchFamily="34" charset="0"/>
                </a:rPr>
                <a:t>Normal Execution</a:t>
              </a:r>
            </a:p>
          </p:txBody>
        </p:sp>
      </p:grpSp>
      <p:grpSp>
        <p:nvGrpSpPr>
          <p:cNvPr id="41" name="Group 40">
            <a:extLst>
              <a:ext uri="{FF2B5EF4-FFF2-40B4-BE49-F238E27FC236}">
                <a16:creationId xmlns:a16="http://schemas.microsoft.com/office/drawing/2014/main" id="{ECAA8F1A-BEBA-8643-9B69-B8294ACF94BC}"/>
              </a:ext>
            </a:extLst>
          </p:cNvPr>
          <p:cNvGrpSpPr/>
          <p:nvPr/>
        </p:nvGrpSpPr>
        <p:grpSpPr>
          <a:xfrm>
            <a:off x="7848363" y="3247312"/>
            <a:ext cx="2867583" cy="796729"/>
            <a:chOff x="7848363" y="3432244"/>
            <a:chExt cx="2867583" cy="796729"/>
          </a:xfrm>
        </p:grpSpPr>
        <p:sp>
          <p:nvSpPr>
            <p:cNvPr id="8" name="Rectangle 7">
              <a:extLst>
                <a:ext uri="{FF2B5EF4-FFF2-40B4-BE49-F238E27FC236}">
                  <a16:creationId xmlns:a16="http://schemas.microsoft.com/office/drawing/2014/main" id="{3D632A2D-C641-48F8-B8EA-200BB21C59D8}"/>
                </a:ext>
              </a:extLst>
            </p:cNvPr>
            <p:cNvSpPr/>
            <p:nvPr/>
          </p:nvSpPr>
          <p:spPr>
            <a:xfrm rot="16200000">
              <a:off x="7831117" y="3449490"/>
              <a:ext cx="796729" cy="762237"/>
            </a:xfrm>
            <a:prstGeom prst="rect">
              <a:avLst/>
            </a:prstGeom>
            <a:solidFill>
              <a:schemeClr val="accent2">
                <a:lumMod val="40000"/>
                <a:lumOff val="60000"/>
              </a:schemeClr>
            </a:solidFill>
            <a:ln w="38100">
              <a:solidFill>
                <a:srgbClr val="C04D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Franklin Gothic Medium" panose="020B0603020102020204" pitchFamily="34" charset="0"/>
              </a:endParaRPr>
            </a:p>
          </p:txBody>
        </p:sp>
        <p:sp>
          <p:nvSpPr>
            <p:cNvPr id="38" name="TextBox 37">
              <a:extLst>
                <a:ext uri="{FF2B5EF4-FFF2-40B4-BE49-F238E27FC236}">
                  <a16:creationId xmlns:a16="http://schemas.microsoft.com/office/drawing/2014/main" id="{930F253E-DE9A-EB48-B656-EE9DB93C41E1}"/>
                </a:ext>
              </a:extLst>
            </p:cNvPr>
            <p:cNvSpPr txBox="1"/>
            <p:nvPr/>
          </p:nvSpPr>
          <p:spPr>
            <a:xfrm>
              <a:off x="8734077" y="3640309"/>
              <a:ext cx="1981869" cy="502702"/>
            </a:xfrm>
            <a:prstGeom prst="rect">
              <a:avLst/>
            </a:prstGeom>
            <a:noFill/>
          </p:spPr>
          <p:txBody>
            <a:bodyPr wrap="square" rtlCol="0">
              <a:spAutoFit/>
            </a:bodyPr>
            <a:lstStyle/>
            <a:p>
              <a:pPr algn="ctr">
                <a:lnSpc>
                  <a:spcPts val="3200"/>
                </a:lnSpc>
              </a:pPr>
              <a:r>
                <a:rPr lang="en-US" sz="3200" i="1" dirty="0">
                  <a:solidFill>
                    <a:srgbClr val="B74A12"/>
                  </a:solidFill>
                  <a:latin typeface="Franklin Gothic Medium" panose="020B0603020102020204" pitchFamily="34" charset="0"/>
                </a:rPr>
                <a:t>Recovery</a:t>
              </a:r>
            </a:p>
          </p:txBody>
        </p:sp>
      </p:grpSp>
      <p:grpSp>
        <p:nvGrpSpPr>
          <p:cNvPr id="42" name="Group 41">
            <a:extLst>
              <a:ext uri="{FF2B5EF4-FFF2-40B4-BE49-F238E27FC236}">
                <a16:creationId xmlns:a16="http://schemas.microsoft.com/office/drawing/2014/main" id="{6F0F973F-120C-9048-ACE0-6AE4CFCBF1A1}"/>
              </a:ext>
            </a:extLst>
          </p:cNvPr>
          <p:cNvGrpSpPr/>
          <p:nvPr/>
        </p:nvGrpSpPr>
        <p:grpSpPr>
          <a:xfrm>
            <a:off x="7848363" y="4030016"/>
            <a:ext cx="3381959" cy="796729"/>
            <a:chOff x="7848363" y="4214948"/>
            <a:chExt cx="3381959" cy="796729"/>
          </a:xfrm>
        </p:grpSpPr>
        <p:sp>
          <p:nvSpPr>
            <p:cNvPr id="26" name="Rectangle 25">
              <a:extLst>
                <a:ext uri="{FF2B5EF4-FFF2-40B4-BE49-F238E27FC236}">
                  <a16:creationId xmlns:a16="http://schemas.microsoft.com/office/drawing/2014/main" id="{7D21A8EE-0DD9-D94C-8C77-36D7E218B8DA}"/>
                </a:ext>
              </a:extLst>
            </p:cNvPr>
            <p:cNvSpPr/>
            <p:nvPr/>
          </p:nvSpPr>
          <p:spPr>
            <a:xfrm rot="16200000">
              <a:off x="7831117" y="4232194"/>
              <a:ext cx="796729" cy="762237"/>
            </a:xfrm>
            <a:prstGeom prst="rect">
              <a:avLst/>
            </a:prstGeom>
            <a:solidFill>
              <a:schemeClr val="accent2">
                <a:lumMod val="40000"/>
                <a:lumOff val="60000"/>
              </a:schemeClr>
            </a:solidFill>
            <a:ln w="38100">
              <a:solidFill>
                <a:srgbClr val="C04D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Franklin Gothic Medium" panose="020B0603020102020204" pitchFamily="34" charset="0"/>
              </a:endParaRPr>
            </a:p>
          </p:txBody>
        </p:sp>
        <p:sp>
          <p:nvSpPr>
            <p:cNvPr id="39" name="TextBox 38">
              <a:extLst>
                <a:ext uri="{FF2B5EF4-FFF2-40B4-BE49-F238E27FC236}">
                  <a16:creationId xmlns:a16="http://schemas.microsoft.com/office/drawing/2014/main" id="{9DEE7769-D9F8-D544-B0D0-CE356F0C0B70}"/>
                </a:ext>
              </a:extLst>
            </p:cNvPr>
            <p:cNvSpPr txBox="1"/>
            <p:nvPr/>
          </p:nvSpPr>
          <p:spPr>
            <a:xfrm>
              <a:off x="8734077" y="4398790"/>
              <a:ext cx="2496245" cy="502702"/>
            </a:xfrm>
            <a:prstGeom prst="rect">
              <a:avLst/>
            </a:prstGeom>
            <a:noFill/>
          </p:spPr>
          <p:txBody>
            <a:bodyPr wrap="square" rtlCol="0">
              <a:spAutoFit/>
            </a:bodyPr>
            <a:lstStyle/>
            <a:p>
              <a:pPr algn="ctr">
                <a:lnSpc>
                  <a:spcPts val="3200"/>
                </a:lnSpc>
              </a:pPr>
              <a:r>
                <a:rPr lang="en-US" sz="3200" i="1" dirty="0">
                  <a:solidFill>
                    <a:srgbClr val="B74A12"/>
                  </a:solidFill>
                  <a:latin typeface="Franklin Gothic Medium" panose="020B0603020102020204" pitchFamily="34" charset="0"/>
                </a:rPr>
                <a:t>Resumption</a:t>
              </a:r>
            </a:p>
          </p:txBody>
        </p:sp>
      </p:grpSp>
      <p:sp>
        <p:nvSpPr>
          <p:cNvPr id="10" name="Lightning Bolt 9">
            <a:extLst>
              <a:ext uri="{FF2B5EF4-FFF2-40B4-BE49-F238E27FC236}">
                <a16:creationId xmlns:a16="http://schemas.microsoft.com/office/drawing/2014/main" id="{3342A5AF-3AE5-4267-B171-06749193AD8F}"/>
              </a:ext>
            </a:extLst>
          </p:cNvPr>
          <p:cNvSpPr/>
          <p:nvPr/>
        </p:nvSpPr>
        <p:spPr>
          <a:xfrm>
            <a:off x="2791712" y="2658713"/>
            <a:ext cx="905932" cy="1095231"/>
          </a:xfrm>
          <a:prstGeom prst="lightningBol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D475C5DC-EAC0-49F5-9325-EFBEC69E33E3}"/>
              </a:ext>
            </a:extLst>
          </p:cNvPr>
          <p:cNvSpPr/>
          <p:nvPr/>
        </p:nvSpPr>
        <p:spPr>
          <a:xfrm>
            <a:off x="0" y="5858161"/>
            <a:ext cx="12192000" cy="58873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lumMod val="75000"/>
                  </a:schemeClr>
                </a:solidFill>
                <a:latin typeface="Franklin Gothic Medium" panose="020B0603020102020204" pitchFamily="34" charset="0"/>
              </a:rPr>
              <a:t>A holistic </a:t>
            </a:r>
            <a:r>
              <a:rPr lang="en-US" sz="2800" i="1" dirty="0">
                <a:solidFill>
                  <a:srgbClr val="C04D11"/>
                </a:solidFill>
                <a:latin typeface="Franklin Gothic Medium" panose="020B0603020102020204" pitchFamily="34" charset="0"/>
              </a:rPr>
              <a:t>testing across the failure </a:t>
            </a:r>
            <a:r>
              <a:rPr lang="en-US" sz="2800" dirty="0">
                <a:solidFill>
                  <a:schemeClr val="accent1">
                    <a:lumMod val="75000"/>
                  </a:schemeClr>
                </a:solidFill>
                <a:latin typeface="Franklin Gothic Medium" panose="020B0603020102020204" pitchFamily="34" charset="0"/>
              </a:rPr>
              <a:t>is necessary to ensure crash consistency</a:t>
            </a:r>
          </a:p>
        </p:txBody>
      </p:sp>
      <p:grpSp>
        <p:nvGrpSpPr>
          <p:cNvPr id="21" name="Group 20">
            <a:extLst>
              <a:ext uri="{FF2B5EF4-FFF2-40B4-BE49-F238E27FC236}">
                <a16:creationId xmlns:a16="http://schemas.microsoft.com/office/drawing/2014/main" id="{30B49264-CB89-4D15-BC8E-B5B82E9B2B63}"/>
              </a:ext>
            </a:extLst>
          </p:cNvPr>
          <p:cNvGrpSpPr/>
          <p:nvPr/>
        </p:nvGrpSpPr>
        <p:grpSpPr>
          <a:xfrm>
            <a:off x="2791712" y="1831594"/>
            <a:ext cx="539904" cy="539904"/>
            <a:chOff x="498850" y="3811184"/>
            <a:chExt cx="571846" cy="571848"/>
          </a:xfrm>
          <a:solidFill>
            <a:srgbClr val="CC0000"/>
          </a:solidFill>
        </p:grpSpPr>
        <p:pic>
          <p:nvPicPr>
            <p:cNvPr id="22" name="Graphic 21">
              <a:extLst>
                <a:ext uri="{FF2B5EF4-FFF2-40B4-BE49-F238E27FC236}">
                  <a16:creationId xmlns:a16="http://schemas.microsoft.com/office/drawing/2014/main" id="{99AE16C3-A994-4184-92CE-241D2EE565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8850" y="3811184"/>
              <a:ext cx="571846" cy="571848"/>
            </a:xfrm>
            <a:prstGeom prst="rect">
              <a:avLst/>
            </a:prstGeom>
          </p:spPr>
        </p:pic>
        <p:sp>
          <p:nvSpPr>
            <p:cNvPr id="23" name="Rectangle 22">
              <a:extLst>
                <a:ext uri="{FF2B5EF4-FFF2-40B4-BE49-F238E27FC236}">
                  <a16:creationId xmlns:a16="http://schemas.microsoft.com/office/drawing/2014/main" id="{481AE1C9-BB0D-47B0-A434-2CC339255E93}"/>
                </a:ext>
              </a:extLst>
            </p:cNvPr>
            <p:cNvSpPr/>
            <p:nvPr/>
          </p:nvSpPr>
          <p:spPr>
            <a:xfrm>
              <a:off x="689478" y="4021300"/>
              <a:ext cx="190590" cy="151592"/>
            </a:xfrm>
            <a:prstGeom prst="rect">
              <a:avLst/>
            </a:prstGeom>
            <a:grp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3D55ECA9-C606-4839-8A5B-1EB63A43EDA3}"/>
              </a:ext>
            </a:extLst>
          </p:cNvPr>
          <p:cNvGrpSpPr/>
          <p:nvPr/>
        </p:nvGrpSpPr>
        <p:grpSpPr>
          <a:xfrm>
            <a:off x="1678920" y="1503582"/>
            <a:ext cx="2136777" cy="2136777"/>
            <a:chOff x="1605823" y="3290345"/>
            <a:chExt cx="2136777" cy="2136777"/>
          </a:xfrm>
        </p:grpSpPr>
        <p:pic>
          <p:nvPicPr>
            <p:cNvPr id="28" name="Graphic 27">
              <a:extLst>
                <a:ext uri="{FF2B5EF4-FFF2-40B4-BE49-F238E27FC236}">
                  <a16:creationId xmlns:a16="http://schemas.microsoft.com/office/drawing/2014/main" id="{8C39B0FB-1E45-46C8-8623-5E2C25FE3B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400000">
              <a:off x="1605823" y="3290345"/>
              <a:ext cx="2136777" cy="2136777"/>
            </a:xfrm>
            <a:prstGeom prst="rect">
              <a:avLst/>
            </a:prstGeom>
          </p:spPr>
        </p:pic>
        <p:sp>
          <p:nvSpPr>
            <p:cNvPr id="29" name="Rectangle 28">
              <a:extLst>
                <a:ext uri="{FF2B5EF4-FFF2-40B4-BE49-F238E27FC236}">
                  <a16:creationId xmlns:a16="http://schemas.microsoft.com/office/drawing/2014/main" id="{5D9DE71D-0784-4D0D-90BF-9816861A6A74}"/>
                </a:ext>
              </a:extLst>
            </p:cNvPr>
            <p:cNvSpPr/>
            <p:nvPr/>
          </p:nvSpPr>
          <p:spPr>
            <a:xfrm rot="2700000">
              <a:off x="1922337" y="4515873"/>
              <a:ext cx="285173" cy="8995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8F018888-3BFD-4F5E-ADF3-36D2B06C1E72}"/>
              </a:ext>
            </a:extLst>
          </p:cNvPr>
          <p:cNvGrpSpPr/>
          <p:nvPr/>
        </p:nvGrpSpPr>
        <p:grpSpPr>
          <a:xfrm>
            <a:off x="7934385" y="3738259"/>
            <a:ext cx="539904" cy="539904"/>
            <a:chOff x="498850" y="3811184"/>
            <a:chExt cx="571846" cy="571848"/>
          </a:xfrm>
          <a:solidFill>
            <a:srgbClr val="CC0000"/>
          </a:solidFill>
        </p:grpSpPr>
        <p:pic>
          <p:nvPicPr>
            <p:cNvPr id="31" name="Graphic 30">
              <a:extLst>
                <a:ext uri="{FF2B5EF4-FFF2-40B4-BE49-F238E27FC236}">
                  <a16:creationId xmlns:a16="http://schemas.microsoft.com/office/drawing/2014/main" id="{2092AC27-0635-4671-9400-53C265724F1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8850" y="3811184"/>
              <a:ext cx="571846" cy="571848"/>
            </a:xfrm>
            <a:prstGeom prst="rect">
              <a:avLst/>
            </a:prstGeom>
          </p:spPr>
        </p:pic>
        <p:sp>
          <p:nvSpPr>
            <p:cNvPr id="32" name="Rectangle 31">
              <a:extLst>
                <a:ext uri="{FF2B5EF4-FFF2-40B4-BE49-F238E27FC236}">
                  <a16:creationId xmlns:a16="http://schemas.microsoft.com/office/drawing/2014/main" id="{44240E4F-F3B7-45FE-BEBD-D9251F863103}"/>
                </a:ext>
              </a:extLst>
            </p:cNvPr>
            <p:cNvSpPr/>
            <p:nvPr/>
          </p:nvSpPr>
          <p:spPr>
            <a:xfrm>
              <a:off x="689478" y="4021300"/>
              <a:ext cx="190590" cy="151592"/>
            </a:xfrm>
            <a:prstGeom prst="rect">
              <a:avLst/>
            </a:prstGeom>
            <a:grp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53A07F7C-3CF8-4EF3-86D9-6EFC65CB9929}"/>
              </a:ext>
            </a:extLst>
          </p:cNvPr>
          <p:cNvGrpSpPr/>
          <p:nvPr/>
        </p:nvGrpSpPr>
        <p:grpSpPr>
          <a:xfrm rot="759878">
            <a:off x="6687277" y="3173810"/>
            <a:ext cx="2136777" cy="2136777"/>
            <a:chOff x="1605823" y="3290345"/>
            <a:chExt cx="2136777" cy="2136777"/>
          </a:xfrm>
        </p:grpSpPr>
        <p:pic>
          <p:nvPicPr>
            <p:cNvPr id="34" name="Graphic 33">
              <a:extLst>
                <a:ext uri="{FF2B5EF4-FFF2-40B4-BE49-F238E27FC236}">
                  <a16:creationId xmlns:a16="http://schemas.microsoft.com/office/drawing/2014/main" id="{149BC97B-E2FE-4791-8B5B-7777D4C999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400000">
              <a:off x="1605823" y="3290345"/>
              <a:ext cx="2136777" cy="2136777"/>
            </a:xfrm>
            <a:prstGeom prst="rect">
              <a:avLst/>
            </a:prstGeom>
          </p:spPr>
        </p:pic>
        <p:sp>
          <p:nvSpPr>
            <p:cNvPr id="35" name="Rectangle 34">
              <a:extLst>
                <a:ext uri="{FF2B5EF4-FFF2-40B4-BE49-F238E27FC236}">
                  <a16:creationId xmlns:a16="http://schemas.microsoft.com/office/drawing/2014/main" id="{C1DD62DE-9EF0-459F-B956-387F7BA94277}"/>
                </a:ext>
              </a:extLst>
            </p:cNvPr>
            <p:cNvSpPr/>
            <p:nvPr/>
          </p:nvSpPr>
          <p:spPr>
            <a:xfrm rot="2700000">
              <a:off x="1922337" y="4515873"/>
              <a:ext cx="285173" cy="8995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Audio 5">
            <a:hlinkClick r:id="" action="ppaction://media"/>
            <a:extLst>
              <a:ext uri="{FF2B5EF4-FFF2-40B4-BE49-F238E27FC236}">
                <a16:creationId xmlns:a16="http://schemas.microsoft.com/office/drawing/2014/main" id="{DDCE60F1-9C8F-48B8-A3FF-FB2D160A47E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173528008"/>
      </p:ext>
    </p:extLst>
  </p:cSld>
  <p:clrMapOvr>
    <a:masterClrMapping/>
  </p:clrMapOvr>
  <mc:AlternateContent xmlns:mc="http://schemas.openxmlformats.org/markup-compatibility/2006" xmlns:p14="http://schemas.microsoft.com/office/powerpoint/2010/main">
    <mc:Choice Requires="p14">
      <p:transition spd="slow" p14:dur="2000" advTm="38113"/>
    </mc:Choice>
    <mc:Fallback xmlns="">
      <p:transition spd="slow" advTm="38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6"/>
                </p:tgtEl>
              </p:cMediaNode>
            </p:audio>
          </p:childTnLst>
        </p:cTn>
      </p:par>
    </p:tnLst>
    <p:bldLst>
      <p:bldP spid="11" grpId="0" animBg="1"/>
      <p:bldP spid="12" grpId="0" animBg="1"/>
      <p:bldP spid="24" grpId="0"/>
      <p:bldP spid="27" grpId="0" animBg="1"/>
      <p:bldP spid="10"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8ED4C7-DBED-4153-9EDA-32553B8AC48C}"/>
              </a:ext>
            </a:extLst>
          </p:cNvPr>
          <p:cNvSpPr>
            <a:spLocks noGrp="1"/>
          </p:cNvSpPr>
          <p:nvPr>
            <p:ph type="sldNum" sz="quarter" idx="12"/>
          </p:nvPr>
        </p:nvSpPr>
        <p:spPr/>
        <p:txBody>
          <a:bodyPr/>
          <a:lstStyle/>
          <a:p>
            <a:fld id="{09CBB891-A474-417A-9134-EF0307377039}" type="slidenum">
              <a:rPr lang="en-US" smtClean="0"/>
              <a:t>11</a:t>
            </a:fld>
            <a:endParaRPr lang="en-US"/>
          </a:p>
        </p:txBody>
      </p:sp>
      <p:sp>
        <p:nvSpPr>
          <p:cNvPr id="11" name="TextBox 10">
            <a:extLst>
              <a:ext uri="{FF2B5EF4-FFF2-40B4-BE49-F238E27FC236}">
                <a16:creationId xmlns:a16="http://schemas.microsoft.com/office/drawing/2014/main" id="{7D84FF50-576D-4022-82D2-3D4F79F804E1}"/>
              </a:ext>
            </a:extLst>
          </p:cNvPr>
          <p:cNvSpPr txBox="1"/>
          <p:nvPr/>
        </p:nvSpPr>
        <p:spPr>
          <a:xfrm>
            <a:off x="1518651" y="6063962"/>
            <a:ext cx="3890672" cy="584775"/>
          </a:xfrm>
          <a:prstGeom prst="rect">
            <a:avLst/>
          </a:prstGeom>
          <a:solidFill>
            <a:schemeClr val="bg1"/>
          </a:solidFill>
        </p:spPr>
        <p:txBody>
          <a:bodyPr wrap="square" rtlCol="0">
            <a:spAutoFit/>
          </a:bodyPr>
          <a:lstStyle/>
          <a:p>
            <a:pPr algn="ctr"/>
            <a:r>
              <a:rPr lang="en-US" sz="3200" dirty="0">
                <a:solidFill>
                  <a:schemeClr val="accent1">
                    <a:lumMod val="75000"/>
                  </a:schemeClr>
                </a:solidFill>
                <a:latin typeface="Franklin Gothic Medium" panose="020B0603020102020204" pitchFamily="34" charset="0"/>
              </a:rPr>
              <a:t>Pre-Failure Stage</a:t>
            </a:r>
          </a:p>
        </p:txBody>
      </p:sp>
      <p:sp>
        <p:nvSpPr>
          <p:cNvPr id="12" name="TextBox 11">
            <a:extLst>
              <a:ext uri="{FF2B5EF4-FFF2-40B4-BE49-F238E27FC236}">
                <a16:creationId xmlns:a16="http://schemas.microsoft.com/office/drawing/2014/main" id="{2AFB3F6B-4E80-4AD5-8BF2-C1068584BAE6}"/>
              </a:ext>
            </a:extLst>
          </p:cNvPr>
          <p:cNvSpPr txBox="1"/>
          <p:nvPr/>
        </p:nvSpPr>
        <p:spPr>
          <a:xfrm>
            <a:off x="6619704" y="6078630"/>
            <a:ext cx="3890672" cy="584775"/>
          </a:xfrm>
          <a:prstGeom prst="rect">
            <a:avLst/>
          </a:prstGeom>
          <a:solidFill>
            <a:schemeClr val="bg1"/>
          </a:solidFill>
        </p:spPr>
        <p:txBody>
          <a:bodyPr wrap="square" rtlCol="0">
            <a:spAutoFit/>
          </a:bodyPr>
          <a:lstStyle/>
          <a:p>
            <a:pPr algn="ctr"/>
            <a:r>
              <a:rPr lang="en-US" sz="3200" dirty="0">
                <a:solidFill>
                  <a:srgbClr val="B74A12"/>
                </a:solidFill>
                <a:latin typeface="Franklin Gothic Medium" panose="020B0603020102020204" pitchFamily="34" charset="0"/>
              </a:rPr>
              <a:t>Post-Failure Stage</a:t>
            </a:r>
          </a:p>
        </p:txBody>
      </p:sp>
      <p:cxnSp>
        <p:nvCxnSpPr>
          <p:cNvPr id="16" name="Connector: Curved 15">
            <a:extLst>
              <a:ext uri="{FF2B5EF4-FFF2-40B4-BE49-F238E27FC236}">
                <a16:creationId xmlns:a16="http://schemas.microsoft.com/office/drawing/2014/main" id="{B4D4DC6A-E8E5-4581-A0CE-D66CDC32E39A}"/>
              </a:ext>
            </a:extLst>
          </p:cNvPr>
          <p:cNvCxnSpPr>
            <a:cxnSpLocks/>
            <a:stCxn id="26" idx="0"/>
          </p:cNvCxnSpPr>
          <p:nvPr/>
        </p:nvCxnSpPr>
        <p:spPr>
          <a:xfrm rot="10800000">
            <a:off x="3845106" y="3778326"/>
            <a:ext cx="4338816" cy="1714696"/>
          </a:xfrm>
          <a:prstGeom prst="curvedConnector3">
            <a:avLst>
              <a:gd name="adj1" fmla="val 50000"/>
            </a:avLst>
          </a:prstGeom>
          <a:ln w="38100">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5B9963BF-AEC8-4919-83A3-8F3BDE9C84CC}"/>
              </a:ext>
            </a:extLst>
          </p:cNvPr>
          <p:cNvCxnSpPr>
            <a:cxnSpLocks/>
            <a:stCxn id="8" idx="0"/>
          </p:cNvCxnSpPr>
          <p:nvPr/>
        </p:nvCxnSpPr>
        <p:spPr>
          <a:xfrm rot="10800000">
            <a:off x="3845106" y="3226648"/>
            <a:ext cx="4338817" cy="1483670"/>
          </a:xfrm>
          <a:prstGeom prst="curvedConnector3">
            <a:avLst>
              <a:gd name="adj1" fmla="val 50000"/>
            </a:avLst>
          </a:prstGeom>
          <a:ln w="38100">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4D75DAD-ABBB-4243-B9DD-3407A658DEB4}"/>
              </a:ext>
            </a:extLst>
          </p:cNvPr>
          <p:cNvSpPr txBox="1"/>
          <p:nvPr/>
        </p:nvSpPr>
        <p:spPr>
          <a:xfrm>
            <a:off x="5671767" y="3076525"/>
            <a:ext cx="4760292" cy="584775"/>
          </a:xfrm>
          <a:prstGeom prst="rect">
            <a:avLst/>
          </a:prstGeom>
          <a:noFill/>
        </p:spPr>
        <p:txBody>
          <a:bodyPr wrap="square" rtlCol="0">
            <a:spAutoFit/>
          </a:bodyPr>
          <a:lstStyle/>
          <a:p>
            <a:pPr algn="ctr"/>
            <a:r>
              <a:rPr lang="en-US" sz="3200" dirty="0">
                <a:latin typeface="Franklin Gothic Medium" panose="020B0603020102020204" pitchFamily="34" charset="0"/>
              </a:rPr>
              <a:t>Cross-Failure Interactions</a:t>
            </a:r>
          </a:p>
        </p:txBody>
      </p:sp>
      <p:grpSp>
        <p:nvGrpSpPr>
          <p:cNvPr id="40" name="Group 39">
            <a:extLst>
              <a:ext uri="{FF2B5EF4-FFF2-40B4-BE49-F238E27FC236}">
                <a16:creationId xmlns:a16="http://schemas.microsoft.com/office/drawing/2014/main" id="{592D4A69-8A20-6C40-AC94-FB4813FF9FB8}"/>
              </a:ext>
            </a:extLst>
          </p:cNvPr>
          <p:cNvGrpSpPr/>
          <p:nvPr/>
        </p:nvGrpSpPr>
        <p:grpSpPr>
          <a:xfrm>
            <a:off x="646512" y="2842073"/>
            <a:ext cx="3198596" cy="1188136"/>
            <a:chOff x="310953" y="1962363"/>
            <a:chExt cx="3198596" cy="1188136"/>
          </a:xfrm>
        </p:grpSpPr>
        <p:sp>
          <p:nvSpPr>
            <p:cNvPr id="7" name="Rectangle 6">
              <a:extLst>
                <a:ext uri="{FF2B5EF4-FFF2-40B4-BE49-F238E27FC236}">
                  <a16:creationId xmlns:a16="http://schemas.microsoft.com/office/drawing/2014/main" id="{F9665763-08AC-485B-99BD-6480A6933D63}"/>
                </a:ext>
              </a:extLst>
            </p:cNvPr>
            <p:cNvSpPr/>
            <p:nvPr/>
          </p:nvSpPr>
          <p:spPr>
            <a:xfrm rot="16200000">
              <a:off x="2534363" y="2175313"/>
              <a:ext cx="1188136" cy="762236"/>
            </a:xfrm>
            <a:prstGeom prst="rect">
              <a:avLst/>
            </a:prstGeom>
            <a:solidFill>
              <a:schemeClr val="accent1">
                <a:lumMod val="40000"/>
                <a:lumOff val="6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Franklin Gothic Medium" panose="020B0603020102020204" pitchFamily="34" charset="0"/>
              </a:endParaRPr>
            </a:p>
          </p:txBody>
        </p:sp>
        <p:sp>
          <p:nvSpPr>
            <p:cNvPr id="37" name="TextBox 36">
              <a:extLst>
                <a:ext uri="{FF2B5EF4-FFF2-40B4-BE49-F238E27FC236}">
                  <a16:creationId xmlns:a16="http://schemas.microsoft.com/office/drawing/2014/main" id="{D65D8CD3-0E8A-0C4D-BC6E-27793375AF67}"/>
                </a:ext>
              </a:extLst>
            </p:cNvPr>
            <p:cNvSpPr txBox="1"/>
            <p:nvPr/>
          </p:nvSpPr>
          <p:spPr>
            <a:xfrm>
              <a:off x="310953" y="2104931"/>
              <a:ext cx="2496245" cy="913070"/>
            </a:xfrm>
            <a:prstGeom prst="rect">
              <a:avLst/>
            </a:prstGeom>
            <a:noFill/>
          </p:spPr>
          <p:txBody>
            <a:bodyPr wrap="square" rtlCol="0">
              <a:spAutoFit/>
            </a:bodyPr>
            <a:lstStyle/>
            <a:p>
              <a:pPr algn="ctr">
                <a:lnSpc>
                  <a:spcPts val="3200"/>
                </a:lnSpc>
              </a:pPr>
              <a:r>
                <a:rPr lang="en-US" sz="3200" i="1" dirty="0">
                  <a:solidFill>
                    <a:schemeClr val="accent1">
                      <a:lumMod val="75000"/>
                    </a:schemeClr>
                  </a:solidFill>
                  <a:latin typeface="Franklin Gothic Medium" panose="020B0603020102020204" pitchFamily="34" charset="0"/>
                </a:rPr>
                <a:t>Normal Execution</a:t>
              </a:r>
            </a:p>
          </p:txBody>
        </p:sp>
      </p:grpSp>
      <p:grpSp>
        <p:nvGrpSpPr>
          <p:cNvPr id="41" name="Group 40">
            <a:extLst>
              <a:ext uri="{FF2B5EF4-FFF2-40B4-BE49-F238E27FC236}">
                <a16:creationId xmlns:a16="http://schemas.microsoft.com/office/drawing/2014/main" id="{ECAA8F1A-BEBA-8643-9B69-B8294ACF94BC}"/>
              </a:ext>
            </a:extLst>
          </p:cNvPr>
          <p:cNvGrpSpPr/>
          <p:nvPr/>
        </p:nvGrpSpPr>
        <p:grpSpPr>
          <a:xfrm>
            <a:off x="8183922" y="4311954"/>
            <a:ext cx="2867583" cy="796729"/>
            <a:chOff x="7848363" y="3432244"/>
            <a:chExt cx="2867583" cy="796729"/>
          </a:xfrm>
        </p:grpSpPr>
        <p:sp>
          <p:nvSpPr>
            <p:cNvPr id="8" name="Rectangle 7">
              <a:extLst>
                <a:ext uri="{FF2B5EF4-FFF2-40B4-BE49-F238E27FC236}">
                  <a16:creationId xmlns:a16="http://schemas.microsoft.com/office/drawing/2014/main" id="{3D632A2D-C641-48F8-B8EA-200BB21C59D8}"/>
                </a:ext>
              </a:extLst>
            </p:cNvPr>
            <p:cNvSpPr/>
            <p:nvPr/>
          </p:nvSpPr>
          <p:spPr>
            <a:xfrm rot="16200000">
              <a:off x="7831117" y="3449490"/>
              <a:ext cx="796729" cy="762237"/>
            </a:xfrm>
            <a:prstGeom prst="rect">
              <a:avLst/>
            </a:prstGeom>
            <a:solidFill>
              <a:schemeClr val="accent2">
                <a:lumMod val="40000"/>
                <a:lumOff val="60000"/>
              </a:schemeClr>
            </a:solidFill>
            <a:ln w="38100">
              <a:solidFill>
                <a:srgbClr val="C04D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Franklin Gothic Medium" panose="020B0603020102020204" pitchFamily="34" charset="0"/>
              </a:endParaRPr>
            </a:p>
          </p:txBody>
        </p:sp>
        <p:sp>
          <p:nvSpPr>
            <p:cNvPr id="38" name="TextBox 37">
              <a:extLst>
                <a:ext uri="{FF2B5EF4-FFF2-40B4-BE49-F238E27FC236}">
                  <a16:creationId xmlns:a16="http://schemas.microsoft.com/office/drawing/2014/main" id="{930F253E-DE9A-EB48-B656-EE9DB93C41E1}"/>
                </a:ext>
              </a:extLst>
            </p:cNvPr>
            <p:cNvSpPr txBox="1"/>
            <p:nvPr/>
          </p:nvSpPr>
          <p:spPr>
            <a:xfrm>
              <a:off x="8734077" y="3640309"/>
              <a:ext cx="1981869" cy="502702"/>
            </a:xfrm>
            <a:prstGeom prst="rect">
              <a:avLst/>
            </a:prstGeom>
            <a:noFill/>
          </p:spPr>
          <p:txBody>
            <a:bodyPr wrap="square" rtlCol="0">
              <a:spAutoFit/>
            </a:bodyPr>
            <a:lstStyle/>
            <a:p>
              <a:pPr algn="ctr">
                <a:lnSpc>
                  <a:spcPts val="3200"/>
                </a:lnSpc>
              </a:pPr>
              <a:r>
                <a:rPr lang="en-US" sz="3200" i="1" dirty="0">
                  <a:solidFill>
                    <a:srgbClr val="B74A12"/>
                  </a:solidFill>
                  <a:latin typeface="Franklin Gothic Medium" panose="020B0603020102020204" pitchFamily="34" charset="0"/>
                </a:rPr>
                <a:t>Recovery</a:t>
              </a:r>
            </a:p>
          </p:txBody>
        </p:sp>
      </p:grpSp>
      <p:grpSp>
        <p:nvGrpSpPr>
          <p:cNvPr id="42" name="Group 41">
            <a:extLst>
              <a:ext uri="{FF2B5EF4-FFF2-40B4-BE49-F238E27FC236}">
                <a16:creationId xmlns:a16="http://schemas.microsoft.com/office/drawing/2014/main" id="{6F0F973F-120C-9048-ACE0-6AE4CFCBF1A1}"/>
              </a:ext>
            </a:extLst>
          </p:cNvPr>
          <p:cNvGrpSpPr/>
          <p:nvPr/>
        </p:nvGrpSpPr>
        <p:grpSpPr>
          <a:xfrm>
            <a:off x="8183922" y="5094658"/>
            <a:ext cx="3381959" cy="796729"/>
            <a:chOff x="7848363" y="4214948"/>
            <a:chExt cx="3381959" cy="796729"/>
          </a:xfrm>
        </p:grpSpPr>
        <p:sp>
          <p:nvSpPr>
            <p:cNvPr id="26" name="Rectangle 25">
              <a:extLst>
                <a:ext uri="{FF2B5EF4-FFF2-40B4-BE49-F238E27FC236}">
                  <a16:creationId xmlns:a16="http://schemas.microsoft.com/office/drawing/2014/main" id="{7D21A8EE-0DD9-D94C-8C77-36D7E218B8DA}"/>
                </a:ext>
              </a:extLst>
            </p:cNvPr>
            <p:cNvSpPr/>
            <p:nvPr/>
          </p:nvSpPr>
          <p:spPr>
            <a:xfrm rot="16200000">
              <a:off x="7831117" y="4232194"/>
              <a:ext cx="796729" cy="762237"/>
            </a:xfrm>
            <a:prstGeom prst="rect">
              <a:avLst/>
            </a:prstGeom>
            <a:solidFill>
              <a:schemeClr val="accent2">
                <a:lumMod val="40000"/>
                <a:lumOff val="60000"/>
              </a:schemeClr>
            </a:solidFill>
            <a:ln w="38100">
              <a:solidFill>
                <a:srgbClr val="C04D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Franklin Gothic Medium" panose="020B0603020102020204" pitchFamily="34" charset="0"/>
              </a:endParaRPr>
            </a:p>
          </p:txBody>
        </p:sp>
        <p:sp>
          <p:nvSpPr>
            <p:cNvPr id="39" name="TextBox 38">
              <a:extLst>
                <a:ext uri="{FF2B5EF4-FFF2-40B4-BE49-F238E27FC236}">
                  <a16:creationId xmlns:a16="http://schemas.microsoft.com/office/drawing/2014/main" id="{9DEE7769-D9F8-D544-B0D0-CE356F0C0B70}"/>
                </a:ext>
              </a:extLst>
            </p:cNvPr>
            <p:cNvSpPr txBox="1"/>
            <p:nvPr/>
          </p:nvSpPr>
          <p:spPr>
            <a:xfrm>
              <a:off x="8734077" y="4398790"/>
              <a:ext cx="2496245" cy="502702"/>
            </a:xfrm>
            <a:prstGeom prst="rect">
              <a:avLst/>
            </a:prstGeom>
            <a:noFill/>
          </p:spPr>
          <p:txBody>
            <a:bodyPr wrap="square" rtlCol="0">
              <a:spAutoFit/>
            </a:bodyPr>
            <a:lstStyle/>
            <a:p>
              <a:pPr algn="ctr">
                <a:lnSpc>
                  <a:spcPts val="3200"/>
                </a:lnSpc>
              </a:pPr>
              <a:r>
                <a:rPr lang="en-US" sz="3200" i="1" dirty="0">
                  <a:solidFill>
                    <a:srgbClr val="B74A12"/>
                  </a:solidFill>
                  <a:latin typeface="Franklin Gothic Medium" panose="020B0603020102020204" pitchFamily="34" charset="0"/>
                </a:rPr>
                <a:t>Resumption</a:t>
              </a:r>
            </a:p>
          </p:txBody>
        </p:sp>
      </p:grpSp>
      <p:sp>
        <p:nvSpPr>
          <p:cNvPr id="10" name="Lightning Bolt 9">
            <a:extLst>
              <a:ext uri="{FF2B5EF4-FFF2-40B4-BE49-F238E27FC236}">
                <a16:creationId xmlns:a16="http://schemas.microsoft.com/office/drawing/2014/main" id="{3342A5AF-3AE5-4267-B171-06749193AD8F}"/>
              </a:ext>
            </a:extLst>
          </p:cNvPr>
          <p:cNvSpPr/>
          <p:nvPr/>
        </p:nvSpPr>
        <p:spPr>
          <a:xfrm>
            <a:off x="3127271" y="3723355"/>
            <a:ext cx="905932" cy="1095231"/>
          </a:xfrm>
          <a:prstGeom prst="lightningBol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30B49264-CB89-4D15-BC8E-B5B82E9B2B63}"/>
              </a:ext>
            </a:extLst>
          </p:cNvPr>
          <p:cNvGrpSpPr/>
          <p:nvPr/>
        </p:nvGrpSpPr>
        <p:grpSpPr>
          <a:xfrm>
            <a:off x="3127271" y="2896236"/>
            <a:ext cx="539904" cy="539904"/>
            <a:chOff x="498850" y="3811184"/>
            <a:chExt cx="571846" cy="571848"/>
          </a:xfrm>
          <a:solidFill>
            <a:srgbClr val="CC0000"/>
          </a:solidFill>
        </p:grpSpPr>
        <p:pic>
          <p:nvPicPr>
            <p:cNvPr id="22" name="Graphic 21">
              <a:extLst>
                <a:ext uri="{FF2B5EF4-FFF2-40B4-BE49-F238E27FC236}">
                  <a16:creationId xmlns:a16="http://schemas.microsoft.com/office/drawing/2014/main" id="{99AE16C3-A994-4184-92CE-241D2EE565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8850" y="3811184"/>
              <a:ext cx="571846" cy="571848"/>
            </a:xfrm>
            <a:prstGeom prst="rect">
              <a:avLst/>
            </a:prstGeom>
          </p:spPr>
        </p:pic>
        <p:sp>
          <p:nvSpPr>
            <p:cNvPr id="23" name="Rectangle 22">
              <a:extLst>
                <a:ext uri="{FF2B5EF4-FFF2-40B4-BE49-F238E27FC236}">
                  <a16:creationId xmlns:a16="http://schemas.microsoft.com/office/drawing/2014/main" id="{481AE1C9-BB0D-47B0-A434-2CC339255E93}"/>
                </a:ext>
              </a:extLst>
            </p:cNvPr>
            <p:cNvSpPr/>
            <p:nvPr/>
          </p:nvSpPr>
          <p:spPr>
            <a:xfrm>
              <a:off x="689478" y="4021303"/>
              <a:ext cx="190590" cy="151592"/>
            </a:xfrm>
            <a:prstGeom prst="rect">
              <a:avLst/>
            </a:prstGeom>
            <a:grp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8F018888-3BFD-4F5E-ADF3-36D2B06C1E72}"/>
              </a:ext>
            </a:extLst>
          </p:cNvPr>
          <p:cNvGrpSpPr/>
          <p:nvPr/>
        </p:nvGrpSpPr>
        <p:grpSpPr>
          <a:xfrm>
            <a:off x="8269944" y="4802901"/>
            <a:ext cx="539904" cy="539904"/>
            <a:chOff x="498850" y="3811184"/>
            <a:chExt cx="571846" cy="571848"/>
          </a:xfrm>
          <a:solidFill>
            <a:srgbClr val="CC0000"/>
          </a:solidFill>
        </p:grpSpPr>
        <p:pic>
          <p:nvPicPr>
            <p:cNvPr id="31" name="Graphic 30">
              <a:extLst>
                <a:ext uri="{FF2B5EF4-FFF2-40B4-BE49-F238E27FC236}">
                  <a16:creationId xmlns:a16="http://schemas.microsoft.com/office/drawing/2014/main" id="{2092AC27-0635-4671-9400-53C265724F1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8850" y="3811184"/>
              <a:ext cx="571846" cy="571848"/>
            </a:xfrm>
            <a:prstGeom prst="rect">
              <a:avLst/>
            </a:prstGeom>
          </p:spPr>
        </p:pic>
        <p:sp>
          <p:nvSpPr>
            <p:cNvPr id="32" name="Rectangle 31">
              <a:extLst>
                <a:ext uri="{FF2B5EF4-FFF2-40B4-BE49-F238E27FC236}">
                  <a16:creationId xmlns:a16="http://schemas.microsoft.com/office/drawing/2014/main" id="{44240E4F-F3B7-45FE-BEBD-D9251F863103}"/>
                </a:ext>
              </a:extLst>
            </p:cNvPr>
            <p:cNvSpPr/>
            <p:nvPr/>
          </p:nvSpPr>
          <p:spPr>
            <a:xfrm>
              <a:off x="689478" y="4021300"/>
              <a:ext cx="190590" cy="151592"/>
            </a:xfrm>
            <a:prstGeom prst="rect">
              <a:avLst/>
            </a:prstGeom>
            <a:grp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Rounded Corners 35">
            <a:extLst>
              <a:ext uri="{FF2B5EF4-FFF2-40B4-BE49-F238E27FC236}">
                <a16:creationId xmlns:a16="http://schemas.microsoft.com/office/drawing/2014/main" id="{EC0337F5-EE7D-4463-927D-2A6844B21C08}"/>
              </a:ext>
            </a:extLst>
          </p:cNvPr>
          <p:cNvSpPr/>
          <p:nvPr/>
        </p:nvSpPr>
        <p:spPr>
          <a:xfrm>
            <a:off x="1" y="136524"/>
            <a:ext cx="12192000" cy="2321208"/>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Franklin Gothic Medium" panose="020B0603020102020204" pitchFamily="34" charset="0"/>
              </a:rPr>
              <a:t>Goal</a:t>
            </a:r>
            <a:endParaRPr lang="en-US" sz="4000" dirty="0">
              <a:solidFill>
                <a:schemeClr val="tx1"/>
              </a:solidFill>
              <a:latin typeface="Franklin Gothic Medium" panose="020B0603020102020204" pitchFamily="34" charset="0"/>
            </a:endParaRPr>
          </a:p>
          <a:p>
            <a:pPr marL="457200" indent="-457200">
              <a:buFont typeface="Arial" panose="020B0604020202020204" pitchFamily="34" charset="0"/>
              <a:buChar char="•"/>
            </a:pPr>
            <a:r>
              <a:rPr lang="en-US" sz="3200" i="1" dirty="0">
                <a:solidFill>
                  <a:schemeClr val="accent1">
                    <a:lumMod val="75000"/>
                  </a:schemeClr>
                </a:solidFill>
                <a:latin typeface="Franklin Gothic Medium" panose="020B0603020102020204" pitchFamily="34" charset="0"/>
              </a:rPr>
              <a:t>Categorize</a:t>
            </a:r>
            <a:r>
              <a:rPr lang="en-US" sz="3200" dirty="0">
                <a:solidFill>
                  <a:schemeClr val="tx1"/>
                </a:solidFill>
                <a:latin typeface="Franklin Gothic Medium" panose="020B0603020102020204" pitchFamily="34" charset="0"/>
              </a:rPr>
              <a:t> the type of incorrect cross-failure interactions</a:t>
            </a:r>
          </a:p>
          <a:p>
            <a:pPr marL="457200" indent="-457200">
              <a:buFont typeface="Arial" panose="020B0604020202020204" pitchFamily="34" charset="0"/>
              <a:buChar char="•"/>
            </a:pPr>
            <a:r>
              <a:rPr lang="en-US" sz="3200" i="1" dirty="0">
                <a:solidFill>
                  <a:schemeClr val="accent1">
                    <a:lumMod val="75000"/>
                  </a:schemeClr>
                </a:solidFill>
                <a:latin typeface="Franklin Gothic Medium" panose="020B0603020102020204" pitchFamily="34" charset="0"/>
              </a:rPr>
              <a:t>Define</a:t>
            </a:r>
            <a:r>
              <a:rPr lang="en-US" sz="3200" dirty="0">
                <a:solidFill>
                  <a:schemeClr val="tx1"/>
                </a:solidFill>
                <a:latin typeface="Franklin Gothic Medium" panose="020B0603020102020204" pitchFamily="34" charset="0"/>
              </a:rPr>
              <a:t> precisely each type of incorrect interactions</a:t>
            </a:r>
          </a:p>
          <a:p>
            <a:pPr marL="457200" indent="-457200">
              <a:buFont typeface="Arial" panose="020B0604020202020204" pitchFamily="34" charset="0"/>
              <a:buChar char="•"/>
            </a:pPr>
            <a:r>
              <a:rPr lang="en-US" sz="3200" i="1" dirty="0">
                <a:solidFill>
                  <a:schemeClr val="accent1">
                    <a:lumMod val="75000"/>
                  </a:schemeClr>
                </a:solidFill>
                <a:latin typeface="Franklin Gothic Medium" panose="020B0603020102020204" pitchFamily="34" charset="0"/>
              </a:rPr>
              <a:t>Detect</a:t>
            </a:r>
            <a:r>
              <a:rPr lang="en-US" sz="3200" dirty="0">
                <a:solidFill>
                  <a:schemeClr val="tx1"/>
                </a:solidFill>
                <a:latin typeface="Franklin Gothic Medium" panose="020B0603020102020204" pitchFamily="34" charset="0"/>
              </a:rPr>
              <a:t> crash consistency bugs based on the definitions</a:t>
            </a:r>
          </a:p>
        </p:txBody>
      </p:sp>
      <p:pic>
        <p:nvPicPr>
          <p:cNvPr id="6" name="Audio 5">
            <a:hlinkClick r:id="" action="ppaction://media"/>
            <a:extLst>
              <a:ext uri="{FF2B5EF4-FFF2-40B4-BE49-F238E27FC236}">
                <a16:creationId xmlns:a16="http://schemas.microsoft.com/office/drawing/2014/main" id="{A7C13D36-5241-4247-A041-B526B0F96B8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163011444"/>
      </p:ext>
    </p:extLst>
  </p:cSld>
  <p:clrMapOvr>
    <a:masterClrMapping/>
  </p:clrMapOvr>
  <mc:AlternateContent xmlns:mc="http://schemas.openxmlformats.org/markup-compatibility/2006" xmlns:p14="http://schemas.microsoft.com/office/powerpoint/2010/main">
    <mc:Choice Requires="p14">
      <p:transition spd="slow" p14:dur="2000" advTm="15071"/>
    </mc:Choice>
    <mc:Fallback xmlns="">
      <p:transition spd="slow" advTm="15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F7C20-BA23-4126-BBD8-92C3C6362027}"/>
              </a:ext>
            </a:extLst>
          </p:cNvPr>
          <p:cNvSpPr>
            <a:spLocks noGrp="1"/>
          </p:cNvSpPr>
          <p:nvPr>
            <p:ph type="title"/>
          </p:nvPr>
        </p:nvSpPr>
        <p:spPr>
          <a:xfrm>
            <a:off x="838200" y="292140"/>
            <a:ext cx="10515600" cy="1325563"/>
          </a:xfrm>
        </p:spPr>
        <p:txBody>
          <a:bodyPr/>
          <a:lstStyle/>
          <a:p>
            <a:pPr algn="ctr"/>
            <a:r>
              <a:rPr lang="en-US" dirty="0"/>
              <a:t>Outline</a:t>
            </a:r>
          </a:p>
        </p:txBody>
      </p:sp>
      <p:sp>
        <p:nvSpPr>
          <p:cNvPr id="4" name="Rectangle 3">
            <a:extLst>
              <a:ext uri="{FF2B5EF4-FFF2-40B4-BE49-F238E27FC236}">
                <a16:creationId xmlns:a16="http://schemas.microsoft.com/office/drawing/2014/main" id="{28D91DC8-AD6E-4759-9D85-5A4C0EC9805A}"/>
              </a:ext>
            </a:extLst>
          </p:cNvPr>
          <p:cNvSpPr/>
          <p:nvPr/>
        </p:nvSpPr>
        <p:spPr>
          <a:xfrm>
            <a:off x="2563778" y="1614528"/>
            <a:ext cx="7266022" cy="5811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Franklin Gothic Medium" panose="020B0603020102020204" pitchFamily="34" charset="0"/>
              </a:rPr>
              <a:t>Background And Motivation</a:t>
            </a:r>
          </a:p>
        </p:txBody>
      </p:sp>
      <p:sp>
        <p:nvSpPr>
          <p:cNvPr id="5" name="Rectangle 4">
            <a:extLst>
              <a:ext uri="{FF2B5EF4-FFF2-40B4-BE49-F238E27FC236}">
                <a16:creationId xmlns:a16="http://schemas.microsoft.com/office/drawing/2014/main" id="{8224AC19-760F-4C88-948D-5C1739BF19C3}"/>
              </a:ext>
            </a:extLst>
          </p:cNvPr>
          <p:cNvSpPr/>
          <p:nvPr/>
        </p:nvSpPr>
        <p:spPr>
          <a:xfrm>
            <a:off x="2563778" y="2333544"/>
            <a:ext cx="7266022" cy="5811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Franklin Gothic Medium" panose="020B0603020102020204" pitchFamily="34" charset="0"/>
              </a:rPr>
              <a:t>Cross-Failure Bugs</a:t>
            </a:r>
          </a:p>
        </p:txBody>
      </p:sp>
      <p:sp>
        <p:nvSpPr>
          <p:cNvPr id="7" name="Rectangle 6">
            <a:extLst>
              <a:ext uri="{FF2B5EF4-FFF2-40B4-BE49-F238E27FC236}">
                <a16:creationId xmlns:a16="http://schemas.microsoft.com/office/drawing/2014/main" id="{C648D44D-53F9-450B-BFF1-C54B08062AD7}"/>
              </a:ext>
            </a:extLst>
          </p:cNvPr>
          <p:cNvSpPr/>
          <p:nvPr/>
        </p:nvSpPr>
        <p:spPr>
          <a:xfrm>
            <a:off x="2563779" y="3052560"/>
            <a:ext cx="7266022" cy="5811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Franklin Gothic Medium" panose="020B0603020102020204" pitchFamily="34" charset="0"/>
              </a:rPr>
              <a:t>XFDetector</a:t>
            </a:r>
            <a:endParaRPr lang="en-US" sz="3200" dirty="0">
              <a:solidFill>
                <a:schemeClr val="bg1"/>
              </a:solidFill>
              <a:latin typeface="Franklin Gothic Medium" panose="020B0603020102020204" pitchFamily="34" charset="0"/>
            </a:endParaRPr>
          </a:p>
        </p:txBody>
      </p:sp>
      <p:sp>
        <p:nvSpPr>
          <p:cNvPr id="8" name="Rectangle 7">
            <a:extLst>
              <a:ext uri="{FF2B5EF4-FFF2-40B4-BE49-F238E27FC236}">
                <a16:creationId xmlns:a16="http://schemas.microsoft.com/office/drawing/2014/main" id="{19CFD995-BDDA-4D8C-9A9A-FFF1B936A9D7}"/>
              </a:ext>
            </a:extLst>
          </p:cNvPr>
          <p:cNvSpPr/>
          <p:nvPr/>
        </p:nvSpPr>
        <p:spPr>
          <a:xfrm>
            <a:off x="2563778" y="3771576"/>
            <a:ext cx="7266022" cy="5811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Franklin Gothic Medium" panose="020B0603020102020204" pitchFamily="34" charset="0"/>
              </a:rPr>
              <a:t>Evaluation</a:t>
            </a:r>
          </a:p>
        </p:txBody>
      </p:sp>
      <p:sp>
        <p:nvSpPr>
          <p:cNvPr id="9" name="Rectangle 8">
            <a:extLst>
              <a:ext uri="{FF2B5EF4-FFF2-40B4-BE49-F238E27FC236}">
                <a16:creationId xmlns:a16="http://schemas.microsoft.com/office/drawing/2014/main" id="{42D0BE94-EC98-4277-B191-C7C8A7D642A8}"/>
              </a:ext>
            </a:extLst>
          </p:cNvPr>
          <p:cNvSpPr/>
          <p:nvPr/>
        </p:nvSpPr>
        <p:spPr>
          <a:xfrm>
            <a:off x="2563778" y="4490592"/>
            <a:ext cx="7266022" cy="5811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Franklin Gothic Medium" panose="020B0603020102020204" pitchFamily="34" charset="0"/>
              </a:rPr>
              <a:t>Summary</a:t>
            </a:r>
          </a:p>
        </p:txBody>
      </p:sp>
      <p:sp>
        <p:nvSpPr>
          <p:cNvPr id="10" name="Slide Number Placeholder 9">
            <a:extLst>
              <a:ext uri="{FF2B5EF4-FFF2-40B4-BE49-F238E27FC236}">
                <a16:creationId xmlns:a16="http://schemas.microsoft.com/office/drawing/2014/main" id="{549DE9EB-9CA1-43F7-9A4A-75E3EEE55835}"/>
              </a:ext>
            </a:extLst>
          </p:cNvPr>
          <p:cNvSpPr>
            <a:spLocks noGrp="1"/>
          </p:cNvSpPr>
          <p:nvPr>
            <p:ph type="sldNum" sz="quarter" idx="12"/>
          </p:nvPr>
        </p:nvSpPr>
        <p:spPr/>
        <p:txBody>
          <a:bodyPr/>
          <a:lstStyle/>
          <a:p>
            <a:fld id="{09CBB891-A474-417A-9134-EF0307377039}" type="slidenum">
              <a:rPr lang="en-US" smtClean="0"/>
              <a:t>12</a:t>
            </a:fld>
            <a:endParaRPr lang="en-US"/>
          </a:p>
        </p:txBody>
      </p:sp>
      <p:pic>
        <p:nvPicPr>
          <p:cNvPr id="6" name="Audio 5">
            <a:hlinkClick r:id="" action="ppaction://media"/>
            <a:extLst>
              <a:ext uri="{FF2B5EF4-FFF2-40B4-BE49-F238E27FC236}">
                <a16:creationId xmlns:a16="http://schemas.microsoft.com/office/drawing/2014/main" id="{848205EA-074D-4CB8-9ADD-880A99972D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87874979"/>
      </p:ext>
    </p:extLst>
  </p:cSld>
  <p:clrMapOvr>
    <a:masterClrMapping/>
  </p:clrMapOvr>
  <mc:AlternateContent xmlns:mc="http://schemas.openxmlformats.org/markup-compatibility/2006" xmlns:p14="http://schemas.microsoft.com/office/powerpoint/2010/main">
    <mc:Choice Requires="p14">
      <p:transition spd="slow" p14:dur="2000" advTm="12383"/>
    </mc:Choice>
    <mc:Fallback xmlns="">
      <p:transition spd="slow" advTm="12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8E31-41A5-4DE4-9F12-76303C3891C6}"/>
              </a:ext>
            </a:extLst>
          </p:cNvPr>
          <p:cNvSpPr>
            <a:spLocks noGrp="1"/>
          </p:cNvSpPr>
          <p:nvPr>
            <p:ph type="title"/>
          </p:nvPr>
        </p:nvSpPr>
        <p:spPr/>
        <p:txBody>
          <a:bodyPr/>
          <a:lstStyle/>
          <a:p>
            <a:r>
              <a:rPr lang="en-US" dirty="0"/>
              <a:t>Cross-Failure Bugs</a:t>
            </a:r>
          </a:p>
        </p:txBody>
      </p:sp>
      <p:sp>
        <p:nvSpPr>
          <p:cNvPr id="3" name="Content Placeholder 2">
            <a:extLst>
              <a:ext uri="{FF2B5EF4-FFF2-40B4-BE49-F238E27FC236}">
                <a16:creationId xmlns:a16="http://schemas.microsoft.com/office/drawing/2014/main" id="{87579536-456A-458D-81D7-CAA669DCB3D3}"/>
              </a:ext>
            </a:extLst>
          </p:cNvPr>
          <p:cNvSpPr>
            <a:spLocks noGrp="1"/>
          </p:cNvSpPr>
          <p:nvPr>
            <p:ph idx="1"/>
          </p:nvPr>
        </p:nvSpPr>
        <p:spPr>
          <a:xfrm>
            <a:off x="838200" y="1825625"/>
            <a:ext cx="10515600" cy="1445600"/>
          </a:xfrm>
        </p:spPr>
        <p:txBody>
          <a:bodyPr/>
          <a:lstStyle/>
          <a:p>
            <a:r>
              <a:rPr lang="en-US" dirty="0"/>
              <a:t>We identify two categories of cross-failure bugs</a:t>
            </a:r>
          </a:p>
          <a:p>
            <a:pPr lvl="1"/>
            <a:r>
              <a:rPr lang="en-US" dirty="0"/>
              <a:t>Cross-failure Race</a:t>
            </a:r>
          </a:p>
          <a:p>
            <a:pPr lvl="1"/>
            <a:r>
              <a:rPr lang="en-US" dirty="0"/>
              <a:t>Cross-failure Semantic Bug</a:t>
            </a:r>
          </a:p>
        </p:txBody>
      </p:sp>
      <p:sp>
        <p:nvSpPr>
          <p:cNvPr id="4" name="Slide Number Placeholder 3">
            <a:extLst>
              <a:ext uri="{FF2B5EF4-FFF2-40B4-BE49-F238E27FC236}">
                <a16:creationId xmlns:a16="http://schemas.microsoft.com/office/drawing/2014/main" id="{AD0C92C8-ABBD-48AB-9A0B-5C77BE1D0E3A}"/>
              </a:ext>
            </a:extLst>
          </p:cNvPr>
          <p:cNvSpPr>
            <a:spLocks noGrp="1"/>
          </p:cNvSpPr>
          <p:nvPr>
            <p:ph type="sldNum" sz="quarter" idx="12"/>
          </p:nvPr>
        </p:nvSpPr>
        <p:spPr/>
        <p:txBody>
          <a:bodyPr/>
          <a:lstStyle/>
          <a:p>
            <a:fld id="{09CBB891-A474-417A-9134-EF0307377039}" type="slidenum">
              <a:rPr lang="en-US" smtClean="0"/>
              <a:pPr/>
              <a:t>13</a:t>
            </a:fld>
            <a:endParaRPr lang="en-US" dirty="0"/>
          </a:p>
        </p:txBody>
      </p:sp>
      <p:sp>
        <p:nvSpPr>
          <p:cNvPr id="5" name="Rectangle 4">
            <a:extLst>
              <a:ext uri="{FF2B5EF4-FFF2-40B4-BE49-F238E27FC236}">
                <a16:creationId xmlns:a16="http://schemas.microsoft.com/office/drawing/2014/main" id="{F19DE595-04D3-4E97-88E8-FEB50BAAF297}"/>
              </a:ext>
            </a:extLst>
          </p:cNvPr>
          <p:cNvSpPr/>
          <p:nvPr/>
        </p:nvSpPr>
        <p:spPr>
          <a:xfrm>
            <a:off x="1363843" y="3468501"/>
            <a:ext cx="844967" cy="100045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5793ACA5-B8EA-4620-BE84-CF86E01B3D89}"/>
              </a:ext>
            </a:extLst>
          </p:cNvPr>
          <p:cNvCxnSpPr>
            <a:cxnSpLocks/>
            <a:stCxn id="5" idx="3"/>
            <a:endCxn id="16" idx="1"/>
          </p:cNvCxnSpPr>
          <p:nvPr/>
        </p:nvCxnSpPr>
        <p:spPr>
          <a:xfrm>
            <a:off x="2208810" y="3968727"/>
            <a:ext cx="525643" cy="0"/>
          </a:xfrm>
          <a:prstGeom prst="straightConnector1">
            <a:avLst/>
          </a:prstGeom>
          <a:ln w="38100">
            <a:prstDash val="dash"/>
            <a:tailEnd type="triangle" w="lg" len="lg"/>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27A4E9A5-6E7E-4769-BA3D-FD09ECF4FCE3}"/>
              </a:ext>
            </a:extLst>
          </p:cNvPr>
          <p:cNvCxnSpPr>
            <a:cxnSpLocks/>
            <a:stCxn id="12" idx="1"/>
            <a:endCxn id="16" idx="3"/>
          </p:cNvCxnSpPr>
          <p:nvPr/>
        </p:nvCxnSpPr>
        <p:spPr>
          <a:xfrm flipH="1" flipV="1">
            <a:off x="3123560" y="3968727"/>
            <a:ext cx="885550" cy="1145039"/>
          </a:xfrm>
          <a:prstGeom prst="straightConnector1">
            <a:avLst/>
          </a:prstGeom>
          <a:ln w="38100">
            <a:solidFill>
              <a:srgbClr val="C00000"/>
            </a:solidFill>
            <a:prstDash val="dash"/>
            <a:tailEnd type="triangle" w="lg" len="lg"/>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C7A7FA2A-E4CB-49FC-87E3-A8F90052EEDC}"/>
              </a:ext>
            </a:extLst>
          </p:cNvPr>
          <p:cNvSpPr/>
          <p:nvPr/>
        </p:nvSpPr>
        <p:spPr>
          <a:xfrm>
            <a:off x="4009110" y="4640531"/>
            <a:ext cx="835144" cy="94647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a:extLst>
              <a:ext uri="{FF2B5EF4-FFF2-40B4-BE49-F238E27FC236}">
                <a16:creationId xmlns:a16="http://schemas.microsoft.com/office/drawing/2014/main" id="{6B784869-C336-443B-B701-1B4B22945B45}"/>
              </a:ext>
            </a:extLst>
          </p:cNvPr>
          <p:cNvSpPr txBox="1"/>
          <p:nvPr/>
        </p:nvSpPr>
        <p:spPr>
          <a:xfrm>
            <a:off x="571648" y="5099507"/>
            <a:ext cx="3527810" cy="477054"/>
          </a:xfrm>
          <a:prstGeom prst="rect">
            <a:avLst/>
          </a:prstGeom>
          <a:noFill/>
        </p:spPr>
        <p:txBody>
          <a:bodyPr wrap="square" rtlCol="0">
            <a:spAutoFit/>
          </a:bodyPr>
          <a:lstStyle/>
          <a:p>
            <a:pPr algn="ctr">
              <a:lnSpc>
                <a:spcPts val="3000"/>
              </a:lnSpc>
            </a:pPr>
            <a:r>
              <a:rPr lang="en-US" sz="2800" dirty="0">
                <a:solidFill>
                  <a:srgbClr val="C00000"/>
                </a:solidFill>
                <a:latin typeface="Franklin Gothic Medium" panose="020B0603020102020204" pitchFamily="34" charset="0"/>
                <a:cs typeface="Consolas" panose="020B0609020204030204" pitchFamily="49" charset="0"/>
              </a:rPr>
              <a:t>Cross-Failure Race</a:t>
            </a:r>
            <a:endParaRPr lang="en-US" sz="2800" dirty="0">
              <a:solidFill>
                <a:srgbClr val="C00000"/>
              </a:solidFill>
              <a:latin typeface="Consolas" panose="020B0609020204030204" pitchFamily="49" charset="0"/>
              <a:cs typeface="Consolas" panose="020B0609020204030204" pitchFamily="49" charset="0"/>
            </a:endParaRPr>
          </a:p>
        </p:txBody>
      </p:sp>
      <p:sp>
        <p:nvSpPr>
          <p:cNvPr id="15" name="Lightning Bolt 14">
            <a:extLst>
              <a:ext uri="{FF2B5EF4-FFF2-40B4-BE49-F238E27FC236}">
                <a16:creationId xmlns:a16="http://schemas.microsoft.com/office/drawing/2014/main" id="{D20233D0-0BAD-4376-A007-4EFD16193FCF}"/>
              </a:ext>
            </a:extLst>
          </p:cNvPr>
          <p:cNvSpPr/>
          <p:nvPr/>
        </p:nvSpPr>
        <p:spPr>
          <a:xfrm>
            <a:off x="1563088" y="4065299"/>
            <a:ext cx="725328" cy="876889"/>
          </a:xfrm>
          <a:prstGeom prst="lightningBol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CB36674-4A0E-4614-BC09-521811158D72}"/>
              </a:ext>
            </a:extLst>
          </p:cNvPr>
          <p:cNvSpPr/>
          <p:nvPr/>
        </p:nvSpPr>
        <p:spPr>
          <a:xfrm>
            <a:off x="2734453" y="3771449"/>
            <a:ext cx="389107" cy="39455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Franklin Gothic Medium" panose="020B0603020102020204" pitchFamily="34" charset="0"/>
              </a:rPr>
              <a:t>?</a:t>
            </a:r>
            <a:endParaRPr lang="en-US" dirty="0">
              <a:latin typeface="Franklin Gothic Medium" panose="020B0603020102020204" pitchFamily="34" charset="0"/>
            </a:endParaRPr>
          </a:p>
        </p:txBody>
      </p:sp>
      <p:sp>
        <p:nvSpPr>
          <p:cNvPr id="25" name="Rectangle 24">
            <a:extLst>
              <a:ext uri="{FF2B5EF4-FFF2-40B4-BE49-F238E27FC236}">
                <a16:creationId xmlns:a16="http://schemas.microsoft.com/office/drawing/2014/main" id="{E7FA57BC-17E1-4573-9DDD-F621FA4736F1}"/>
              </a:ext>
            </a:extLst>
          </p:cNvPr>
          <p:cNvSpPr/>
          <p:nvPr/>
        </p:nvSpPr>
        <p:spPr>
          <a:xfrm>
            <a:off x="7128523" y="3468501"/>
            <a:ext cx="844967" cy="100045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718B55DC-EE34-43FF-BAB7-F033F3E737EE}"/>
              </a:ext>
            </a:extLst>
          </p:cNvPr>
          <p:cNvCxnSpPr>
            <a:cxnSpLocks/>
            <a:stCxn id="25" idx="3"/>
            <a:endCxn id="30" idx="1"/>
          </p:cNvCxnSpPr>
          <p:nvPr/>
        </p:nvCxnSpPr>
        <p:spPr>
          <a:xfrm>
            <a:off x="7973490" y="3968727"/>
            <a:ext cx="525643" cy="0"/>
          </a:xfrm>
          <a:prstGeom prst="straightConnector1">
            <a:avLst/>
          </a:prstGeom>
          <a:ln w="38100">
            <a:prstDash val="dash"/>
            <a:tailEnd type="triangle" w="lg" len="lg"/>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237106F1-F3FA-45A6-A2D9-6FD78B05E65C}"/>
              </a:ext>
            </a:extLst>
          </p:cNvPr>
          <p:cNvCxnSpPr>
            <a:cxnSpLocks/>
            <a:stCxn id="28" idx="1"/>
            <a:endCxn id="30" idx="3"/>
          </p:cNvCxnSpPr>
          <p:nvPr/>
        </p:nvCxnSpPr>
        <p:spPr>
          <a:xfrm flipH="1" flipV="1">
            <a:off x="8888240" y="3968727"/>
            <a:ext cx="885550" cy="1145039"/>
          </a:xfrm>
          <a:prstGeom prst="straightConnector1">
            <a:avLst/>
          </a:prstGeom>
          <a:ln w="38100">
            <a:solidFill>
              <a:srgbClr val="C00000"/>
            </a:solidFill>
            <a:prstDash val="dash"/>
            <a:tailEnd type="triangle" w="lg" len="lg"/>
          </a:ln>
        </p:spPr>
        <p:style>
          <a:lnRef idx="1">
            <a:schemeClr val="dk1"/>
          </a:lnRef>
          <a:fillRef idx="0">
            <a:schemeClr val="dk1"/>
          </a:fillRef>
          <a:effectRef idx="0">
            <a:schemeClr val="dk1"/>
          </a:effectRef>
          <a:fontRef idx="minor">
            <a:schemeClr val="tx1"/>
          </a:fontRef>
        </p:style>
      </p:cxnSp>
      <p:sp>
        <p:nvSpPr>
          <p:cNvPr id="28" name="Rectangle 27">
            <a:extLst>
              <a:ext uri="{FF2B5EF4-FFF2-40B4-BE49-F238E27FC236}">
                <a16:creationId xmlns:a16="http://schemas.microsoft.com/office/drawing/2014/main" id="{1864732E-4660-4C77-9043-19C7513D7216}"/>
              </a:ext>
            </a:extLst>
          </p:cNvPr>
          <p:cNvSpPr/>
          <p:nvPr/>
        </p:nvSpPr>
        <p:spPr>
          <a:xfrm>
            <a:off x="9773790" y="4640531"/>
            <a:ext cx="835144" cy="94647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Lightning Bolt 28">
            <a:extLst>
              <a:ext uri="{FF2B5EF4-FFF2-40B4-BE49-F238E27FC236}">
                <a16:creationId xmlns:a16="http://schemas.microsoft.com/office/drawing/2014/main" id="{27835963-6E2B-48A1-AD0D-A38EF4B8FC25}"/>
              </a:ext>
            </a:extLst>
          </p:cNvPr>
          <p:cNvSpPr/>
          <p:nvPr/>
        </p:nvSpPr>
        <p:spPr>
          <a:xfrm>
            <a:off x="7327768" y="4065299"/>
            <a:ext cx="725328" cy="876889"/>
          </a:xfrm>
          <a:prstGeom prst="lightningBol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2EF64A9-2392-4F5F-A26E-F5205E93FED8}"/>
              </a:ext>
            </a:extLst>
          </p:cNvPr>
          <p:cNvSpPr/>
          <p:nvPr/>
        </p:nvSpPr>
        <p:spPr>
          <a:xfrm>
            <a:off x="8499133" y="3771449"/>
            <a:ext cx="389107" cy="39455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Franklin Gothic Medium" panose="020B0603020102020204" pitchFamily="34" charset="0"/>
              </a:rPr>
              <a:t>×</a:t>
            </a:r>
            <a:endParaRPr lang="en-US" dirty="0">
              <a:latin typeface="Franklin Gothic Medium" panose="020B0603020102020204" pitchFamily="34" charset="0"/>
            </a:endParaRPr>
          </a:p>
        </p:txBody>
      </p:sp>
      <p:sp>
        <p:nvSpPr>
          <p:cNvPr id="31" name="TextBox 30">
            <a:extLst>
              <a:ext uri="{FF2B5EF4-FFF2-40B4-BE49-F238E27FC236}">
                <a16:creationId xmlns:a16="http://schemas.microsoft.com/office/drawing/2014/main" id="{513B3672-5D29-4B61-B8E6-D47411EFFB06}"/>
              </a:ext>
            </a:extLst>
          </p:cNvPr>
          <p:cNvSpPr txBox="1"/>
          <p:nvPr/>
        </p:nvSpPr>
        <p:spPr>
          <a:xfrm>
            <a:off x="5176118" y="5099507"/>
            <a:ext cx="4721603" cy="477054"/>
          </a:xfrm>
          <a:prstGeom prst="rect">
            <a:avLst/>
          </a:prstGeom>
          <a:noFill/>
        </p:spPr>
        <p:txBody>
          <a:bodyPr wrap="square" rtlCol="0">
            <a:spAutoFit/>
          </a:bodyPr>
          <a:lstStyle/>
          <a:p>
            <a:pPr algn="ctr">
              <a:lnSpc>
                <a:spcPts val="3000"/>
              </a:lnSpc>
            </a:pPr>
            <a:r>
              <a:rPr lang="en-US" sz="2800" dirty="0">
                <a:solidFill>
                  <a:srgbClr val="C00000"/>
                </a:solidFill>
                <a:latin typeface="Franklin Gothic Medium" panose="020B0603020102020204" pitchFamily="34" charset="0"/>
                <a:cs typeface="Consolas" panose="020B0609020204030204" pitchFamily="49" charset="0"/>
              </a:rPr>
              <a:t>Cross-Failure Semantic Bug</a:t>
            </a:r>
            <a:endParaRPr lang="en-US" sz="2800" dirty="0">
              <a:solidFill>
                <a:srgbClr val="C00000"/>
              </a:solidFill>
              <a:latin typeface="Consolas" panose="020B0609020204030204" pitchFamily="49" charset="0"/>
              <a:cs typeface="Consolas" panose="020B0609020204030204" pitchFamily="49" charset="0"/>
            </a:endParaRPr>
          </a:p>
        </p:txBody>
      </p:sp>
      <p:sp>
        <p:nvSpPr>
          <p:cNvPr id="19" name="TextBox 18">
            <a:extLst>
              <a:ext uri="{FF2B5EF4-FFF2-40B4-BE49-F238E27FC236}">
                <a16:creationId xmlns:a16="http://schemas.microsoft.com/office/drawing/2014/main" id="{27AA5A4E-9106-4955-9F34-810BDB5BEFF9}"/>
              </a:ext>
            </a:extLst>
          </p:cNvPr>
          <p:cNvSpPr txBox="1"/>
          <p:nvPr/>
        </p:nvSpPr>
        <p:spPr>
          <a:xfrm>
            <a:off x="3024044" y="3422592"/>
            <a:ext cx="3308357" cy="477054"/>
          </a:xfrm>
          <a:prstGeom prst="rect">
            <a:avLst/>
          </a:prstGeom>
          <a:noFill/>
        </p:spPr>
        <p:txBody>
          <a:bodyPr wrap="square" rtlCol="0">
            <a:spAutoFit/>
          </a:bodyPr>
          <a:lstStyle/>
          <a:p>
            <a:pPr algn="ctr">
              <a:lnSpc>
                <a:spcPts val="3000"/>
              </a:lnSpc>
            </a:pPr>
            <a:r>
              <a:rPr lang="en-US" sz="2800" i="1" dirty="0">
                <a:solidFill>
                  <a:srgbClr val="C00000"/>
                </a:solidFill>
                <a:latin typeface="Franklin Gothic Medium" panose="020B0603020102020204" pitchFamily="34" charset="0"/>
                <a:cs typeface="Consolas" panose="020B0609020204030204" pitchFamily="49" charset="0"/>
              </a:rPr>
              <a:t>Non-persisted Data</a:t>
            </a:r>
            <a:endParaRPr lang="en-US" sz="2800" i="1" dirty="0">
              <a:solidFill>
                <a:srgbClr val="C00000"/>
              </a:solidFill>
              <a:latin typeface="Consolas" panose="020B0609020204030204" pitchFamily="49" charset="0"/>
              <a:cs typeface="Consolas" panose="020B0609020204030204" pitchFamily="49" charset="0"/>
            </a:endParaRPr>
          </a:p>
        </p:txBody>
      </p:sp>
      <p:sp>
        <p:nvSpPr>
          <p:cNvPr id="20" name="TextBox 19">
            <a:extLst>
              <a:ext uri="{FF2B5EF4-FFF2-40B4-BE49-F238E27FC236}">
                <a16:creationId xmlns:a16="http://schemas.microsoft.com/office/drawing/2014/main" id="{E5EA694B-0577-48F8-BE5C-F9AE811DDF15}"/>
              </a:ext>
            </a:extLst>
          </p:cNvPr>
          <p:cNvSpPr txBox="1"/>
          <p:nvPr/>
        </p:nvSpPr>
        <p:spPr>
          <a:xfrm>
            <a:off x="8953358" y="3422592"/>
            <a:ext cx="2922267" cy="477054"/>
          </a:xfrm>
          <a:prstGeom prst="rect">
            <a:avLst/>
          </a:prstGeom>
          <a:noFill/>
        </p:spPr>
        <p:txBody>
          <a:bodyPr wrap="square" rtlCol="0">
            <a:spAutoFit/>
          </a:bodyPr>
          <a:lstStyle/>
          <a:p>
            <a:pPr algn="ctr">
              <a:lnSpc>
                <a:spcPts val="3000"/>
              </a:lnSpc>
            </a:pPr>
            <a:r>
              <a:rPr lang="en-US" sz="2800" i="1" dirty="0">
                <a:solidFill>
                  <a:srgbClr val="C00000"/>
                </a:solidFill>
                <a:latin typeface="Franklin Gothic Medium" panose="020B0603020102020204" pitchFamily="34" charset="0"/>
                <a:cs typeface="Consolas" panose="020B0609020204030204" pitchFamily="49" charset="0"/>
              </a:rPr>
              <a:t>Inconsistent Data</a:t>
            </a:r>
            <a:endParaRPr lang="en-US" sz="2800" i="1" dirty="0">
              <a:solidFill>
                <a:srgbClr val="C00000"/>
              </a:solidFill>
              <a:latin typeface="Consolas" panose="020B0609020204030204" pitchFamily="49" charset="0"/>
              <a:cs typeface="Consolas" panose="020B0609020204030204" pitchFamily="49" charset="0"/>
            </a:endParaRPr>
          </a:p>
        </p:txBody>
      </p:sp>
      <p:sp>
        <p:nvSpPr>
          <p:cNvPr id="21" name="TextBox 20">
            <a:extLst>
              <a:ext uri="{FF2B5EF4-FFF2-40B4-BE49-F238E27FC236}">
                <a16:creationId xmlns:a16="http://schemas.microsoft.com/office/drawing/2014/main" id="{F1E848EC-2C0E-46CF-B132-85B33C60E45D}"/>
              </a:ext>
            </a:extLst>
          </p:cNvPr>
          <p:cNvSpPr txBox="1"/>
          <p:nvPr/>
        </p:nvSpPr>
        <p:spPr>
          <a:xfrm>
            <a:off x="275967" y="5697725"/>
            <a:ext cx="3020717" cy="523220"/>
          </a:xfrm>
          <a:prstGeom prst="rect">
            <a:avLst/>
          </a:prstGeom>
          <a:noFill/>
        </p:spPr>
        <p:txBody>
          <a:bodyPr wrap="square" rtlCol="0">
            <a:spAutoFit/>
          </a:bodyPr>
          <a:lstStyle/>
          <a:p>
            <a:pPr algn="ctr"/>
            <a:r>
              <a:rPr lang="en-US" sz="2800" dirty="0">
                <a:solidFill>
                  <a:schemeClr val="accent1">
                    <a:lumMod val="75000"/>
                  </a:schemeClr>
                </a:solidFill>
                <a:latin typeface="Franklin Gothic Medium" panose="020B0603020102020204" pitchFamily="34" charset="0"/>
              </a:rPr>
              <a:t>Pre-Failure</a:t>
            </a:r>
          </a:p>
        </p:txBody>
      </p:sp>
      <p:sp>
        <p:nvSpPr>
          <p:cNvPr id="22" name="TextBox 21">
            <a:extLst>
              <a:ext uri="{FF2B5EF4-FFF2-40B4-BE49-F238E27FC236}">
                <a16:creationId xmlns:a16="http://schemas.microsoft.com/office/drawing/2014/main" id="{7324BE74-E2E4-4BA4-ADE5-37ADA10222FB}"/>
              </a:ext>
            </a:extLst>
          </p:cNvPr>
          <p:cNvSpPr txBox="1"/>
          <p:nvPr/>
        </p:nvSpPr>
        <p:spPr>
          <a:xfrm>
            <a:off x="3462716" y="5713714"/>
            <a:ext cx="2036936" cy="523220"/>
          </a:xfrm>
          <a:prstGeom prst="rect">
            <a:avLst/>
          </a:prstGeom>
          <a:noFill/>
        </p:spPr>
        <p:txBody>
          <a:bodyPr wrap="square" rtlCol="0">
            <a:spAutoFit/>
          </a:bodyPr>
          <a:lstStyle/>
          <a:p>
            <a:pPr algn="ctr"/>
            <a:r>
              <a:rPr lang="en-US" sz="2800" dirty="0">
                <a:solidFill>
                  <a:srgbClr val="B74A12"/>
                </a:solidFill>
                <a:latin typeface="Franklin Gothic Medium" panose="020B0603020102020204" pitchFamily="34" charset="0"/>
              </a:rPr>
              <a:t>Post-Failure</a:t>
            </a:r>
          </a:p>
        </p:txBody>
      </p:sp>
      <p:sp>
        <p:nvSpPr>
          <p:cNvPr id="24" name="TextBox 23">
            <a:extLst>
              <a:ext uri="{FF2B5EF4-FFF2-40B4-BE49-F238E27FC236}">
                <a16:creationId xmlns:a16="http://schemas.microsoft.com/office/drawing/2014/main" id="{957B5DC1-95C9-47F3-A217-D642E9EDEEC3}"/>
              </a:ext>
            </a:extLst>
          </p:cNvPr>
          <p:cNvSpPr txBox="1"/>
          <p:nvPr/>
        </p:nvSpPr>
        <p:spPr>
          <a:xfrm>
            <a:off x="6038592" y="5716859"/>
            <a:ext cx="3020717" cy="523220"/>
          </a:xfrm>
          <a:prstGeom prst="rect">
            <a:avLst/>
          </a:prstGeom>
          <a:noFill/>
        </p:spPr>
        <p:txBody>
          <a:bodyPr wrap="square" rtlCol="0">
            <a:spAutoFit/>
          </a:bodyPr>
          <a:lstStyle/>
          <a:p>
            <a:pPr algn="ctr"/>
            <a:r>
              <a:rPr lang="en-US" sz="2800" dirty="0">
                <a:solidFill>
                  <a:schemeClr val="accent1">
                    <a:lumMod val="75000"/>
                  </a:schemeClr>
                </a:solidFill>
                <a:latin typeface="Franklin Gothic Medium" panose="020B0603020102020204" pitchFamily="34" charset="0"/>
              </a:rPr>
              <a:t>Pre-Failure</a:t>
            </a:r>
          </a:p>
        </p:txBody>
      </p:sp>
      <p:sp>
        <p:nvSpPr>
          <p:cNvPr id="32" name="TextBox 31">
            <a:extLst>
              <a:ext uri="{FF2B5EF4-FFF2-40B4-BE49-F238E27FC236}">
                <a16:creationId xmlns:a16="http://schemas.microsoft.com/office/drawing/2014/main" id="{53A3372A-916E-4BDA-BC57-29D18650D4E5}"/>
              </a:ext>
            </a:extLst>
          </p:cNvPr>
          <p:cNvSpPr txBox="1"/>
          <p:nvPr/>
        </p:nvSpPr>
        <p:spPr>
          <a:xfrm>
            <a:off x="9127132" y="5721325"/>
            <a:ext cx="2128459" cy="523220"/>
          </a:xfrm>
          <a:prstGeom prst="rect">
            <a:avLst/>
          </a:prstGeom>
          <a:noFill/>
        </p:spPr>
        <p:txBody>
          <a:bodyPr wrap="square" rtlCol="0">
            <a:spAutoFit/>
          </a:bodyPr>
          <a:lstStyle/>
          <a:p>
            <a:pPr algn="ctr"/>
            <a:r>
              <a:rPr lang="en-US" sz="2800" dirty="0">
                <a:solidFill>
                  <a:srgbClr val="B74A12"/>
                </a:solidFill>
                <a:latin typeface="Franklin Gothic Medium" panose="020B0603020102020204" pitchFamily="34" charset="0"/>
              </a:rPr>
              <a:t>Post-Failure</a:t>
            </a:r>
          </a:p>
        </p:txBody>
      </p:sp>
      <p:pic>
        <p:nvPicPr>
          <p:cNvPr id="8" name="Audio 7">
            <a:hlinkClick r:id="" action="ppaction://media"/>
            <a:extLst>
              <a:ext uri="{FF2B5EF4-FFF2-40B4-BE49-F238E27FC236}">
                <a16:creationId xmlns:a16="http://schemas.microsoft.com/office/drawing/2014/main" id="{F4B3BF20-5908-40B4-8B13-DED7C9C982B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271253400"/>
      </p:ext>
    </p:extLst>
  </p:cSld>
  <p:clrMapOvr>
    <a:masterClrMapping/>
  </p:clrMapOvr>
  <mc:AlternateContent xmlns:mc="http://schemas.openxmlformats.org/markup-compatibility/2006" xmlns:p14="http://schemas.microsoft.com/office/powerpoint/2010/main">
    <mc:Choice Requires="p14">
      <p:transition spd="slow" p14:dur="2000" advTm="22916"/>
    </mc:Choice>
    <mc:Fallback xmlns="">
      <p:transition spd="slow" advTm="22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8"/>
                </p:tgtEl>
              </p:cMediaNode>
            </p:audio>
          </p:childTnLst>
        </p:cTn>
      </p:par>
    </p:tnLst>
    <p:bldLst>
      <p:bldP spid="5" grpId="0" animBg="1"/>
      <p:bldP spid="12" grpId="0" animBg="1"/>
      <p:bldP spid="13" grpId="0"/>
      <p:bldP spid="15" grpId="0" animBg="1"/>
      <p:bldP spid="16" grpId="0" animBg="1"/>
      <p:bldP spid="25" grpId="0" animBg="1"/>
      <p:bldP spid="28" grpId="0" animBg="1"/>
      <p:bldP spid="29" grpId="0" animBg="1"/>
      <p:bldP spid="30" grpId="0" animBg="1"/>
      <p:bldP spid="31" grpId="0"/>
      <p:bldP spid="19" grpId="0"/>
      <p:bldP spid="20" grpId="0"/>
      <p:bldP spid="21" grpId="0"/>
      <p:bldP spid="22" grpId="0"/>
      <p:bldP spid="24"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2772D-BE0E-F04B-BC09-EC8C109A36B3}"/>
              </a:ext>
            </a:extLst>
          </p:cNvPr>
          <p:cNvSpPr>
            <a:spLocks noGrp="1"/>
          </p:cNvSpPr>
          <p:nvPr>
            <p:ph type="title"/>
          </p:nvPr>
        </p:nvSpPr>
        <p:spPr>
          <a:xfrm>
            <a:off x="838200" y="365125"/>
            <a:ext cx="10515600" cy="1325563"/>
          </a:xfrm>
        </p:spPr>
        <p:txBody>
          <a:bodyPr/>
          <a:lstStyle/>
          <a:p>
            <a:r>
              <a:rPr lang="en-US" dirty="0"/>
              <a:t>Cross-Failure Race: Example</a:t>
            </a:r>
          </a:p>
        </p:txBody>
      </p:sp>
      <p:sp>
        <p:nvSpPr>
          <p:cNvPr id="4" name="Slide Number Placeholder 3">
            <a:extLst>
              <a:ext uri="{FF2B5EF4-FFF2-40B4-BE49-F238E27FC236}">
                <a16:creationId xmlns:a16="http://schemas.microsoft.com/office/drawing/2014/main" id="{6256D2E5-1161-DA43-9A5F-33DF6F9267A5}"/>
              </a:ext>
            </a:extLst>
          </p:cNvPr>
          <p:cNvSpPr>
            <a:spLocks noGrp="1"/>
          </p:cNvSpPr>
          <p:nvPr>
            <p:ph type="sldNum" sz="quarter" idx="12"/>
          </p:nvPr>
        </p:nvSpPr>
        <p:spPr/>
        <p:txBody>
          <a:bodyPr/>
          <a:lstStyle/>
          <a:p>
            <a:fld id="{09CBB891-A474-417A-9134-EF0307377039}" type="slidenum">
              <a:rPr lang="en-US" smtClean="0"/>
              <a:pPr/>
              <a:t>14</a:t>
            </a:fld>
            <a:endParaRPr lang="en-US" dirty="0"/>
          </a:p>
        </p:txBody>
      </p:sp>
      <p:sp>
        <p:nvSpPr>
          <p:cNvPr id="5" name="Rectangle 4">
            <a:extLst>
              <a:ext uri="{FF2B5EF4-FFF2-40B4-BE49-F238E27FC236}">
                <a16:creationId xmlns:a16="http://schemas.microsoft.com/office/drawing/2014/main" id="{17B25C42-7F3E-9A4F-9BBA-4B0F6A60CFC3}"/>
              </a:ext>
            </a:extLst>
          </p:cNvPr>
          <p:cNvSpPr/>
          <p:nvPr/>
        </p:nvSpPr>
        <p:spPr>
          <a:xfrm>
            <a:off x="1143992" y="2432372"/>
            <a:ext cx="844967" cy="63569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08068E8-0EF6-244B-8BDD-24C0D8D194FB}"/>
              </a:ext>
            </a:extLst>
          </p:cNvPr>
          <p:cNvSpPr/>
          <p:nvPr/>
        </p:nvSpPr>
        <p:spPr>
          <a:xfrm>
            <a:off x="1143992" y="3067425"/>
            <a:ext cx="844967" cy="63569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FB3CED5-BFC9-E442-8DB0-55D1805FF767}"/>
              </a:ext>
            </a:extLst>
          </p:cNvPr>
          <p:cNvSpPr/>
          <p:nvPr/>
        </p:nvSpPr>
        <p:spPr>
          <a:xfrm>
            <a:off x="2593411" y="3294160"/>
            <a:ext cx="389107" cy="39455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Franklin Gothic Medium" panose="020B0603020102020204" pitchFamily="34" charset="0"/>
              </a:rPr>
              <a:t>?</a:t>
            </a:r>
            <a:endParaRPr lang="en-US" dirty="0">
              <a:latin typeface="Franklin Gothic Medium" panose="020B0603020102020204" pitchFamily="34" charset="0"/>
            </a:endParaRPr>
          </a:p>
        </p:txBody>
      </p:sp>
      <p:cxnSp>
        <p:nvCxnSpPr>
          <p:cNvPr id="19" name="Straight Arrow Connector 18">
            <a:extLst>
              <a:ext uri="{FF2B5EF4-FFF2-40B4-BE49-F238E27FC236}">
                <a16:creationId xmlns:a16="http://schemas.microsoft.com/office/drawing/2014/main" id="{4EB38D07-50F2-8549-812A-1B3554636023}"/>
              </a:ext>
            </a:extLst>
          </p:cNvPr>
          <p:cNvCxnSpPr>
            <a:cxnSpLocks/>
            <a:stCxn id="5" idx="3"/>
          </p:cNvCxnSpPr>
          <p:nvPr/>
        </p:nvCxnSpPr>
        <p:spPr>
          <a:xfrm>
            <a:off x="1988959" y="2750219"/>
            <a:ext cx="604453" cy="129916"/>
          </a:xfrm>
          <a:prstGeom prst="straightConnector1">
            <a:avLst/>
          </a:prstGeom>
          <a:ln w="38100">
            <a:prstDash val="dash"/>
            <a:tailEnd type="triangle" w="lg" len="lg"/>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EFF9AE7E-2BC5-4648-A92A-8BC2FFE8132F}"/>
              </a:ext>
            </a:extLst>
          </p:cNvPr>
          <p:cNvCxnSpPr>
            <a:cxnSpLocks/>
            <a:stCxn id="13" idx="3"/>
            <a:endCxn id="17" idx="1"/>
          </p:cNvCxnSpPr>
          <p:nvPr/>
        </p:nvCxnSpPr>
        <p:spPr>
          <a:xfrm>
            <a:off x="1988959" y="3385272"/>
            <a:ext cx="604452" cy="106166"/>
          </a:xfrm>
          <a:prstGeom prst="straightConnector1">
            <a:avLst/>
          </a:prstGeom>
          <a:ln w="38100">
            <a:prstDash val="dash"/>
            <a:tailEnd type="triangle" w="lg" len="lg"/>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ED57435D-CB56-944A-9527-E2292BADE13E}"/>
              </a:ext>
            </a:extLst>
          </p:cNvPr>
          <p:cNvCxnSpPr>
            <a:cxnSpLocks/>
            <a:stCxn id="47" idx="1"/>
          </p:cNvCxnSpPr>
          <p:nvPr/>
        </p:nvCxnSpPr>
        <p:spPr>
          <a:xfrm flipH="1" flipV="1">
            <a:off x="4077986" y="3083927"/>
            <a:ext cx="972688" cy="1697863"/>
          </a:xfrm>
          <a:prstGeom prst="straightConnector1">
            <a:avLst/>
          </a:prstGeom>
          <a:ln w="38100">
            <a:solidFill>
              <a:srgbClr val="C00000"/>
            </a:solidFill>
            <a:prstDash val="dash"/>
            <a:tailEnd type="triangle" w="lg" len="lg"/>
          </a:ln>
        </p:spPr>
        <p:style>
          <a:lnRef idx="1">
            <a:schemeClr val="dk1"/>
          </a:lnRef>
          <a:fillRef idx="0">
            <a:schemeClr val="dk1"/>
          </a:fillRef>
          <a:effectRef idx="0">
            <a:schemeClr val="dk1"/>
          </a:effectRef>
          <a:fontRef idx="minor">
            <a:schemeClr val="tx1"/>
          </a:fontRef>
        </p:style>
      </p:cxnSp>
      <p:sp>
        <p:nvSpPr>
          <p:cNvPr id="47" name="Rectangle 46">
            <a:extLst>
              <a:ext uri="{FF2B5EF4-FFF2-40B4-BE49-F238E27FC236}">
                <a16:creationId xmlns:a16="http://schemas.microsoft.com/office/drawing/2014/main" id="{331AE46B-28D5-B046-A50A-56CE6F515537}"/>
              </a:ext>
            </a:extLst>
          </p:cNvPr>
          <p:cNvSpPr/>
          <p:nvPr/>
        </p:nvSpPr>
        <p:spPr>
          <a:xfrm>
            <a:off x="5050674" y="4235354"/>
            <a:ext cx="835144" cy="109287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TextBox 49">
            <a:extLst>
              <a:ext uri="{FF2B5EF4-FFF2-40B4-BE49-F238E27FC236}">
                <a16:creationId xmlns:a16="http://schemas.microsoft.com/office/drawing/2014/main" id="{29C1B867-1890-8344-8676-691D0E79A2C8}"/>
              </a:ext>
            </a:extLst>
          </p:cNvPr>
          <p:cNvSpPr txBox="1"/>
          <p:nvPr/>
        </p:nvSpPr>
        <p:spPr>
          <a:xfrm>
            <a:off x="751428" y="4323414"/>
            <a:ext cx="4452264" cy="861774"/>
          </a:xfrm>
          <a:prstGeom prst="rect">
            <a:avLst/>
          </a:prstGeom>
          <a:noFill/>
        </p:spPr>
        <p:txBody>
          <a:bodyPr wrap="square" rtlCol="0">
            <a:spAutoFit/>
          </a:bodyPr>
          <a:lstStyle/>
          <a:p>
            <a:pPr algn="ctr">
              <a:lnSpc>
                <a:spcPts val="3000"/>
              </a:lnSpc>
            </a:pPr>
            <a:r>
              <a:rPr lang="en-US" sz="2800" dirty="0">
                <a:solidFill>
                  <a:srgbClr val="C00000"/>
                </a:solidFill>
                <a:latin typeface="Franklin Gothic Medium" panose="020B0603020102020204" pitchFamily="34" charset="0"/>
                <a:cs typeface="Consolas" panose="020B0609020204030204" pitchFamily="49" charset="0"/>
              </a:rPr>
              <a:t>Read from potentially </a:t>
            </a:r>
            <a:br>
              <a:rPr lang="en-US" sz="2800" dirty="0">
                <a:solidFill>
                  <a:srgbClr val="C00000"/>
                </a:solidFill>
                <a:latin typeface="Franklin Gothic Medium" panose="020B0603020102020204" pitchFamily="34" charset="0"/>
                <a:cs typeface="Consolas" panose="020B0609020204030204" pitchFamily="49" charset="0"/>
              </a:rPr>
            </a:br>
            <a:r>
              <a:rPr lang="en-US" sz="2800" dirty="0">
                <a:solidFill>
                  <a:srgbClr val="C00000"/>
                </a:solidFill>
                <a:latin typeface="Franklin Gothic Medium" panose="020B0603020102020204" pitchFamily="34" charset="0"/>
                <a:cs typeface="Consolas" panose="020B0609020204030204" pitchFamily="49" charset="0"/>
              </a:rPr>
              <a:t>non-persistent data</a:t>
            </a:r>
            <a:endParaRPr lang="en-US" sz="2800" dirty="0">
              <a:solidFill>
                <a:srgbClr val="C00000"/>
              </a:solidFill>
              <a:latin typeface="Consolas" panose="020B0609020204030204" pitchFamily="49" charset="0"/>
              <a:cs typeface="Consolas" panose="020B0609020204030204" pitchFamily="49" charset="0"/>
            </a:endParaRPr>
          </a:p>
        </p:txBody>
      </p:sp>
      <p:sp>
        <p:nvSpPr>
          <p:cNvPr id="51" name="Rectangle 50">
            <a:extLst>
              <a:ext uri="{FF2B5EF4-FFF2-40B4-BE49-F238E27FC236}">
                <a16:creationId xmlns:a16="http://schemas.microsoft.com/office/drawing/2014/main" id="{BCE7C7FF-6FF3-9C4C-8B4C-73A2A2238F95}"/>
              </a:ext>
            </a:extLst>
          </p:cNvPr>
          <p:cNvSpPr/>
          <p:nvPr/>
        </p:nvSpPr>
        <p:spPr>
          <a:xfrm>
            <a:off x="7963524" y="2535112"/>
            <a:ext cx="844967" cy="215901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E6EAB5EC-FDAF-D343-B419-C5C65B0D8BE3}"/>
              </a:ext>
            </a:extLst>
          </p:cNvPr>
          <p:cNvSpPr/>
          <p:nvPr/>
        </p:nvSpPr>
        <p:spPr>
          <a:xfrm>
            <a:off x="10569023" y="2530170"/>
            <a:ext cx="835144" cy="215901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Right Arrow 52">
            <a:extLst>
              <a:ext uri="{FF2B5EF4-FFF2-40B4-BE49-F238E27FC236}">
                <a16:creationId xmlns:a16="http://schemas.microsoft.com/office/drawing/2014/main" id="{9824CA32-7463-B346-B45B-4DF630A5FCB4}"/>
              </a:ext>
            </a:extLst>
          </p:cNvPr>
          <p:cNvSpPr/>
          <p:nvPr/>
        </p:nvSpPr>
        <p:spPr>
          <a:xfrm>
            <a:off x="5954958" y="1605793"/>
            <a:ext cx="651753" cy="38083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68783222-940B-DF49-979D-A81522B12EBE}"/>
              </a:ext>
            </a:extLst>
          </p:cNvPr>
          <p:cNvSpPr txBox="1"/>
          <p:nvPr/>
        </p:nvSpPr>
        <p:spPr>
          <a:xfrm>
            <a:off x="1710408" y="1688245"/>
            <a:ext cx="2782463" cy="584775"/>
          </a:xfrm>
          <a:prstGeom prst="rect">
            <a:avLst/>
          </a:prstGeom>
          <a:noFill/>
        </p:spPr>
        <p:txBody>
          <a:bodyPr wrap="square" rtlCol="0">
            <a:spAutoFit/>
          </a:bodyPr>
          <a:lstStyle/>
          <a:p>
            <a:pPr algn="ctr"/>
            <a:r>
              <a:rPr lang="en-US" sz="3200" dirty="0">
                <a:latin typeface="Franklin Gothic Medium" panose="020B0603020102020204" pitchFamily="34" charset="0"/>
              </a:rPr>
              <a:t>Persistence</a:t>
            </a:r>
          </a:p>
        </p:txBody>
      </p:sp>
      <p:sp>
        <p:nvSpPr>
          <p:cNvPr id="57" name="TextBox 56">
            <a:extLst>
              <a:ext uri="{FF2B5EF4-FFF2-40B4-BE49-F238E27FC236}">
                <a16:creationId xmlns:a16="http://schemas.microsoft.com/office/drawing/2014/main" id="{BB19B2E7-C372-294D-B452-B3D0A5E2B1C8}"/>
              </a:ext>
            </a:extLst>
          </p:cNvPr>
          <p:cNvSpPr txBox="1"/>
          <p:nvPr/>
        </p:nvSpPr>
        <p:spPr>
          <a:xfrm>
            <a:off x="8222428" y="1688245"/>
            <a:ext cx="2782463" cy="584775"/>
          </a:xfrm>
          <a:prstGeom prst="rect">
            <a:avLst/>
          </a:prstGeom>
          <a:noFill/>
        </p:spPr>
        <p:txBody>
          <a:bodyPr wrap="square" rtlCol="0">
            <a:spAutoFit/>
          </a:bodyPr>
          <a:lstStyle/>
          <a:p>
            <a:pPr algn="ctr"/>
            <a:r>
              <a:rPr lang="en-US" sz="3200" dirty="0">
                <a:latin typeface="Franklin Gothic Medium" panose="020B0603020102020204" pitchFamily="34" charset="0"/>
              </a:rPr>
              <a:t>Concurrency</a:t>
            </a:r>
          </a:p>
        </p:txBody>
      </p:sp>
      <p:sp>
        <p:nvSpPr>
          <p:cNvPr id="60" name="TextBox 59">
            <a:extLst>
              <a:ext uri="{FF2B5EF4-FFF2-40B4-BE49-F238E27FC236}">
                <a16:creationId xmlns:a16="http://schemas.microsoft.com/office/drawing/2014/main" id="{A8FB16D8-632C-E04E-AE8E-114555B6C693}"/>
              </a:ext>
            </a:extLst>
          </p:cNvPr>
          <p:cNvSpPr txBox="1"/>
          <p:nvPr/>
        </p:nvSpPr>
        <p:spPr>
          <a:xfrm>
            <a:off x="5339653" y="1903500"/>
            <a:ext cx="1882363" cy="584775"/>
          </a:xfrm>
          <a:prstGeom prst="rect">
            <a:avLst/>
          </a:prstGeom>
          <a:noFill/>
        </p:spPr>
        <p:txBody>
          <a:bodyPr wrap="square" rtlCol="0">
            <a:spAutoFit/>
          </a:bodyPr>
          <a:lstStyle/>
          <a:p>
            <a:pPr algn="ctr"/>
            <a:r>
              <a:rPr lang="en-US" sz="3200" i="1" dirty="0">
                <a:latin typeface="Franklin Gothic Medium" panose="020B0603020102020204" pitchFamily="34" charset="0"/>
              </a:rPr>
              <a:t>Analogy</a:t>
            </a:r>
          </a:p>
        </p:txBody>
      </p:sp>
      <p:sp>
        <p:nvSpPr>
          <p:cNvPr id="61" name="Rectangle 60">
            <a:extLst>
              <a:ext uri="{FF2B5EF4-FFF2-40B4-BE49-F238E27FC236}">
                <a16:creationId xmlns:a16="http://schemas.microsoft.com/office/drawing/2014/main" id="{145354F1-8A76-F54D-8788-7AAAC73AA0E6}"/>
              </a:ext>
            </a:extLst>
          </p:cNvPr>
          <p:cNvSpPr/>
          <p:nvPr/>
        </p:nvSpPr>
        <p:spPr>
          <a:xfrm>
            <a:off x="9501622" y="3394865"/>
            <a:ext cx="389107" cy="39455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Franklin Gothic Medium" panose="020B0603020102020204" pitchFamily="34" charset="0"/>
              </a:rPr>
              <a:t>?</a:t>
            </a:r>
            <a:endParaRPr lang="en-US" sz="2800" dirty="0"/>
          </a:p>
        </p:txBody>
      </p:sp>
      <p:sp>
        <p:nvSpPr>
          <p:cNvPr id="63" name="TextBox 62">
            <a:extLst>
              <a:ext uri="{FF2B5EF4-FFF2-40B4-BE49-F238E27FC236}">
                <a16:creationId xmlns:a16="http://schemas.microsoft.com/office/drawing/2014/main" id="{32489B5B-669F-0A43-AF92-EF06A1A53A88}"/>
              </a:ext>
            </a:extLst>
          </p:cNvPr>
          <p:cNvSpPr txBox="1"/>
          <p:nvPr/>
        </p:nvSpPr>
        <p:spPr>
          <a:xfrm>
            <a:off x="7807069" y="4802717"/>
            <a:ext cx="1157876" cy="523220"/>
          </a:xfrm>
          <a:prstGeom prst="rect">
            <a:avLst/>
          </a:prstGeom>
          <a:noFill/>
        </p:spPr>
        <p:txBody>
          <a:bodyPr wrap="square" rtlCol="0">
            <a:spAutoFit/>
          </a:bodyPr>
          <a:lstStyle/>
          <a:p>
            <a:r>
              <a:rPr lang="en-US" sz="2800" dirty="0">
                <a:solidFill>
                  <a:schemeClr val="accent1">
                    <a:lumMod val="75000"/>
                  </a:schemeClr>
                </a:solidFill>
                <a:latin typeface="Franklin Gothic Medium" panose="020B0603020102020204" pitchFamily="34" charset="0"/>
              </a:rPr>
              <a:t>Writer</a:t>
            </a:r>
          </a:p>
        </p:txBody>
      </p:sp>
      <p:sp>
        <p:nvSpPr>
          <p:cNvPr id="64" name="TextBox 63">
            <a:extLst>
              <a:ext uri="{FF2B5EF4-FFF2-40B4-BE49-F238E27FC236}">
                <a16:creationId xmlns:a16="http://schemas.microsoft.com/office/drawing/2014/main" id="{E4F5413C-F0E8-F34A-A757-5B30E7146143}"/>
              </a:ext>
            </a:extLst>
          </p:cNvPr>
          <p:cNvSpPr txBox="1"/>
          <p:nvPr/>
        </p:nvSpPr>
        <p:spPr>
          <a:xfrm>
            <a:off x="10327232" y="4842271"/>
            <a:ext cx="1318726" cy="523220"/>
          </a:xfrm>
          <a:prstGeom prst="rect">
            <a:avLst/>
          </a:prstGeom>
          <a:noFill/>
        </p:spPr>
        <p:txBody>
          <a:bodyPr wrap="square" rtlCol="0">
            <a:spAutoFit/>
          </a:bodyPr>
          <a:lstStyle/>
          <a:p>
            <a:r>
              <a:rPr lang="en-US" sz="2800" dirty="0">
                <a:solidFill>
                  <a:srgbClr val="B74A12"/>
                </a:solidFill>
                <a:latin typeface="Franklin Gothic Medium" panose="020B0603020102020204" pitchFamily="34" charset="0"/>
              </a:rPr>
              <a:t>Reader</a:t>
            </a:r>
          </a:p>
        </p:txBody>
      </p:sp>
      <p:cxnSp>
        <p:nvCxnSpPr>
          <p:cNvPr id="65" name="Straight Arrow Connector 64">
            <a:extLst>
              <a:ext uri="{FF2B5EF4-FFF2-40B4-BE49-F238E27FC236}">
                <a16:creationId xmlns:a16="http://schemas.microsoft.com/office/drawing/2014/main" id="{3F7DC851-BDD8-6345-86E8-CBE115F4C060}"/>
              </a:ext>
            </a:extLst>
          </p:cNvPr>
          <p:cNvCxnSpPr>
            <a:cxnSpLocks/>
            <a:endCxn id="61" idx="1"/>
          </p:cNvCxnSpPr>
          <p:nvPr/>
        </p:nvCxnSpPr>
        <p:spPr>
          <a:xfrm>
            <a:off x="8816703" y="3130442"/>
            <a:ext cx="684919" cy="461701"/>
          </a:xfrm>
          <a:prstGeom prst="straightConnector1">
            <a:avLst/>
          </a:prstGeom>
          <a:ln w="38100">
            <a:solidFill>
              <a:srgbClr val="C00000"/>
            </a:solidFill>
            <a:prstDash val="dash"/>
            <a:tailEnd type="triangle" w="lg" len="lg"/>
          </a:ln>
        </p:spPr>
        <p:style>
          <a:lnRef idx="1">
            <a:schemeClr val="dk1"/>
          </a:lnRef>
          <a:fillRef idx="0">
            <a:schemeClr val="dk1"/>
          </a:fillRef>
          <a:effectRef idx="0">
            <a:schemeClr val="dk1"/>
          </a:effectRef>
          <a:fontRef idx="minor">
            <a:schemeClr val="tx1"/>
          </a:fontRef>
        </p:style>
      </p:cxnSp>
      <p:cxnSp>
        <p:nvCxnSpPr>
          <p:cNvPr id="68" name="Straight Arrow Connector 67">
            <a:extLst>
              <a:ext uri="{FF2B5EF4-FFF2-40B4-BE49-F238E27FC236}">
                <a16:creationId xmlns:a16="http://schemas.microsoft.com/office/drawing/2014/main" id="{FFF3EB83-2360-6F4E-894A-EE803EEE0A76}"/>
              </a:ext>
            </a:extLst>
          </p:cNvPr>
          <p:cNvCxnSpPr>
            <a:cxnSpLocks/>
            <a:endCxn id="61" idx="3"/>
          </p:cNvCxnSpPr>
          <p:nvPr/>
        </p:nvCxnSpPr>
        <p:spPr>
          <a:xfrm flipH="1" flipV="1">
            <a:off x="9890729" y="3592143"/>
            <a:ext cx="670082" cy="481325"/>
          </a:xfrm>
          <a:prstGeom prst="straightConnector1">
            <a:avLst/>
          </a:prstGeom>
          <a:ln w="38100">
            <a:solidFill>
              <a:srgbClr val="C00000"/>
            </a:solidFill>
            <a:prstDash val="dash"/>
            <a:tailEnd type="triangle" w="lg" len="lg"/>
          </a:ln>
        </p:spPr>
        <p:style>
          <a:lnRef idx="1">
            <a:schemeClr val="dk1"/>
          </a:lnRef>
          <a:fillRef idx="0">
            <a:schemeClr val="dk1"/>
          </a:fillRef>
          <a:effectRef idx="0">
            <a:schemeClr val="dk1"/>
          </a:effectRef>
          <a:fontRef idx="minor">
            <a:schemeClr val="tx1"/>
          </a:fontRef>
        </p:style>
      </p:cxnSp>
      <p:sp>
        <p:nvSpPr>
          <p:cNvPr id="73" name="TextBox 72">
            <a:extLst>
              <a:ext uri="{FF2B5EF4-FFF2-40B4-BE49-F238E27FC236}">
                <a16:creationId xmlns:a16="http://schemas.microsoft.com/office/drawing/2014/main" id="{A1FB8897-01C5-B04B-8212-BD02B35D815A}"/>
              </a:ext>
            </a:extLst>
          </p:cNvPr>
          <p:cNvSpPr txBox="1"/>
          <p:nvPr/>
        </p:nvSpPr>
        <p:spPr>
          <a:xfrm>
            <a:off x="8775090" y="4109044"/>
            <a:ext cx="1776646" cy="523220"/>
          </a:xfrm>
          <a:prstGeom prst="rect">
            <a:avLst/>
          </a:prstGeom>
          <a:noFill/>
        </p:spPr>
        <p:txBody>
          <a:bodyPr wrap="square" rtlCol="0">
            <a:spAutoFit/>
          </a:bodyPr>
          <a:lstStyle/>
          <a:p>
            <a:pPr algn="ctr"/>
            <a:r>
              <a:rPr lang="en-US" sz="2800" i="1" dirty="0">
                <a:solidFill>
                  <a:srgbClr val="C00000"/>
                </a:solidFill>
                <a:latin typeface="Franklin Gothic Medium" panose="020B0603020102020204" pitchFamily="34" charset="0"/>
              </a:rPr>
              <a:t>Data Race</a:t>
            </a:r>
          </a:p>
        </p:txBody>
      </p:sp>
      <p:sp>
        <p:nvSpPr>
          <p:cNvPr id="77" name="TextBox 76">
            <a:extLst>
              <a:ext uri="{FF2B5EF4-FFF2-40B4-BE49-F238E27FC236}">
                <a16:creationId xmlns:a16="http://schemas.microsoft.com/office/drawing/2014/main" id="{DF896943-276C-6F4A-A84A-BEF8AB635142}"/>
              </a:ext>
            </a:extLst>
          </p:cNvPr>
          <p:cNvSpPr txBox="1"/>
          <p:nvPr/>
        </p:nvSpPr>
        <p:spPr>
          <a:xfrm>
            <a:off x="615903" y="5302046"/>
            <a:ext cx="2024774" cy="523220"/>
          </a:xfrm>
          <a:prstGeom prst="rect">
            <a:avLst/>
          </a:prstGeom>
          <a:noFill/>
        </p:spPr>
        <p:txBody>
          <a:bodyPr wrap="square" rtlCol="0">
            <a:spAutoFit/>
          </a:bodyPr>
          <a:lstStyle/>
          <a:p>
            <a:pPr algn="ctr"/>
            <a:r>
              <a:rPr lang="en-US" sz="2800" dirty="0">
                <a:solidFill>
                  <a:schemeClr val="accent1">
                    <a:lumMod val="75000"/>
                  </a:schemeClr>
                </a:solidFill>
                <a:latin typeface="Franklin Gothic Medium" panose="020B0603020102020204" pitchFamily="34" charset="0"/>
              </a:rPr>
              <a:t>Pre-Failure</a:t>
            </a:r>
          </a:p>
        </p:txBody>
      </p:sp>
      <p:sp>
        <p:nvSpPr>
          <p:cNvPr id="78" name="TextBox 77">
            <a:extLst>
              <a:ext uri="{FF2B5EF4-FFF2-40B4-BE49-F238E27FC236}">
                <a16:creationId xmlns:a16="http://schemas.microsoft.com/office/drawing/2014/main" id="{8A0179BA-EB65-DD42-B744-40E7EC9E2CA1}"/>
              </a:ext>
            </a:extLst>
          </p:cNvPr>
          <p:cNvSpPr txBox="1"/>
          <p:nvPr/>
        </p:nvSpPr>
        <p:spPr>
          <a:xfrm>
            <a:off x="4373428" y="5352699"/>
            <a:ext cx="2154899" cy="523220"/>
          </a:xfrm>
          <a:prstGeom prst="rect">
            <a:avLst/>
          </a:prstGeom>
          <a:noFill/>
        </p:spPr>
        <p:txBody>
          <a:bodyPr wrap="square" rtlCol="0">
            <a:spAutoFit/>
          </a:bodyPr>
          <a:lstStyle/>
          <a:p>
            <a:pPr algn="ctr"/>
            <a:r>
              <a:rPr lang="en-US" sz="2800" dirty="0">
                <a:solidFill>
                  <a:srgbClr val="C04D11"/>
                </a:solidFill>
                <a:latin typeface="Franklin Gothic Medium" panose="020B0603020102020204" pitchFamily="34" charset="0"/>
              </a:rPr>
              <a:t>Post-Failure</a:t>
            </a:r>
          </a:p>
        </p:txBody>
      </p:sp>
      <p:sp>
        <p:nvSpPr>
          <p:cNvPr id="46" name="TextBox 45">
            <a:extLst>
              <a:ext uri="{FF2B5EF4-FFF2-40B4-BE49-F238E27FC236}">
                <a16:creationId xmlns:a16="http://schemas.microsoft.com/office/drawing/2014/main" id="{2E3486CC-AF30-4099-A7FB-D4BC60A1C425}"/>
              </a:ext>
            </a:extLst>
          </p:cNvPr>
          <p:cNvSpPr txBox="1"/>
          <p:nvPr/>
        </p:nvSpPr>
        <p:spPr>
          <a:xfrm>
            <a:off x="853395" y="5645856"/>
            <a:ext cx="1493985" cy="523220"/>
          </a:xfrm>
          <a:prstGeom prst="rect">
            <a:avLst/>
          </a:prstGeom>
          <a:noFill/>
        </p:spPr>
        <p:txBody>
          <a:bodyPr wrap="square" rtlCol="0">
            <a:spAutoFit/>
          </a:bodyPr>
          <a:lstStyle/>
          <a:p>
            <a:pPr algn="ctr"/>
            <a:r>
              <a:rPr lang="en-US" sz="2800" dirty="0">
                <a:solidFill>
                  <a:schemeClr val="accent1">
                    <a:lumMod val="75000"/>
                  </a:schemeClr>
                </a:solidFill>
                <a:latin typeface="Franklin Gothic Medium" panose="020B0603020102020204" pitchFamily="34" charset="0"/>
              </a:rPr>
              <a:t>“Writer”</a:t>
            </a:r>
          </a:p>
        </p:txBody>
      </p:sp>
      <p:sp>
        <p:nvSpPr>
          <p:cNvPr id="48" name="TextBox 47">
            <a:extLst>
              <a:ext uri="{FF2B5EF4-FFF2-40B4-BE49-F238E27FC236}">
                <a16:creationId xmlns:a16="http://schemas.microsoft.com/office/drawing/2014/main" id="{481C92CD-CAF8-4CDC-B1D5-3BEE1FD15C2E}"/>
              </a:ext>
            </a:extLst>
          </p:cNvPr>
          <p:cNvSpPr txBox="1"/>
          <p:nvPr/>
        </p:nvSpPr>
        <p:spPr>
          <a:xfrm>
            <a:off x="4604975" y="5696509"/>
            <a:ext cx="1691806" cy="523220"/>
          </a:xfrm>
          <a:prstGeom prst="rect">
            <a:avLst/>
          </a:prstGeom>
          <a:noFill/>
        </p:spPr>
        <p:txBody>
          <a:bodyPr wrap="square" rtlCol="0">
            <a:spAutoFit/>
          </a:bodyPr>
          <a:lstStyle/>
          <a:p>
            <a:pPr algn="ctr"/>
            <a:r>
              <a:rPr lang="en-US" sz="2800" dirty="0">
                <a:solidFill>
                  <a:srgbClr val="C04D11"/>
                </a:solidFill>
                <a:latin typeface="Franklin Gothic Medium" panose="020B0603020102020204" pitchFamily="34" charset="0"/>
              </a:rPr>
              <a:t>“Reader”</a:t>
            </a:r>
          </a:p>
        </p:txBody>
      </p:sp>
      <p:grpSp>
        <p:nvGrpSpPr>
          <p:cNvPr id="87" name="Group 86">
            <a:extLst>
              <a:ext uri="{FF2B5EF4-FFF2-40B4-BE49-F238E27FC236}">
                <a16:creationId xmlns:a16="http://schemas.microsoft.com/office/drawing/2014/main" id="{645851E0-1057-AE48-9686-F12328F79009}"/>
              </a:ext>
            </a:extLst>
          </p:cNvPr>
          <p:cNvGrpSpPr/>
          <p:nvPr/>
        </p:nvGrpSpPr>
        <p:grpSpPr>
          <a:xfrm>
            <a:off x="0" y="5428899"/>
            <a:ext cx="12192000" cy="1423840"/>
            <a:chOff x="-1294621" y="6102521"/>
            <a:chExt cx="12192000" cy="1423840"/>
          </a:xfrm>
        </p:grpSpPr>
        <p:sp>
          <p:nvSpPr>
            <p:cNvPr id="85" name="Rectangle: Rounded Corners 5">
              <a:extLst>
                <a:ext uri="{FF2B5EF4-FFF2-40B4-BE49-F238E27FC236}">
                  <a16:creationId xmlns:a16="http://schemas.microsoft.com/office/drawing/2014/main" id="{C8204333-C12B-634F-ABB7-3C1878EAAC87}"/>
                </a:ext>
              </a:extLst>
            </p:cNvPr>
            <p:cNvSpPr/>
            <p:nvPr/>
          </p:nvSpPr>
          <p:spPr>
            <a:xfrm>
              <a:off x="-1294621" y="6865241"/>
              <a:ext cx="12192000" cy="661120"/>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rgbClr val="C00000"/>
                  </a:solidFill>
                  <a:latin typeface="Franklin Gothic Medium" panose="020B0603020102020204" pitchFamily="34" charset="0"/>
                </a:rPr>
                <a:t>Cross-Failure Race: </a:t>
              </a:r>
              <a:r>
                <a:rPr lang="en-US" sz="2800" dirty="0">
                  <a:solidFill>
                    <a:schemeClr val="accent1">
                      <a:lumMod val="75000"/>
                    </a:schemeClr>
                  </a:solidFill>
                  <a:latin typeface="Franklin Gothic Medium" panose="020B0603020102020204" pitchFamily="34" charset="0"/>
                </a:rPr>
                <a:t>Read from a potentially non-persisted location</a:t>
              </a:r>
              <a:endParaRPr lang="en-US" sz="2800" i="1" dirty="0">
                <a:solidFill>
                  <a:schemeClr val="accent2">
                    <a:lumMod val="75000"/>
                  </a:schemeClr>
                </a:solidFill>
                <a:latin typeface="Franklin Gothic Medium" panose="020B0603020102020204" pitchFamily="34" charset="0"/>
              </a:endParaRPr>
            </a:p>
          </p:txBody>
        </p:sp>
        <p:sp>
          <p:nvSpPr>
            <p:cNvPr id="86" name="Right Arrow 85">
              <a:extLst>
                <a:ext uri="{FF2B5EF4-FFF2-40B4-BE49-F238E27FC236}">
                  <a16:creationId xmlns:a16="http://schemas.microsoft.com/office/drawing/2014/main" id="{1527B2D8-D7CB-0940-8177-2B04D444D914}"/>
                </a:ext>
              </a:extLst>
            </p:cNvPr>
            <p:cNvSpPr/>
            <p:nvPr/>
          </p:nvSpPr>
          <p:spPr>
            <a:xfrm rot="16200000">
              <a:off x="1349721" y="6051590"/>
              <a:ext cx="764416" cy="866278"/>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TextBox 53">
            <a:extLst>
              <a:ext uri="{FF2B5EF4-FFF2-40B4-BE49-F238E27FC236}">
                <a16:creationId xmlns:a16="http://schemas.microsoft.com/office/drawing/2014/main" id="{C9647736-F25D-45F9-ABE9-0D1D19D1B4F3}"/>
              </a:ext>
            </a:extLst>
          </p:cNvPr>
          <p:cNvSpPr txBox="1"/>
          <p:nvPr/>
        </p:nvSpPr>
        <p:spPr>
          <a:xfrm>
            <a:off x="3071197" y="2619099"/>
            <a:ext cx="2677705" cy="523220"/>
          </a:xfrm>
          <a:prstGeom prst="rect">
            <a:avLst/>
          </a:prstGeom>
          <a:noFill/>
        </p:spPr>
        <p:txBody>
          <a:bodyPr wrap="square" rtlCol="0">
            <a:spAutoFit/>
          </a:bodyPr>
          <a:lstStyle/>
          <a:p>
            <a:r>
              <a:rPr lang="en-US" sz="2800" dirty="0">
                <a:solidFill>
                  <a:srgbClr val="C00000"/>
                </a:solidFill>
                <a:latin typeface="Consolas" panose="020B0609020204030204" pitchFamily="49" charset="0"/>
                <a:cs typeface="Consolas" panose="020B0609020204030204" pitchFamily="49" charset="0"/>
              </a:rPr>
              <a:t>backup</a:t>
            </a:r>
          </a:p>
        </p:txBody>
      </p:sp>
      <p:sp>
        <p:nvSpPr>
          <p:cNvPr id="38" name="Lightning Bolt 37">
            <a:extLst>
              <a:ext uri="{FF2B5EF4-FFF2-40B4-BE49-F238E27FC236}">
                <a16:creationId xmlns:a16="http://schemas.microsoft.com/office/drawing/2014/main" id="{F5CA7836-1952-F744-AD6B-432EA2666E0B}"/>
              </a:ext>
            </a:extLst>
          </p:cNvPr>
          <p:cNvSpPr/>
          <p:nvPr/>
        </p:nvSpPr>
        <p:spPr>
          <a:xfrm>
            <a:off x="1274952" y="3358465"/>
            <a:ext cx="725328" cy="876889"/>
          </a:xfrm>
          <a:prstGeom prst="lightningBol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DC076EC-FBC9-904C-92E9-481B452EACAB}"/>
              </a:ext>
            </a:extLst>
          </p:cNvPr>
          <p:cNvSpPr/>
          <p:nvPr/>
        </p:nvSpPr>
        <p:spPr>
          <a:xfrm>
            <a:off x="2593411" y="2666805"/>
            <a:ext cx="389107" cy="39455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Franklin Gothic Medium" panose="020B0603020102020204" pitchFamily="34" charset="0"/>
              </a:rPr>
              <a:t>?</a:t>
            </a:r>
            <a:endParaRPr lang="en-US"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A9C14DFA-EE14-6D47-9755-D93104B67050}"/>
              </a:ext>
            </a:extLst>
          </p:cNvPr>
          <p:cNvSpPr txBox="1"/>
          <p:nvPr/>
        </p:nvSpPr>
        <p:spPr>
          <a:xfrm>
            <a:off x="3082518" y="3306358"/>
            <a:ext cx="2883760" cy="453970"/>
          </a:xfrm>
          <a:prstGeom prst="rect">
            <a:avLst/>
          </a:prstGeom>
          <a:noFill/>
        </p:spPr>
        <p:txBody>
          <a:bodyPr wrap="square" rtlCol="0">
            <a:spAutoFit/>
          </a:bodyPr>
          <a:lstStyle/>
          <a:p>
            <a:pPr>
              <a:lnSpc>
                <a:spcPts val="2800"/>
              </a:lnSpc>
            </a:pPr>
            <a:r>
              <a:rPr lang="en-US" sz="2800" dirty="0">
                <a:solidFill>
                  <a:srgbClr val="C00000"/>
                </a:solidFill>
                <a:latin typeface="Consolas" panose="020B0609020204030204" pitchFamily="49" charset="0"/>
                <a:cs typeface="Consolas" panose="020B0609020204030204" pitchFamily="49" charset="0"/>
              </a:rPr>
              <a:t>valid</a:t>
            </a:r>
          </a:p>
        </p:txBody>
      </p:sp>
      <p:pic>
        <p:nvPicPr>
          <p:cNvPr id="16" name="Audio 15">
            <a:hlinkClick r:id="" action="ppaction://media"/>
            <a:extLst>
              <a:ext uri="{FF2B5EF4-FFF2-40B4-BE49-F238E27FC236}">
                <a16:creationId xmlns:a16="http://schemas.microsoft.com/office/drawing/2014/main" id="{6569E2B4-86BA-450F-9D22-10D5F27C3A5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776308702"/>
      </p:ext>
    </p:extLst>
  </p:cSld>
  <p:clrMapOvr>
    <a:masterClrMapping/>
  </p:clrMapOvr>
  <mc:AlternateContent xmlns:mc="http://schemas.openxmlformats.org/markup-compatibility/2006" xmlns:p14="http://schemas.microsoft.com/office/powerpoint/2010/main">
    <mc:Choice Requires="p14">
      <p:transition spd="slow" p14:dur="2000" advTm="40324"/>
    </mc:Choice>
    <mc:Fallback xmlns="">
      <p:transition spd="slow" advTm="40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6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7" fill="hold" display="0">
                  <p:stCondLst>
                    <p:cond delay="indefinite"/>
                  </p:stCondLst>
                  <p:endCondLst>
                    <p:cond evt="onStopAudio" delay="0">
                      <p:tgtEl>
                        <p:sldTgt/>
                      </p:tgtEl>
                    </p:cond>
                  </p:endCondLst>
                </p:cTn>
                <p:tgtEl>
                  <p:spTgt spid="16"/>
                </p:tgtEl>
              </p:cMediaNode>
            </p:audio>
          </p:childTnLst>
        </p:cTn>
      </p:par>
    </p:tnLst>
    <p:bldLst>
      <p:bldP spid="5" grpId="0" animBg="1"/>
      <p:bldP spid="13" grpId="0" animBg="1"/>
      <p:bldP spid="17" grpId="0" animBg="1"/>
      <p:bldP spid="47" grpId="0" animBg="1"/>
      <p:bldP spid="50" grpId="0"/>
      <p:bldP spid="51" grpId="0" animBg="1"/>
      <p:bldP spid="52" grpId="0" animBg="1"/>
      <p:bldP spid="53" grpId="0" animBg="1"/>
      <p:bldP spid="56" grpId="0"/>
      <p:bldP spid="57" grpId="0"/>
      <p:bldP spid="60" grpId="0"/>
      <p:bldP spid="61" grpId="0" animBg="1"/>
      <p:bldP spid="63" grpId="0"/>
      <p:bldP spid="64" grpId="0"/>
      <p:bldP spid="73" grpId="0"/>
      <p:bldP spid="77" grpId="0"/>
      <p:bldP spid="78" grpId="0"/>
      <p:bldP spid="46" grpId="0"/>
      <p:bldP spid="48" grpId="0"/>
      <p:bldP spid="54" grpId="0"/>
      <p:bldP spid="38" grpId="0" animBg="1"/>
      <p:bldP spid="43"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2656A-5680-49A2-95E5-4A22DC082B67}"/>
              </a:ext>
            </a:extLst>
          </p:cNvPr>
          <p:cNvSpPr>
            <a:spLocks noGrp="1"/>
          </p:cNvSpPr>
          <p:nvPr>
            <p:ph type="title"/>
          </p:nvPr>
        </p:nvSpPr>
        <p:spPr/>
        <p:txBody>
          <a:bodyPr/>
          <a:lstStyle/>
          <a:p>
            <a:r>
              <a:rPr lang="en-US" dirty="0"/>
              <a:t>Cross-Failure Race</a:t>
            </a:r>
          </a:p>
        </p:txBody>
      </p:sp>
      <p:sp>
        <p:nvSpPr>
          <p:cNvPr id="3" name="Content Placeholder 2">
            <a:extLst>
              <a:ext uri="{FF2B5EF4-FFF2-40B4-BE49-F238E27FC236}">
                <a16:creationId xmlns:a16="http://schemas.microsoft.com/office/drawing/2014/main" id="{833912A6-FE95-495B-97E3-BD4F9C237C3F}"/>
              </a:ext>
            </a:extLst>
          </p:cNvPr>
          <p:cNvSpPr>
            <a:spLocks noGrp="1"/>
          </p:cNvSpPr>
          <p:nvPr>
            <p:ph idx="1"/>
          </p:nvPr>
        </p:nvSpPr>
        <p:spPr>
          <a:xfrm>
            <a:off x="814200" y="1585641"/>
            <a:ext cx="11110645" cy="4351338"/>
          </a:xfrm>
        </p:spPr>
        <p:txBody>
          <a:bodyPr/>
          <a:lstStyle/>
          <a:p>
            <a:pPr>
              <a:spcBef>
                <a:spcPts val="0"/>
              </a:spcBef>
            </a:pPr>
            <a:r>
              <a:rPr lang="en-US" dirty="0"/>
              <a:t>Definition:</a:t>
            </a:r>
            <a:br>
              <a:rPr lang="en-US" dirty="0"/>
            </a:br>
            <a:r>
              <a:rPr lang="en-US" dirty="0">
                <a:solidFill>
                  <a:schemeClr val="accent1">
                    <a:lumMod val="75000"/>
                  </a:schemeClr>
                </a:solidFill>
              </a:rPr>
              <a:t>The post-failure execution reads from data modified by pre-failure execution that is not guaranteed to be persisted before failure</a:t>
            </a:r>
          </a:p>
          <a:p>
            <a:pPr>
              <a:spcBef>
                <a:spcPts val="0"/>
              </a:spcBef>
            </a:pPr>
            <a:r>
              <a:rPr lang="en-US" dirty="0"/>
              <a:t>The value of non-persisted data is unknown</a:t>
            </a:r>
          </a:p>
          <a:p>
            <a:pPr>
              <a:spcBef>
                <a:spcPts val="0"/>
              </a:spcBef>
            </a:pPr>
            <a:r>
              <a:rPr lang="en-US" dirty="0"/>
              <a:t>The post-failure execution that depends on such value is undefined </a:t>
            </a:r>
          </a:p>
        </p:txBody>
      </p:sp>
      <p:sp>
        <p:nvSpPr>
          <p:cNvPr id="4" name="Slide Number Placeholder 3">
            <a:extLst>
              <a:ext uri="{FF2B5EF4-FFF2-40B4-BE49-F238E27FC236}">
                <a16:creationId xmlns:a16="http://schemas.microsoft.com/office/drawing/2014/main" id="{7D8DEDE8-832D-48C5-B554-A1E93A287F52}"/>
              </a:ext>
            </a:extLst>
          </p:cNvPr>
          <p:cNvSpPr>
            <a:spLocks noGrp="1"/>
          </p:cNvSpPr>
          <p:nvPr>
            <p:ph type="sldNum" sz="quarter" idx="12"/>
          </p:nvPr>
        </p:nvSpPr>
        <p:spPr/>
        <p:txBody>
          <a:bodyPr/>
          <a:lstStyle/>
          <a:p>
            <a:fld id="{09CBB891-A474-417A-9134-EF0307377039}" type="slidenum">
              <a:rPr lang="en-US" smtClean="0"/>
              <a:pPr/>
              <a:t>15</a:t>
            </a:fld>
            <a:endParaRPr lang="en-US" dirty="0"/>
          </a:p>
        </p:txBody>
      </p:sp>
      <p:sp>
        <p:nvSpPr>
          <p:cNvPr id="8" name="TextBox 7">
            <a:extLst>
              <a:ext uri="{FF2B5EF4-FFF2-40B4-BE49-F238E27FC236}">
                <a16:creationId xmlns:a16="http://schemas.microsoft.com/office/drawing/2014/main" id="{769838CA-BDB9-E44B-8F14-67BDF53467C4}"/>
              </a:ext>
            </a:extLst>
          </p:cNvPr>
          <p:cNvSpPr txBox="1"/>
          <p:nvPr/>
        </p:nvSpPr>
        <p:spPr>
          <a:xfrm>
            <a:off x="1644368" y="5554285"/>
            <a:ext cx="2999094" cy="523220"/>
          </a:xfrm>
          <a:prstGeom prst="rect">
            <a:avLst/>
          </a:prstGeom>
          <a:noFill/>
        </p:spPr>
        <p:txBody>
          <a:bodyPr wrap="square" rtlCol="0">
            <a:spAutoFit/>
          </a:bodyPr>
          <a:lstStyle/>
          <a:p>
            <a:pPr algn="ctr"/>
            <a:r>
              <a:rPr lang="en-US" sz="2800" i="1" dirty="0">
                <a:solidFill>
                  <a:srgbClr val="C00000"/>
                </a:solidFill>
                <a:latin typeface="Franklin Gothic Medium" panose="020B0603020102020204" pitchFamily="34" charset="0"/>
              </a:rPr>
              <a:t>Cross-failure Race</a:t>
            </a:r>
          </a:p>
        </p:txBody>
      </p:sp>
      <p:sp>
        <p:nvSpPr>
          <p:cNvPr id="14" name="Rectangle 13">
            <a:extLst>
              <a:ext uri="{FF2B5EF4-FFF2-40B4-BE49-F238E27FC236}">
                <a16:creationId xmlns:a16="http://schemas.microsoft.com/office/drawing/2014/main" id="{A08DDA23-2B0F-4225-8977-9B732508A950}"/>
              </a:ext>
            </a:extLst>
          </p:cNvPr>
          <p:cNvSpPr/>
          <p:nvPr/>
        </p:nvSpPr>
        <p:spPr>
          <a:xfrm>
            <a:off x="1133472" y="3800972"/>
            <a:ext cx="844967" cy="124854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27CB2370-0344-4F97-BB83-ED6C0C89F5C6}"/>
              </a:ext>
            </a:extLst>
          </p:cNvPr>
          <p:cNvCxnSpPr>
            <a:cxnSpLocks/>
            <a:stCxn id="14" idx="3"/>
            <a:endCxn id="28" idx="1"/>
          </p:cNvCxnSpPr>
          <p:nvPr/>
        </p:nvCxnSpPr>
        <p:spPr>
          <a:xfrm>
            <a:off x="1978439" y="4425246"/>
            <a:ext cx="632917" cy="20768"/>
          </a:xfrm>
          <a:prstGeom prst="straightConnector1">
            <a:avLst/>
          </a:prstGeom>
          <a:ln w="38100">
            <a:prstDash val="dash"/>
            <a:tailEnd type="triangle" w="lg" len="lg"/>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810C19D4-2F36-4A6C-96A6-D6E85FD5D04E}"/>
              </a:ext>
            </a:extLst>
          </p:cNvPr>
          <p:cNvCxnSpPr>
            <a:cxnSpLocks/>
            <a:stCxn id="24" idx="1"/>
            <a:endCxn id="26" idx="2"/>
          </p:cNvCxnSpPr>
          <p:nvPr/>
        </p:nvCxnSpPr>
        <p:spPr>
          <a:xfrm flipH="1" flipV="1">
            <a:off x="3688974" y="4686855"/>
            <a:ext cx="1123948" cy="1070427"/>
          </a:xfrm>
          <a:prstGeom prst="straightConnector1">
            <a:avLst/>
          </a:prstGeom>
          <a:ln w="38100">
            <a:solidFill>
              <a:srgbClr val="C00000"/>
            </a:solidFill>
            <a:prstDash val="dash"/>
            <a:tailEnd type="triangle" w="lg" len="lg"/>
          </a:ln>
        </p:spPr>
        <p:style>
          <a:lnRef idx="1">
            <a:schemeClr val="dk1"/>
          </a:lnRef>
          <a:fillRef idx="0">
            <a:schemeClr val="dk1"/>
          </a:fillRef>
          <a:effectRef idx="0">
            <a:schemeClr val="dk1"/>
          </a:effectRef>
          <a:fontRef idx="minor">
            <a:schemeClr val="tx1"/>
          </a:fontRef>
        </p:style>
      </p:cxnSp>
      <p:sp>
        <p:nvSpPr>
          <p:cNvPr id="24" name="Rectangle 23">
            <a:extLst>
              <a:ext uri="{FF2B5EF4-FFF2-40B4-BE49-F238E27FC236}">
                <a16:creationId xmlns:a16="http://schemas.microsoft.com/office/drawing/2014/main" id="{2333E970-4CBA-46AD-A100-525AE9F512CD}"/>
              </a:ext>
            </a:extLst>
          </p:cNvPr>
          <p:cNvSpPr/>
          <p:nvPr/>
        </p:nvSpPr>
        <p:spPr>
          <a:xfrm>
            <a:off x="4812922" y="5273054"/>
            <a:ext cx="835144" cy="96845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6D2156CC-EC52-4B52-B04F-B187F8700D56}"/>
              </a:ext>
            </a:extLst>
          </p:cNvPr>
          <p:cNvSpPr txBox="1"/>
          <p:nvPr/>
        </p:nvSpPr>
        <p:spPr>
          <a:xfrm>
            <a:off x="3000463" y="4163635"/>
            <a:ext cx="1377021" cy="523220"/>
          </a:xfrm>
          <a:prstGeom prst="rect">
            <a:avLst/>
          </a:prstGeom>
          <a:noFill/>
        </p:spPr>
        <p:txBody>
          <a:bodyPr wrap="square" rtlCol="0">
            <a:spAutoFit/>
          </a:bodyPr>
          <a:lstStyle/>
          <a:p>
            <a:r>
              <a:rPr lang="en-US" sz="2800" dirty="0">
                <a:solidFill>
                  <a:srgbClr val="C00000"/>
                </a:solidFill>
                <a:latin typeface="Consolas" panose="020B0609020204030204" pitchFamily="49" charset="0"/>
                <a:cs typeface="Consolas" panose="020B0609020204030204" pitchFamily="49" charset="0"/>
              </a:rPr>
              <a:t>backup</a:t>
            </a:r>
          </a:p>
        </p:txBody>
      </p:sp>
      <p:sp>
        <p:nvSpPr>
          <p:cNvPr id="27" name="Lightning Bolt 26">
            <a:extLst>
              <a:ext uri="{FF2B5EF4-FFF2-40B4-BE49-F238E27FC236}">
                <a16:creationId xmlns:a16="http://schemas.microsoft.com/office/drawing/2014/main" id="{7B131D8C-6DFA-4257-907E-D997A89D8FBF}"/>
              </a:ext>
            </a:extLst>
          </p:cNvPr>
          <p:cNvSpPr/>
          <p:nvPr/>
        </p:nvSpPr>
        <p:spPr>
          <a:xfrm>
            <a:off x="1264432" y="4727066"/>
            <a:ext cx="725328" cy="876889"/>
          </a:xfrm>
          <a:prstGeom prst="lightningBol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7287D20-E3F0-4943-A33C-186135EA34C1}"/>
              </a:ext>
            </a:extLst>
          </p:cNvPr>
          <p:cNvSpPr/>
          <p:nvPr/>
        </p:nvSpPr>
        <p:spPr>
          <a:xfrm>
            <a:off x="2611356" y="4248736"/>
            <a:ext cx="389107" cy="39455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Franklin Gothic Medium" panose="020B0603020102020204" pitchFamily="34" charset="0"/>
              </a:rPr>
              <a:t>?</a:t>
            </a:r>
            <a:endParaRPr lang="en-US" dirty="0">
              <a:latin typeface="Franklin Gothic Medium" panose="020B0603020102020204" pitchFamily="34" charset="0"/>
            </a:endParaRPr>
          </a:p>
        </p:txBody>
      </p:sp>
      <p:sp>
        <p:nvSpPr>
          <p:cNvPr id="39" name="Right Brace 38">
            <a:extLst>
              <a:ext uri="{FF2B5EF4-FFF2-40B4-BE49-F238E27FC236}">
                <a16:creationId xmlns:a16="http://schemas.microsoft.com/office/drawing/2014/main" id="{E081FC0E-0209-4957-AE75-9E4E2CC8E648}"/>
              </a:ext>
            </a:extLst>
          </p:cNvPr>
          <p:cNvSpPr/>
          <p:nvPr/>
        </p:nvSpPr>
        <p:spPr>
          <a:xfrm flipH="1">
            <a:off x="5922960" y="4217288"/>
            <a:ext cx="384492" cy="1844107"/>
          </a:xfrm>
          <a:prstGeom prst="rightBrace">
            <a:avLst>
              <a:gd name="adj1" fmla="val 8333"/>
              <a:gd name="adj2" fmla="val 1748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a:extLst>
              <a:ext uri="{FF2B5EF4-FFF2-40B4-BE49-F238E27FC236}">
                <a16:creationId xmlns:a16="http://schemas.microsoft.com/office/drawing/2014/main" id="{924CB0B8-283E-47F8-8D94-328A35920D6B}"/>
              </a:ext>
            </a:extLst>
          </p:cNvPr>
          <p:cNvSpPr txBox="1"/>
          <p:nvPr/>
        </p:nvSpPr>
        <p:spPr>
          <a:xfrm>
            <a:off x="6445619" y="4096128"/>
            <a:ext cx="2872600" cy="523220"/>
          </a:xfrm>
          <a:prstGeom prst="rect">
            <a:avLst/>
          </a:prstGeom>
          <a:noFill/>
        </p:spPr>
        <p:txBody>
          <a:bodyPr wrap="square" rtlCol="0">
            <a:spAutoFit/>
          </a:bodyPr>
          <a:lstStyle/>
          <a:p>
            <a:r>
              <a:rPr lang="en-US" sz="2800" dirty="0">
                <a:solidFill>
                  <a:srgbClr val="C00000"/>
                </a:solidFill>
                <a:latin typeface="Franklin Gothic Medium" panose="020B0603020102020204" pitchFamily="34" charset="0"/>
                <a:cs typeface="Consolas" panose="020B0609020204030204" pitchFamily="49" charset="0"/>
              </a:rPr>
              <a:t>Cache evicted</a:t>
            </a:r>
          </a:p>
        </p:txBody>
      </p:sp>
      <p:sp>
        <p:nvSpPr>
          <p:cNvPr id="41" name="TextBox 40">
            <a:extLst>
              <a:ext uri="{FF2B5EF4-FFF2-40B4-BE49-F238E27FC236}">
                <a16:creationId xmlns:a16="http://schemas.microsoft.com/office/drawing/2014/main" id="{8DAD11D6-7154-4C16-8250-EBBBCCE01102}"/>
              </a:ext>
            </a:extLst>
          </p:cNvPr>
          <p:cNvSpPr txBox="1"/>
          <p:nvPr/>
        </p:nvSpPr>
        <p:spPr>
          <a:xfrm>
            <a:off x="6445619" y="4642023"/>
            <a:ext cx="2373123" cy="523220"/>
          </a:xfrm>
          <a:prstGeom prst="rect">
            <a:avLst/>
          </a:prstGeom>
          <a:noFill/>
        </p:spPr>
        <p:txBody>
          <a:bodyPr wrap="square" rtlCol="0">
            <a:spAutoFit/>
          </a:bodyPr>
          <a:lstStyle/>
          <a:p>
            <a:r>
              <a:rPr lang="en-US" sz="2800" dirty="0">
                <a:solidFill>
                  <a:srgbClr val="C00000"/>
                </a:solidFill>
                <a:latin typeface="Franklin Gothic Medium" panose="020B0603020102020204" pitchFamily="34" charset="0"/>
                <a:cs typeface="Consolas" panose="020B0609020204030204" pitchFamily="49" charset="0"/>
              </a:rPr>
              <a:t>Not evicted</a:t>
            </a:r>
          </a:p>
        </p:txBody>
      </p:sp>
      <p:sp>
        <p:nvSpPr>
          <p:cNvPr id="42" name="TextBox 41">
            <a:extLst>
              <a:ext uri="{FF2B5EF4-FFF2-40B4-BE49-F238E27FC236}">
                <a16:creationId xmlns:a16="http://schemas.microsoft.com/office/drawing/2014/main" id="{4B98EFD7-679C-4D5F-8DDB-AA4C16D46876}"/>
              </a:ext>
            </a:extLst>
          </p:cNvPr>
          <p:cNvSpPr txBox="1"/>
          <p:nvPr/>
        </p:nvSpPr>
        <p:spPr>
          <a:xfrm>
            <a:off x="6445619" y="5187918"/>
            <a:ext cx="2722928" cy="523220"/>
          </a:xfrm>
          <a:prstGeom prst="rect">
            <a:avLst/>
          </a:prstGeom>
          <a:noFill/>
        </p:spPr>
        <p:txBody>
          <a:bodyPr wrap="square" rtlCol="0">
            <a:spAutoFit/>
          </a:bodyPr>
          <a:lstStyle/>
          <a:p>
            <a:r>
              <a:rPr lang="en-US" sz="2800" dirty="0">
                <a:solidFill>
                  <a:srgbClr val="C00000"/>
                </a:solidFill>
                <a:latin typeface="Franklin Gothic Medium" panose="020B0603020102020204" pitchFamily="34" charset="0"/>
                <a:cs typeface="Consolas" panose="020B0609020204030204" pitchFamily="49" charset="0"/>
              </a:rPr>
              <a:t>Partially evicted</a:t>
            </a:r>
          </a:p>
        </p:txBody>
      </p:sp>
      <p:sp>
        <p:nvSpPr>
          <p:cNvPr id="43" name="TextBox 42">
            <a:extLst>
              <a:ext uri="{FF2B5EF4-FFF2-40B4-BE49-F238E27FC236}">
                <a16:creationId xmlns:a16="http://schemas.microsoft.com/office/drawing/2014/main" id="{6C6BAAB3-29B1-45F2-A799-84E53C4F0064}"/>
              </a:ext>
            </a:extLst>
          </p:cNvPr>
          <p:cNvSpPr txBox="1"/>
          <p:nvPr/>
        </p:nvSpPr>
        <p:spPr>
          <a:xfrm>
            <a:off x="6453529" y="5601928"/>
            <a:ext cx="1538503" cy="523220"/>
          </a:xfrm>
          <a:prstGeom prst="rect">
            <a:avLst/>
          </a:prstGeom>
          <a:noFill/>
        </p:spPr>
        <p:txBody>
          <a:bodyPr wrap="square" rtlCol="0">
            <a:spAutoFit/>
          </a:bodyPr>
          <a:lstStyle/>
          <a:p>
            <a:r>
              <a:rPr lang="en-US" sz="2800" dirty="0">
                <a:solidFill>
                  <a:srgbClr val="C00000"/>
                </a:solidFill>
                <a:latin typeface="Franklin Gothic Medium" panose="020B0603020102020204" pitchFamily="34" charset="0"/>
                <a:cs typeface="Consolas" panose="020B0609020204030204" pitchFamily="49" charset="0"/>
              </a:rPr>
              <a:t>...</a:t>
            </a:r>
          </a:p>
        </p:txBody>
      </p:sp>
      <p:sp>
        <p:nvSpPr>
          <p:cNvPr id="44" name="Arrow: Right 43">
            <a:extLst>
              <a:ext uri="{FF2B5EF4-FFF2-40B4-BE49-F238E27FC236}">
                <a16:creationId xmlns:a16="http://schemas.microsoft.com/office/drawing/2014/main" id="{2C9C671F-7EBA-41D4-848C-F96D9CF94980}"/>
              </a:ext>
            </a:extLst>
          </p:cNvPr>
          <p:cNvSpPr/>
          <p:nvPr/>
        </p:nvSpPr>
        <p:spPr>
          <a:xfrm>
            <a:off x="9298636" y="4374223"/>
            <a:ext cx="454085" cy="511175"/>
          </a:xfrm>
          <a:prstGeom prst="rightArrow">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B8135E78-11BE-4A52-ADE4-E5DCD81F6735}"/>
              </a:ext>
            </a:extLst>
          </p:cNvPr>
          <p:cNvSpPr txBox="1"/>
          <p:nvPr/>
        </p:nvSpPr>
        <p:spPr>
          <a:xfrm>
            <a:off x="9951507" y="4217288"/>
            <a:ext cx="1952122" cy="810478"/>
          </a:xfrm>
          <a:prstGeom prst="rect">
            <a:avLst/>
          </a:prstGeom>
          <a:noFill/>
        </p:spPr>
        <p:txBody>
          <a:bodyPr wrap="square" rtlCol="0">
            <a:spAutoFit/>
          </a:bodyPr>
          <a:lstStyle/>
          <a:p>
            <a:pPr algn="ctr">
              <a:lnSpc>
                <a:spcPts val="2800"/>
              </a:lnSpc>
            </a:pPr>
            <a:r>
              <a:rPr lang="en-US" sz="2800" dirty="0">
                <a:solidFill>
                  <a:srgbClr val="C00000"/>
                </a:solidFill>
                <a:latin typeface="Franklin Gothic Medium" panose="020B0603020102020204" pitchFamily="34" charset="0"/>
                <a:cs typeface="Consolas" panose="020B0609020204030204" pitchFamily="49" charset="0"/>
              </a:rPr>
              <a:t>Undefined</a:t>
            </a:r>
            <a:r>
              <a:rPr lang="en-US" sz="2800" dirty="0">
                <a:solidFill>
                  <a:srgbClr val="FF0000"/>
                </a:solidFill>
                <a:latin typeface="Franklin Gothic Medium" panose="020B0603020102020204" pitchFamily="34" charset="0"/>
                <a:cs typeface="Consolas" panose="020B0609020204030204" pitchFamily="49" charset="0"/>
              </a:rPr>
              <a:t> </a:t>
            </a:r>
          </a:p>
          <a:p>
            <a:pPr algn="ctr">
              <a:lnSpc>
                <a:spcPts val="2800"/>
              </a:lnSpc>
            </a:pPr>
            <a:r>
              <a:rPr lang="en-US" sz="2800" dirty="0">
                <a:solidFill>
                  <a:srgbClr val="C00000"/>
                </a:solidFill>
                <a:latin typeface="Franklin Gothic Medium" panose="020B0603020102020204" pitchFamily="34" charset="0"/>
                <a:cs typeface="Consolas" panose="020B0609020204030204" pitchFamily="49" charset="0"/>
              </a:rPr>
              <a:t>Behavior</a:t>
            </a:r>
          </a:p>
        </p:txBody>
      </p:sp>
      <p:sp>
        <p:nvSpPr>
          <p:cNvPr id="47" name="Arrow: Right 46">
            <a:extLst>
              <a:ext uri="{FF2B5EF4-FFF2-40B4-BE49-F238E27FC236}">
                <a16:creationId xmlns:a16="http://schemas.microsoft.com/office/drawing/2014/main" id="{0F7A5C96-E80F-4843-8E8B-C97CA163878A}"/>
              </a:ext>
            </a:extLst>
          </p:cNvPr>
          <p:cNvSpPr/>
          <p:nvPr/>
        </p:nvSpPr>
        <p:spPr>
          <a:xfrm>
            <a:off x="4953572" y="4251911"/>
            <a:ext cx="454085" cy="511175"/>
          </a:xfrm>
          <a:prstGeom prst="rightArrow">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47E7A1F-09A5-4E30-B4FD-F2C03ED9EE8B}"/>
              </a:ext>
            </a:extLst>
          </p:cNvPr>
          <p:cNvSpPr txBox="1"/>
          <p:nvPr/>
        </p:nvSpPr>
        <p:spPr>
          <a:xfrm>
            <a:off x="298100" y="6272678"/>
            <a:ext cx="2446323" cy="523220"/>
          </a:xfrm>
          <a:prstGeom prst="rect">
            <a:avLst/>
          </a:prstGeom>
          <a:noFill/>
        </p:spPr>
        <p:txBody>
          <a:bodyPr wrap="square" rtlCol="0">
            <a:spAutoFit/>
          </a:bodyPr>
          <a:lstStyle/>
          <a:p>
            <a:pPr algn="ctr"/>
            <a:r>
              <a:rPr lang="en-US" sz="2800" dirty="0">
                <a:solidFill>
                  <a:schemeClr val="accent1">
                    <a:lumMod val="75000"/>
                  </a:schemeClr>
                </a:solidFill>
                <a:latin typeface="Franklin Gothic Medium" panose="020B0603020102020204" pitchFamily="34" charset="0"/>
              </a:rPr>
              <a:t>Pre-Failure</a:t>
            </a:r>
          </a:p>
        </p:txBody>
      </p:sp>
      <p:sp>
        <p:nvSpPr>
          <p:cNvPr id="29" name="TextBox 28">
            <a:extLst>
              <a:ext uri="{FF2B5EF4-FFF2-40B4-BE49-F238E27FC236}">
                <a16:creationId xmlns:a16="http://schemas.microsoft.com/office/drawing/2014/main" id="{17D1E820-4448-4E40-B3BA-E0B5240642A4}"/>
              </a:ext>
            </a:extLst>
          </p:cNvPr>
          <p:cNvSpPr txBox="1"/>
          <p:nvPr/>
        </p:nvSpPr>
        <p:spPr>
          <a:xfrm>
            <a:off x="4045964" y="6283376"/>
            <a:ext cx="2362908" cy="523220"/>
          </a:xfrm>
          <a:prstGeom prst="rect">
            <a:avLst/>
          </a:prstGeom>
          <a:noFill/>
        </p:spPr>
        <p:txBody>
          <a:bodyPr wrap="square" rtlCol="0">
            <a:spAutoFit/>
          </a:bodyPr>
          <a:lstStyle/>
          <a:p>
            <a:pPr algn="ctr"/>
            <a:r>
              <a:rPr lang="en-US" sz="2800" dirty="0">
                <a:solidFill>
                  <a:srgbClr val="B74A12"/>
                </a:solidFill>
                <a:latin typeface="Franklin Gothic Medium" panose="020B0603020102020204" pitchFamily="34" charset="0"/>
              </a:rPr>
              <a:t>Post-Failure</a:t>
            </a:r>
          </a:p>
        </p:txBody>
      </p:sp>
      <p:sp>
        <p:nvSpPr>
          <p:cNvPr id="22" name="Rectangle: Rounded Corners 5">
            <a:extLst>
              <a:ext uri="{FF2B5EF4-FFF2-40B4-BE49-F238E27FC236}">
                <a16:creationId xmlns:a16="http://schemas.microsoft.com/office/drawing/2014/main" id="{9072260D-ACB3-2847-924A-511E7E920DB5}"/>
              </a:ext>
            </a:extLst>
          </p:cNvPr>
          <p:cNvSpPr/>
          <p:nvPr/>
        </p:nvSpPr>
        <p:spPr>
          <a:xfrm>
            <a:off x="0" y="6032625"/>
            <a:ext cx="12192000" cy="696167"/>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1">
                    <a:lumMod val="75000"/>
                  </a:schemeClr>
                </a:solidFill>
                <a:latin typeface="Franklin Gothic Medium" panose="020B0603020102020204" pitchFamily="34" charset="0"/>
              </a:rPr>
              <a:t>Do all cross-failure races lead to bugs?</a:t>
            </a:r>
          </a:p>
        </p:txBody>
      </p:sp>
      <p:pic>
        <p:nvPicPr>
          <p:cNvPr id="10" name="Audio 9">
            <a:hlinkClick r:id="" action="ppaction://media"/>
            <a:extLst>
              <a:ext uri="{FF2B5EF4-FFF2-40B4-BE49-F238E27FC236}">
                <a16:creationId xmlns:a16="http://schemas.microsoft.com/office/drawing/2014/main" id="{14431EEC-3FC1-4BBB-B39E-2E5737D5858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920865501"/>
      </p:ext>
    </p:extLst>
  </p:cSld>
  <p:clrMapOvr>
    <a:masterClrMapping/>
  </p:clrMapOvr>
  <mc:AlternateContent xmlns:mc="http://schemas.openxmlformats.org/markup-compatibility/2006" xmlns:p14="http://schemas.microsoft.com/office/powerpoint/2010/main">
    <mc:Choice Requires="p14">
      <p:transition spd="slow" p14:dur="2000" advTm="37522"/>
    </mc:Choice>
    <mc:Fallback xmlns="">
      <p:transition spd="slow" advTm="37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2" end="2"/>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10"/>
                </p:tgtEl>
              </p:cMediaNode>
            </p:audio>
          </p:childTnLst>
        </p:cTn>
      </p:par>
    </p:tnLst>
    <p:bldLst>
      <p:bldP spid="3" grpId="0" uiExpand="1" build="p"/>
      <p:bldP spid="8" grpId="0"/>
      <p:bldP spid="14" grpId="0" animBg="1"/>
      <p:bldP spid="24" grpId="0" animBg="1"/>
      <p:bldP spid="26" grpId="0"/>
      <p:bldP spid="27" grpId="0" animBg="1"/>
      <p:bldP spid="28" grpId="0" animBg="1"/>
      <p:bldP spid="39" grpId="0" animBg="1"/>
      <p:bldP spid="40" grpId="0"/>
      <p:bldP spid="41" grpId="0"/>
      <p:bldP spid="42" grpId="0"/>
      <p:bldP spid="43" grpId="0"/>
      <p:bldP spid="44" grpId="0" animBg="1"/>
      <p:bldP spid="46" grpId="0"/>
      <p:bldP spid="47" grpId="0" animBg="1"/>
      <p:bldP spid="25" grpId="0"/>
      <p:bldP spid="29" grpId="0"/>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72D4F092-FE8D-4A1B-BAC2-61F012535CEE}"/>
              </a:ext>
            </a:extLst>
          </p:cNvPr>
          <p:cNvSpPr txBox="1"/>
          <p:nvPr/>
        </p:nvSpPr>
        <p:spPr>
          <a:xfrm>
            <a:off x="1384203" y="5488945"/>
            <a:ext cx="2446323" cy="523220"/>
          </a:xfrm>
          <a:prstGeom prst="rect">
            <a:avLst/>
          </a:prstGeom>
          <a:noFill/>
        </p:spPr>
        <p:txBody>
          <a:bodyPr wrap="square" rtlCol="0">
            <a:spAutoFit/>
          </a:bodyPr>
          <a:lstStyle/>
          <a:p>
            <a:pPr algn="ctr"/>
            <a:r>
              <a:rPr lang="en-US" sz="2800" dirty="0">
                <a:solidFill>
                  <a:schemeClr val="accent1">
                    <a:lumMod val="75000"/>
                  </a:schemeClr>
                </a:solidFill>
                <a:latin typeface="Franklin Gothic Medium" panose="020B0603020102020204" pitchFamily="34" charset="0"/>
              </a:rPr>
              <a:t>Pre-Failure</a:t>
            </a:r>
          </a:p>
        </p:txBody>
      </p:sp>
      <p:sp>
        <p:nvSpPr>
          <p:cNvPr id="48" name="TextBox 47">
            <a:extLst>
              <a:ext uri="{FF2B5EF4-FFF2-40B4-BE49-F238E27FC236}">
                <a16:creationId xmlns:a16="http://schemas.microsoft.com/office/drawing/2014/main" id="{D3EA5DB5-F3BE-4AB7-93E2-A047EE513D1F}"/>
              </a:ext>
            </a:extLst>
          </p:cNvPr>
          <p:cNvSpPr txBox="1"/>
          <p:nvPr/>
        </p:nvSpPr>
        <p:spPr>
          <a:xfrm>
            <a:off x="5284171" y="5504445"/>
            <a:ext cx="2362908" cy="523220"/>
          </a:xfrm>
          <a:prstGeom prst="rect">
            <a:avLst/>
          </a:prstGeom>
          <a:noFill/>
        </p:spPr>
        <p:txBody>
          <a:bodyPr wrap="square" rtlCol="0">
            <a:spAutoFit/>
          </a:bodyPr>
          <a:lstStyle/>
          <a:p>
            <a:pPr algn="ctr"/>
            <a:r>
              <a:rPr lang="en-US" sz="2800" dirty="0">
                <a:solidFill>
                  <a:srgbClr val="B74A12"/>
                </a:solidFill>
                <a:latin typeface="Franklin Gothic Medium" panose="020B0603020102020204" pitchFamily="34" charset="0"/>
              </a:rPr>
              <a:t>Post-Failure</a:t>
            </a:r>
          </a:p>
        </p:txBody>
      </p:sp>
      <p:sp>
        <p:nvSpPr>
          <p:cNvPr id="2" name="Title 1">
            <a:extLst>
              <a:ext uri="{FF2B5EF4-FFF2-40B4-BE49-F238E27FC236}">
                <a16:creationId xmlns:a16="http://schemas.microsoft.com/office/drawing/2014/main" id="{85929323-D920-44EA-8894-B5E4946A34DA}"/>
              </a:ext>
            </a:extLst>
          </p:cNvPr>
          <p:cNvSpPr>
            <a:spLocks noGrp="1"/>
          </p:cNvSpPr>
          <p:nvPr>
            <p:ph type="title"/>
          </p:nvPr>
        </p:nvSpPr>
        <p:spPr/>
        <p:txBody>
          <a:bodyPr/>
          <a:lstStyle/>
          <a:p>
            <a:r>
              <a:rPr lang="en-US" dirty="0"/>
              <a:t>Do All Cross-Failure Races lead to Bugs?</a:t>
            </a:r>
          </a:p>
        </p:txBody>
      </p:sp>
      <p:sp>
        <p:nvSpPr>
          <p:cNvPr id="4" name="Slide Number Placeholder 3">
            <a:extLst>
              <a:ext uri="{FF2B5EF4-FFF2-40B4-BE49-F238E27FC236}">
                <a16:creationId xmlns:a16="http://schemas.microsoft.com/office/drawing/2014/main" id="{0EF47E5C-2537-456D-BAFD-CDC91BE59CB0}"/>
              </a:ext>
            </a:extLst>
          </p:cNvPr>
          <p:cNvSpPr>
            <a:spLocks noGrp="1"/>
          </p:cNvSpPr>
          <p:nvPr>
            <p:ph type="sldNum" sz="quarter" idx="12"/>
          </p:nvPr>
        </p:nvSpPr>
        <p:spPr/>
        <p:txBody>
          <a:bodyPr/>
          <a:lstStyle/>
          <a:p>
            <a:fld id="{09CBB891-A474-417A-9134-EF0307377039}" type="slidenum">
              <a:rPr lang="en-US" smtClean="0"/>
              <a:pPr/>
              <a:t>16</a:t>
            </a:fld>
            <a:endParaRPr lang="en-US" dirty="0"/>
          </a:p>
        </p:txBody>
      </p:sp>
      <p:sp>
        <p:nvSpPr>
          <p:cNvPr id="5" name="Rectangle 4">
            <a:extLst>
              <a:ext uri="{FF2B5EF4-FFF2-40B4-BE49-F238E27FC236}">
                <a16:creationId xmlns:a16="http://schemas.microsoft.com/office/drawing/2014/main" id="{05803313-C911-4993-A255-9A1ADE333684}"/>
              </a:ext>
            </a:extLst>
          </p:cNvPr>
          <p:cNvSpPr/>
          <p:nvPr/>
        </p:nvSpPr>
        <p:spPr>
          <a:xfrm>
            <a:off x="2141371" y="2483538"/>
            <a:ext cx="844967" cy="63569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F8F21A6-C129-48C8-A576-9C603D068897}"/>
              </a:ext>
            </a:extLst>
          </p:cNvPr>
          <p:cNvSpPr txBox="1"/>
          <p:nvPr/>
        </p:nvSpPr>
        <p:spPr>
          <a:xfrm>
            <a:off x="4087670" y="3262318"/>
            <a:ext cx="1621050" cy="523220"/>
          </a:xfrm>
          <a:prstGeom prst="rect">
            <a:avLst/>
          </a:prstGeom>
          <a:noFill/>
        </p:spPr>
        <p:txBody>
          <a:bodyPr wrap="square" rtlCol="0">
            <a:spAutoFit/>
          </a:bodyPr>
          <a:lstStyle/>
          <a:p>
            <a:r>
              <a:rPr lang="en-US" sz="2800" dirty="0">
                <a:solidFill>
                  <a:srgbClr val="C00000"/>
                </a:solidFill>
                <a:latin typeface="Consolas" panose="020B0609020204030204" pitchFamily="49" charset="0"/>
                <a:cs typeface="Consolas" panose="020B0609020204030204" pitchFamily="49" charset="0"/>
              </a:rPr>
              <a:t>valid</a:t>
            </a:r>
          </a:p>
        </p:txBody>
      </p:sp>
      <p:sp>
        <p:nvSpPr>
          <p:cNvPr id="7" name="Rectangle 6">
            <a:extLst>
              <a:ext uri="{FF2B5EF4-FFF2-40B4-BE49-F238E27FC236}">
                <a16:creationId xmlns:a16="http://schemas.microsoft.com/office/drawing/2014/main" id="{D82C4276-587B-4229-9554-DB2FCC44CA91}"/>
              </a:ext>
            </a:extLst>
          </p:cNvPr>
          <p:cNvSpPr/>
          <p:nvPr/>
        </p:nvSpPr>
        <p:spPr>
          <a:xfrm>
            <a:off x="2141371" y="3118591"/>
            <a:ext cx="844967" cy="63569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66A914C-AC54-4C9A-8DB9-26A5738FDF45}"/>
              </a:ext>
            </a:extLst>
          </p:cNvPr>
          <p:cNvSpPr/>
          <p:nvPr/>
        </p:nvSpPr>
        <p:spPr>
          <a:xfrm>
            <a:off x="3590790" y="3345326"/>
            <a:ext cx="389107" cy="39455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Franklin Gothic Medium" panose="020B0603020102020204" pitchFamily="34" charset="0"/>
              </a:rPr>
              <a:t>?</a:t>
            </a:r>
            <a:endParaRPr lang="en-US" dirty="0">
              <a:latin typeface="Franklin Gothic Medium" panose="020B0603020102020204" pitchFamily="34" charset="0"/>
            </a:endParaRPr>
          </a:p>
        </p:txBody>
      </p:sp>
      <p:cxnSp>
        <p:nvCxnSpPr>
          <p:cNvPr id="9" name="Straight Arrow Connector 8">
            <a:extLst>
              <a:ext uri="{FF2B5EF4-FFF2-40B4-BE49-F238E27FC236}">
                <a16:creationId xmlns:a16="http://schemas.microsoft.com/office/drawing/2014/main" id="{A7709B5F-6BE4-4C84-B8B3-8C31AFC0D869}"/>
              </a:ext>
            </a:extLst>
          </p:cNvPr>
          <p:cNvCxnSpPr>
            <a:cxnSpLocks/>
            <a:stCxn id="5" idx="3"/>
          </p:cNvCxnSpPr>
          <p:nvPr/>
        </p:nvCxnSpPr>
        <p:spPr>
          <a:xfrm>
            <a:off x="2986338" y="2801385"/>
            <a:ext cx="604453" cy="129916"/>
          </a:xfrm>
          <a:prstGeom prst="straightConnector1">
            <a:avLst/>
          </a:prstGeom>
          <a:ln w="38100">
            <a:prstDash val="dash"/>
            <a:tailEnd type="triangle" w="lg" len="lg"/>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6CA133AD-56FB-4970-9DCC-852A908C8A2A}"/>
              </a:ext>
            </a:extLst>
          </p:cNvPr>
          <p:cNvCxnSpPr>
            <a:cxnSpLocks/>
            <a:stCxn id="7" idx="3"/>
            <a:endCxn id="8" idx="1"/>
          </p:cNvCxnSpPr>
          <p:nvPr/>
        </p:nvCxnSpPr>
        <p:spPr>
          <a:xfrm>
            <a:off x="2986338" y="3436438"/>
            <a:ext cx="604452" cy="106166"/>
          </a:xfrm>
          <a:prstGeom prst="straightConnector1">
            <a:avLst/>
          </a:prstGeom>
          <a:ln w="38100">
            <a:prstDash val="dash"/>
            <a:tailEnd type="triangle" w="lg" len="lg"/>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77B4955B-B9C0-4C1A-92CD-43BA83E75E6B}"/>
              </a:ext>
            </a:extLst>
          </p:cNvPr>
          <p:cNvCxnSpPr>
            <a:cxnSpLocks/>
            <a:stCxn id="12" idx="1"/>
          </p:cNvCxnSpPr>
          <p:nvPr/>
        </p:nvCxnSpPr>
        <p:spPr>
          <a:xfrm flipH="1" flipV="1">
            <a:off x="5118727" y="3848075"/>
            <a:ext cx="929326" cy="984881"/>
          </a:xfrm>
          <a:prstGeom prst="straightConnector1">
            <a:avLst/>
          </a:prstGeom>
          <a:ln w="38100">
            <a:solidFill>
              <a:srgbClr val="FF0000"/>
            </a:solidFill>
            <a:prstDash val="dash"/>
            <a:tailEnd type="triangle" w="lg" len="lg"/>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0B5A2E55-4695-43FA-84E5-982096A2AC63}"/>
              </a:ext>
            </a:extLst>
          </p:cNvPr>
          <p:cNvSpPr/>
          <p:nvPr/>
        </p:nvSpPr>
        <p:spPr>
          <a:xfrm>
            <a:off x="6048053" y="4286520"/>
            <a:ext cx="835144" cy="109287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D42F1A10-92F7-4773-9D85-A53CF291F940}"/>
              </a:ext>
            </a:extLst>
          </p:cNvPr>
          <p:cNvSpPr txBox="1"/>
          <p:nvPr/>
        </p:nvSpPr>
        <p:spPr>
          <a:xfrm>
            <a:off x="4068576" y="2670265"/>
            <a:ext cx="2677705" cy="523220"/>
          </a:xfrm>
          <a:prstGeom prst="rect">
            <a:avLst/>
          </a:prstGeom>
          <a:noFill/>
        </p:spPr>
        <p:txBody>
          <a:bodyPr wrap="square" rtlCol="0">
            <a:spAutoFit/>
          </a:bodyPr>
          <a:lstStyle/>
          <a:p>
            <a:r>
              <a:rPr lang="en-US" sz="2800" dirty="0">
                <a:solidFill>
                  <a:srgbClr val="C00000"/>
                </a:solidFill>
                <a:latin typeface="Consolas" panose="020B0609020204030204" pitchFamily="49" charset="0"/>
                <a:cs typeface="Consolas" panose="020B0609020204030204" pitchFamily="49" charset="0"/>
              </a:rPr>
              <a:t>backup</a:t>
            </a:r>
          </a:p>
        </p:txBody>
      </p:sp>
      <p:sp>
        <p:nvSpPr>
          <p:cNvPr id="15" name="Lightning Bolt 14">
            <a:extLst>
              <a:ext uri="{FF2B5EF4-FFF2-40B4-BE49-F238E27FC236}">
                <a16:creationId xmlns:a16="http://schemas.microsoft.com/office/drawing/2014/main" id="{07C2DFEF-BA26-46BE-97BB-E823C1A646DB}"/>
              </a:ext>
            </a:extLst>
          </p:cNvPr>
          <p:cNvSpPr/>
          <p:nvPr/>
        </p:nvSpPr>
        <p:spPr>
          <a:xfrm>
            <a:off x="2272331" y="3409631"/>
            <a:ext cx="725328" cy="876889"/>
          </a:xfrm>
          <a:prstGeom prst="lightningBol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BEBA99-8F92-4D43-B622-A14D32364F8E}"/>
              </a:ext>
            </a:extLst>
          </p:cNvPr>
          <p:cNvSpPr/>
          <p:nvPr/>
        </p:nvSpPr>
        <p:spPr>
          <a:xfrm>
            <a:off x="3590790" y="2717971"/>
            <a:ext cx="389107" cy="39455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Franklin Gothic Medium" panose="020B0603020102020204" pitchFamily="34" charset="0"/>
              </a:rPr>
              <a:t>?</a:t>
            </a:r>
            <a:endParaRPr lang="en-US" dirty="0">
              <a:latin typeface="Franklin Gothic Medium" panose="020B0603020102020204" pitchFamily="34" charset="0"/>
            </a:endParaRPr>
          </a:p>
        </p:txBody>
      </p:sp>
      <p:cxnSp>
        <p:nvCxnSpPr>
          <p:cNvPr id="18" name="Straight Connector 17">
            <a:extLst>
              <a:ext uri="{FF2B5EF4-FFF2-40B4-BE49-F238E27FC236}">
                <a16:creationId xmlns:a16="http://schemas.microsoft.com/office/drawing/2014/main" id="{B9F955EB-1FAC-4DB1-B3F0-A6DC5CE53AB6}"/>
              </a:ext>
            </a:extLst>
          </p:cNvPr>
          <p:cNvCxnSpPr/>
          <p:nvPr/>
        </p:nvCxnSpPr>
        <p:spPr>
          <a:xfrm>
            <a:off x="2070386" y="3141462"/>
            <a:ext cx="1073959" cy="0"/>
          </a:xfrm>
          <a:prstGeom prst="line">
            <a:avLst/>
          </a:prstGeom>
          <a:ln w="57150">
            <a:prstDash val="dash"/>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26EF4D46-2504-4204-BBA9-14E88F810F5A}"/>
              </a:ext>
            </a:extLst>
          </p:cNvPr>
          <p:cNvGrpSpPr/>
          <p:nvPr/>
        </p:nvGrpSpPr>
        <p:grpSpPr>
          <a:xfrm>
            <a:off x="3593055" y="2669391"/>
            <a:ext cx="2206242" cy="523220"/>
            <a:chOff x="3847914" y="3004215"/>
            <a:chExt cx="2206242" cy="523220"/>
          </a:xfrm>
        </p:grpSpPr>
        <p:sp>
          <p:nvSpPr>
            <p:cNvPr id="21" name="TextBox 20">
              <a:extLst>
                <a:ext uri="{FF2B5EF4-FFF2-40B4-BE49-F238E27FC236}">
                  <a16:creationId xmlns:a16="http://schemas.microsoft.com/office/drawing/2014/main" id="{92500396-5C16-4767-AE56-F34AD667976A}"/>
                </a:ext>
              </a:extLst>
            </p:cNvPr>
            <p:cNvSpPr txBox="1"/>
            <p:nvPr/>
          </p:nvSpPr>
          <p:spPr>
            <a:xfrm>
              <a:off x="4314843" y="3004215"/>
              <a:ext cx="1739313" cy="523220"/>
            </a:xfrm>
            <a:prstGeom prst="rect">
              <a:avLst/>
            </a:prstGeom>
            <a:solidFill>
              <a:schemeClr val="bg1"/>
            </a:solidFill>
          </p:spPr>
          <p:txBody>
            <a:bodyPr wrap="square" rtlCol="0">
              <a:spAutoFit/>
            </a:bodyPr>
            <a:lstStyle/>
            <a:p>
              <a:r>
                <a:rPr lang="en-US" sz="2800" dirty="0">
                  <a:solidFill>
                    <a:schemeClr val="accent6">
                      <a:lumMod val="50000"/>
                    </a:schemeClr>
                  </a:solidFill>
                  <a:latin typeface="Consolas" panose="020B0609020204030204" pitchFamily="49" charset="0"/>
                  <a:cs typeface="Consolas" panose="020B0609020204030204" pitchFamily="49" charset="0"/>
                </a:rPr>
                <a:t>backup</a:t>
              </a:r>
              <a:endParaRPr lang="en-US" sz="2400" dirty="0">
                <a:solidFill>
                  <a:schemeClr val="accent6">
                    <a:lumMod val="50000"/>
                  </a:schemeClr>
                </a:solidFill>
                <a:latin typeface="Consolas" panose="020B0609020204030204" pitchFamily="49" charset="0"/>
                <a:cs typeface="Consolas" panose="020B0609020204030204" pitchFamily="49" charset="0"/>
              </a:endParaRPr>
            </a:p>
          </p:txBody>
        </p:sp>
        <p:sp>
          <p:nvSpPr>
            <p:cNvPr id="22" name="Rectangle 21">
              <a:extLst>
                <a:ext uri="{FF2B5EF4-FFF2-40B4-BE49-F238E27FC236}">
                  <a16:creationId xmlns:a16="http://schemas.microsoft.com/office/drawing/2014/main" id="{624746A8-BBE1-47D5-8D1A-220F126C8D37}"/>
                </a:ext>
              </a:extLst>
            </p:cNvPr>
            <p:cNvSpPr/>
            <p:nvPr/>
          </p:nvSpPr>
          <p:spPr>
            <a:xfrm>
              <a:off x="3847914" y="3056921"/>
              <a:ext cx="389107" cy="39455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Wingdings 2" panose="05020102010507070707" pitchFamily="18" charset="2"/>
                  <a:sym typeface="Wingdings 2" panose="05020102010507070707" pitchFamily="18" charset="2"/>
                </a:rPr>
                <a:t></a:t>
              </a:r>
              <a:endParaRPr lang="en-US" sz="3200" dirty="0">
                <a:latin typeface="Franklin Gothic Medium" panose="020B0603020102020204" pitchFamily="34" charset="0"/>
              </a:endParaRPr>
            </a:p>
          </p:txBody>
        </p:sp>
      </p:grpSp>
      <p:sp>
        <p:nvSpPr>
          <p:cNvPr id="23" name="TextBox 22">
            <a:extLst>
              <a:ext uri="{FF2B5EF4-FFF2-40B4-BE49-F238E27FC236}">
                <a16:creationId xmlns:a16="http://schemas.microsoft.com/office/drawing/2014/main" id="{AA12DAEB-A163-44FE-BCBA-4E92DFC5C821}"/>
              </a:ext>
            </a:extLst>
          </p:cNvPr>
          <p:cNvSpPr txBox="1"/>
          <p:nvPr/>
        </p:nvSpPr>
        <p:spPr>
          <a:xfrm rot="16200000">
            <a:off x="50901" y="2816127"/>
            <a:ext cx="2861569" cy="523220"/>
          </a:xfrm>
          <a:prstGeom prst="rect">
            <a:avLst/>
          </a:prstGeom>
          <a:noFill/>
        </p:spPr>
        <p:txBody>
          <a:bodyPr wrap="square" rtlCol="0">
            <a:spAutoFit/>
          </a:bodyPr>
          <a:lstStyle/>
          <a:p>
            <a:r>
              <a:rPr lang="en-US" sz="2800" dirty="0" err="1">
                <a:solidFill>
                  <a:schemeClr val="accent1">
                    <a:lumMod val="75000"/>
                  </a:schemeClr>
                </a:solidFill>
                <a:latin typeface="Franklin Gothic Medium" panose="020B0603020102020204" pitchFamily="34" charset="0"/>
              </a:rPr>
              <a:t>persist_barrier</a:t>
            </a:r>
            <a:r>
              <a:rPr lang="en-US" sz="2800" dirty="0">
                <a:solidFill>
                  <a:schemeClr val="accent1">
                    <a:lumMod val="75000"/>
                  </a:schemeClr>
                </a:solidFill>
                <a:latin typeface="Franklin Gothic Medium" panose="020B0603020102020204" pitchFamily="34" charset="0"/>
              </a:rPr>
              <a:t>()</a:t>
            </a:r>
          </a:p>
        </p:txBody>
      </p:sp>
      <p:sp>
        <p:nvSpPr>
          <p:cNvPr id="27" name="TextBox 26">
            <a:extLst>
              <a:ext uri="{FF2B5EF4-FFF2-40B4-BE49-F238E27FC236}">
                <a16:creationId xmlns:a16="http://schemas.microsoft.com/office/drawing/2014/main" id="{1170AF1A-B52B-4557-B08E-5AAC2275FC85}"/>
              </a:ext>
            </a:extLst>
          </p:cNvPr>
          <p:cNvSpPr txBox="1"/>
          <p:nvPr/>
        </p:nvSpPr>
        <p:spPr>
          <a:xfrm>
            <a:off x="6979570" y="4464788"/>
            <a:ext cx="4412042" cy="810991"/>
          </a:xfrm>
          <a:prstGeom prst="rect">
            <a:avLst/>
          </a:prstGeom>
          <a:noFill/>
        </p:spPr>
        <p:txBody>
          <a:bodyPr wrap="square" rtlCol="0">
            <a:spAutoFit/>
          </a:bodyPr>
          <a:lstStyle/>
          <a:p>
            <a:pPr>
              <a:lnSpc>
                <a:spcPts val="2800"/>
              </a:lnSpc>
            </a:pPr>
            <a:r>
              <a:rPr lang="en-US" sz="2800" dirty="0">
                <a:solidFill>
                  <a:srgbClr val="C00000"/>
                </a:solidFill>
                <a:latin typeface="Franklin Gothic Medium" panose="020B0603020102020204" pitchFamily="34" charset="0"/>
              </a:rPr>
              <a:t>Recovery program still reads from </a:t>
            </a:r>
            <a:r>
              <a:rPr lang="en-US" sz="2800" dirty="0">
                <a:solidFill>
                  <a:srgbClr val="C00000"/>
                </a:solidFill>
                <a:latin typeface="Consolas" panose="020B0609020204030204" pitchFamily="49" charset="0"/>
              </a:rPr>
              <a:t>valid</a:t>
            </a:r>
          </a:p>
        </p:txBody>
      </p:sp>
      <p:sp>
        <p:nvSpPr>
          <p:cNvPr id="37" name="Arrow: Right 36">
            <a:extLst>
              <a:ext uri="{FF2B5EF4-FFF2-40B4-BE49-F238E27FC236}">
                <a16:creationId xmlns:a16="http://schemas.microsoft.com/office/drawing/2014/main" id="{E474B47D-9B2F-40BD-9AA5-27213EC5D636}"/>
              </a:ext>
            </a:extLst>
          </p:cNvPr>
          <p:cNvSpPr/>
          <p:nvPr/>
        </p:nvSpPr>
        <p:spPr>
          <a:xfrm rot="2700000">
            <a:off x="9456540" y="2675847"/>
            <a:ext cx="620684" cy="36512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210FFE24-E6A1-4C0A-AA7F-B21C370C1572}"/>
              </a:ext>
            </a:extLst>
          </p:cNvPr>
          <p:cNvGrpSpPr/>
          <p:nvPr/>
        </p:nvGrpSpPr>
        <p:grpSpPr>
          <a:xfrm>
            <a:off x="7624881" y="1469215"/>
            <a:ext cx="3224063" cy="2902080"/>
            <a:chOff x="7624881" y="1469215"/>
            <a:chExt cx="3224063" cy="2902080"/>
          </a:xfrm>
        </p:grpSpPr>
        <p:sp>
          <p:nvSpPr>
            <p:cNvPr id="35" name="Rectangle 34">
              <a:extLst>
                <a:ext uri="{FF2B5EF4-FFF2-40B4-BE49-F238E27FC236}">
                  <a16:creationId xmlns:a16="http://schemas.microsoft.com/office/drawing/2014/main" id="{EC7CE074-E974-45B8-B82F-D83D8D402B5B}"/>
                </a:ext>
              </a:extLst>
            </p:cNvPr>
            <p:cNvSpPr/>
            <p:nvPr/>
          </p:nvSpPr>
          <p:spPr>
            <a:xfrm>
              <a:off x="8952835" y="2171823"/>
              <a:ext cx="465512" cy="4720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latin typeface="Wingdings 2" panose="05020102010507070707" pitchFamily="18" charset="2"/>
              </a:endParaRPr>
            </a:p>
          </p:txBody>
        </p:sp>
        <p:sp>
          <p:nvSpPr>
            <p:cNvPr id="36" name="Rectangle 35">
              <a:extLst>
                <a:ext uri="{FF2B5EF4-FFF2-40B4-BE49-F238E27FC236}">
                  <a16:creationId xmlns:a16="http://schemas.microsoft.com/office/drawing/2014/main" id="{6F8C4015-B525-4118-BE39-1D91F0198461}"/>
                </a:ext>
              </a:extLst>
            </p:cNvPr>
            <p:cNvSpPr/>
            <p:nvPr/>
          </p:nvSpPr>
          <p:spPr>
            <a:xfrm>
              <a:off x="8571683" y="1469215"/>
              <a:ext cx="1170513" cy="523220"/>
            </a:xfrm>
            <a:prstGeom prst="rect">
              <a:avLst/>
            </a:prstGeom>
          </p:spPr>
          <p:txBody>
            <a:bodyPr wrap="none">
              <a:spAutoFit/>
            </a:bodyPr>
            <a:lstStyle/>
            <a:p>
              <a:r>
                <a:rPr lang="en-US" sz="2800" dirty="0">
                  <a:latin typeface="Consolas" panose="020B0609020204030204" pitchFamily="49" charset="0"/>
                  <a:cs typeface="Consolas" panose="020B0609020204030204" pitchFamily="49" charset="0"/>
                </a:rPr>
                <a:t>valid</a:t>
              </a:r>
              <a:endParaRPr lang="en-US" sz="2800" dirty="0">
                <a:latin typeface="Consolas" panose="020B0609020204030204" pitchFamily="49" charset="0"/>
              </a:endParaRPr>
            </a:p>
          </p:txBody>
        </p:sp>
        <p:grpSp>
          <p:nvGrpSpPr>
            <p:cNvPr id="52" name="Group 51">
              <a:extLst>
                <a:ext uri="{FF2B5EF4-FFF2-40B4-BE49-F238E27FC236}">
                  <a16:creationId xmlns:a16="http://schemas.microsoft.com/office/drawing/2014/main" id="{C12325B8-3AB4-4EB1-83BD-E27905FD2848}"/>
                </a:ext>
              </a:extLst>
            </p:cNvPr>
            <p:cNvGrpSpPr/>
            <p:nvPr/>
          </p:nvGrpSpPr>
          <p:grpSpPr>
            <a:xfrm>
              <a:off x="7624881" y="3193485"/>
              <a:ext cx="3224063" cy="1177810"/>
              <a:chOff x="7624881" y="3193485"/>
              <a:chExt cx="3224063" cy="1177810"/>
            </a:xfrm>
          </p:grpSpPr>
          <p:sp>
            <p:nvSpPr>
              <p:cNvPr id="46" name="Rectangle 45">
                <a:extLst>
                  <a:ext uri="{FF2B5EF4-FFF2-40B4-BE49-F238E27FC236}">
                    <a16:creationId xmlns:a16="http://schemas.microsoft.com/office/drawing/2014/main" id="{08B0F005-91FF-4B89-AB5A-5BA990CF0741}"/>
                  </a:ext>
                </a:extLst>
              </p:cNvPr>
              <p:cNvSpPr/>
              <p:nvPr/>
            </p:nvSpPr>
            <p:spPr>
              <a:xfrm>
                <a:off x="9829886" y="3193485"/>
                <a:ext cx="620684" cy="62937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Franklin Gothic Medium" panose="020B0603020102020204" pitchFamily="34" charset="0"/>
                </a:endParaRPr>
              </a:p>
            </p:txBody>
          </p:sp>
          <p:sp>
            <p:nvSpPr>
              <p:cNvPr id="43" name="Rectangle 42">
                <a:extLst>
                  <a:ext uri="{FF2B5EF4-FFF2-40B4-BE49-F238E27FC236}">
                    <a16:creationId xmlns:a16="http://schemas.microsoft.com/office/drawing/2014/main" id="{0D7FD94C-0518-4E7E-9E85-3C4A2F672FF6}"/>
                  </a:ext>
                </a:extLst>
              </p:cNvPr>
              <p:cNvSpPr/>
              <p:nvPr/>
            </p:nvSpPr>
            <p:spPr>
              <a:xfrm>
                <a:off x="8036132" y="3193485"/>
                <a:ext cx="594928" cy="62937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Franklin Gothic Medium" panose="020B0603020102020204" pitchFamily="34" charset="0"/>
                </a:endParaRPr>
              </a:p>
            </p:txBody>
          </p:sp>
          <p:sp>
            <p:nvSpPr>
              <p:cNvPr id="38" name="TextBox 37">
                <a:extLst>
                  <a:ext uri="{FF2B5EF4-FFF2-40B4-BE49-F238E27FC236}">
                    <a16:creationId xmlns:a16="http://schemas.microsoft.com/office/drawing/2014/main" id="{2BAB25DF-34BD-4DED-869D-8F87A75C7C46}"/>
                  </a:ext>
                </a:extLst>
              </p:cNvPr>
              <p:cNvSpPr txBox="1"/>
              <p:nvPr/>
            </p:nvSpPr>
            <p:spPr>
              <a:xfrm>
                <a:off x="9431513" y="3848075"/>
                <a:ext cx="1417431" cy="523220"/>
              </a:xfrm>
              <a:prstGeom prst="rect">
                <a:avLst/>
              </a:prstGeom>
              <a:noFill/>
            </p:spPr>
            <p:txBody>
              <a:bodyPr wrap="square" rtlCol="0">
                <a:spAutoFit/>
              </a:bodyPr>
              <a:lstStyle/>
              <a:p>
                <a:pPr algn="ctr"/>
                <a:r>
                  <a:rPr lang="en-US" sz="2800" dirty="0">
                    <a:latin typeface="Consolas" panose="020B0609020204030204" pitchFamily="49" charset="0"/>
                    <a:cs typeface="Consolas" panose="020B0609020204030204" pitchFamily="49" charset="0"/>
                  </a:rPr>
                  <a:t>backup</a:t>
                </a:r>
                <a:endParaRPr lang="en-US" sz="2400" dirty="0">
                  <a:latin typeface="Consolas" panose="020B0609020204030204" pitchFamily="49" charset="0"/>
                  <a:cs typeface="Consolas" panose="020B0609020204030204" pitchFamily="49" charset="0"/>
                </a:endParaRPr>
              </a:p>
            </p:txBody>
          </p:sp>
          <p:sp>
            <p:nvSpPr>
              <p:cNvPr id="39" name="TextBox 38">
                <a:extLst>
                  <a:ext uri="{FF2B5EF4-FFF2-40B4-BE49-F238E27FC236}">
                    <a16:creationId xmlns:a16="http://schemas.microsoft.com/office/drawing/2014/main" id="{4E1B95D6-ED28-4A78-870A-D0DE4FC9E776}"/>
                  </a:ext>
                </a:extLst>
              </p:cNvPr>
              <p:cNvSpPr txBox="1"/>
              <p:nvPr/>
            </p:nvSpPr>
            <p:spPr>
              <a:xfrm>
                <a:off x="7624881" y="3844949"/>
                <a:ext cx="1417431" cy="523220"/>
              </a:xfrm>
              <a:prstGeom prst="rect">
                <a:avLst/>
              </a:prstGeom>
              <a:noFill/>
            </p:spPr>
            <p:txBody>
              <a:bodyPr wrap="square" rtlCol="0">
                <a:spAutoFit/>
              </a:bodyPr>
              <a:lstStyle/>
              <a:p>
                <a:pPr algn="ctr"/>
                <a:r>
                  <a:rPr lang="en-US" sz="2800" dirty="0">
                    <a:latin typeface="Consolas" panose="020B0609020204030204" pitchFamily="49" charset="0"/>
                    <a:cs typeface="Consolas" panose="020B0609020204030204" pitchFamily="49" charset="0"/>
                  </a:rPr>
                  <a:t>array</a:t>
                </a:r>
                <a:endParaRPr lang="en-US" sz="2400" dirty="0">
                  <a:latin typeface="Consolas" panose="020B0609020204030204" pitchFamily="49" charset="0"/>
                  <a:cs typeface="Consolas" panose="020B0609020204030204" pitchFamily="49" charset="0"/>
                </a:endParaRPr>
              </a:p>
            </p:txBody>
          </p:sp>
        </p:grpSp>
      </p:grpSp>
      <p:sp>
        <p:nvSpPr>
          <p:cNvPr id="41" name="Rectangle 40">
            <a:extLst>
              <a:ext uri="{FF2B5EF4-FFF2-40B4-BE49-F238E27FC236}">
                <a16:creationId xmlns:a16="http://schemas.microsoft.com/office/drawing/2014/main" id="{0C655472-9D80-47F4-A605-9EFDEA8F6227}"/>
              </a:ext>
            </a:extLst>
          </p:cNvPr>
          <p:cNvSpPr/>
          <p:nvPr/>
        </p:nvSpPr>
        <p:spPr>
          <a:xfrm>
            <a:off x="8023255" y="3193485"/>
            <a:ext cx="620684" cy="62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Wingdings 2" panose="05020102010507070707" pitchFamily="18" charset="2"/>
              </a:rPr>
              <a:t>P</a:t>
            </a:r>
          </a:p>
        </p:txBody>
      </p:sp>
      <p:sp>
        <p:nvSpPr>
          <p:cNvPr id="50" name="Rectangle 49">
            <a:extLst>
              <a:ext uri="{FF2B5EF4-FFF2-40B4-BE49-F238E27FC236}">
                <a16:creationId xmlns:a16="http://schemas.microsoft.com/office/drawing/2014/main" id="{1AE6A840-57E2-413E-B3D1-CD72E537C1D2}"/>
              </a:ext>
            </a:extLst>
          </p:cNvPr>
          <p:cNvSpPr/>
          <p:nvPr/>
        </p:nvSpPr>
        <p:spPr>
          <a:xfrm>
            <a:off x="9674145" y="1463960"/>
            <a:ext cx="776175" cy="523220"/>
          </a:xfrm>
          <a:prstGeom prst="rect">
            <a:avLst/>
          </a:prstGeom>
          <a:solidFill>
            <a:schemeClr val="bg1"/>
          </a:solidFill>
        </p:spPr>
        <p:txBody>
          <a:bodyPr wrap="none">
            <a:spAutoFit/>
          </a:bodyPr>
          <a:lstStyle/>
          <a:p>
            <a:r>
              <a:rPr lang="en-US" sz="2800" dirty="0">
                <a:latin typeface="Consolas" panose="020B0609020204030204" pitchFamily="49" charset="0"/>
                <a:cs typeface="Consolas" panose="020B0609020204030204" pitchFamily="49" charset="0"/>
              </a:rPr>
              <a:t>= 0</a:t>
            </a:r>
            <a:endParaRPr lang="en-US" sz="2800" dirty="0">
              <a:latin typeface="Consolas" panose="020B0609020204030204" pitchFamily="49" charset="0"/>
            </a:endParaRPr>
          </a:p>
        </p:txBody>
      </p:sp>
      <p:sp>
        <p:nvSpPr>
          <p:cNvPr id="51" name="Arrow: Right 50">
            <a:extLst>
              <a:ext uri="{FF2B5EF4-FFF2-40B4-BE49-F238E27FC236}">
                <a16:creationId xmlns:a16="http://schemas.microsoft.com/office/drawing/2014/main" id="{8FDBFEB5-16F1-4823-99AC-66E1FE6E1FB8}"/>
              </a:ext>
            </a:extLst>
          </p:cNvPr>
          <p:cNvSpPr/>
          <p:nvPr/>
        </p:nvSpPr>
        <p:spPr>
          <a:xfrm rot="8100000">
            <a:off x="8289198" y="2705915"/>
            <a:ext cx="620684" cy="36512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4BAD549-6D73-4DBC-BDC6-02F3A1724357}"/>
              </a:ext>
            </a:extLst>
          </p:cNvPr>
          <p:cNvSpPr/>
          <p:nvPr/>
        </p:nvSpPr>
        <p:spPr>
          <a:xfrm>
            <a:off x="9828496" y="3193485"/>
            <a:ext cx="620684" cy="629374"/>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Franklin Gothic Medium" panose="020B0603020102020204" pitchFamily="34" charset="0"/>
              </a:rPr>
              <a:t>×</a:t>
            </a:r>
            <a:endParaRPr lang="en-US" sz="2000" dirty="0">
              <a:latin typeface="Franklin Gothic Medium" panose="020B0603020102020204" pitchFamily="34" charset="0"/>
            </a:endParaRPr>
          </a:p>
        </p:txBody>
      </p:sp>
      <p:sp>
        <p:nvSpPr>
          <p:cNvPr id="34" name="Rectangle 33">
            <a:extLst>
              <a:ext uri="{FF2B5EF4-FFF2-40B4-BE49-F238E27FC236}">
                <a16:creationId xmlns:a16="http://schemas.microsoft.com/office/drawing/2014/main" id="{646F2381-2ACD-40F6-A2CE-C1BB65F64277}"/>
              </a:ext>
            </a:extLst>
          </p:cNvPr>
          <p:cNvSpPr/>
          <p:nvPr/>
        </p:nvSpPr>
        <p:spPr>
          <a:xfrm>
            <a:off x="8024645" y="3193485"/>
            <a:ext cx="620684" cy="629374"/>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Franklin Gothic Medium" panose="020B0603020102020204" pitchFamily="34" charset="0"/>
              </a:rPr>
              <a:t>×</a:t>
            </a:r>
            <a:endParaRPr lang="en-US" sz="2000" dirty="0">
              <a:latin typeface="Franklin Gothic Medium" panose="020B0603020102020204" pitchFamily="34" charset="0"/>
            </a:endParaRPr>
          </a:p>
        </p:txBody>
      </p:sp>
      <p:sp>
        <p:nvSpPr>
          <p:cNvPr id="33" name="Rectangle 32">
            <a:extLst>
              <a:ext uri="{FF2B5EF4-FFF2-40B4-BE49-F238E27FC236}">
                <a16:creationId xmlns:a16="http://schemas.microsoft.com/office/drawing/2014/main" id="{AEC09696-480E-4A24-ACD3-3EC5F5057F95}"/>
              </a:ext>
            </a:extLst>
          </p:cNvPr>
          <p:cNvSpPr/>
          <p:nvPr/>
        </p:nvSpPr>
        <p:spPr>
          <a:xfrm>
            <a:off x="9830993" y="3193962"/>
            <a:ext cx="620684" cy="62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Wingdings 2" panose="05020102010507070707" pitchFamily="18" charset="2"/>
              </a:rPr>
              <a:t>P</a:t>
            </a:r>
          </a:p>
        </p:txBody>
      </p:sp>
      <p:sp>
        <p:nvSpPr>
          <p:cNvPr id="40" name="Rectangle 39">
            <a:extLst>
              <a:ext uri="{FF2B5EF4-FFF2-40B4-BE49-F238E27FC236}">
                <a16:creationId xmlns:a16="http://schemas.microsoft.com/office/drawing/2014/main" id="{EBF95EED-693B-485F-9780-72A8039F008B}"/>
              </a:ext>
            </a:extLst>
          </p:cNvPr>
          <p:cNvSpPr/>
          <p:nvPr/>
        </p:nvSpPr>
        <p:spPr>
          <a:xfrm>
            <a:off x="9750750" y="1463960"/>
            <a:ext cx="776175" cy="523220"/>
          </a:xfrm>
          <a:prstGeom prst="rect">
            <a:avLst/>
          </a:prstGeom>
          <a:solidFill>
            <a:schemeClr val="bg1"/>
          </a:solidFill>
        </p:spPr>
        <p:txBody>
          <a:bodyPr wrap="square">
            <a:spAutoFit/>
          </a:bodyPr>
          <a:lstStyle/>
          <a:p>
            <a:r>
              <a:rPr lang="en-US" sz="2800" dirty="0">
                <a:latin typeface="Consolas" panose="020B0609020204030204" pitchFamily="49" charset="0"/>
                <a:cs typeface="Consolas" panose="020B0609020204030204" pitchFamily="49" charset="0"/>
              </a:rPr>
              <a:t>= 1</a:t>
            </a:r>
            <a:endParaRPr lang="en-US" sz="2800" dirty="0">
              <a:latin typeface="Consolas" panose="020B0609020204030204" pitchFamily="49" charset="0"/>
            </a:endParaRPr>
          </a:p>
        </p:txBody>
      </p:sp>
      <p:sp>
        <p:nvSpPr>
          <p:cNvPr id="54" name="Rectangle: Rounded Corners 5">
            <a:extLst>
              <a:ext uri="{FF2B5EF4-FFF2-40B4-BE49-F238E27FC236}">
                <a16:creationId xmlns:a16="http://schemas.microsoft.com/office/drawing/2014/main" id="{1F559621-8FFD-4281-80CD-1832CC154DB9}"/>
              </a:ext>
            </a:extLst>
          </p:cNvPr>
          <p:cNvSpPr/>
          <p:nvPr/>
        </p:nvSpPr>
        <p:spPr>
          <a:xfrm>
            <a:off x="0" y="6012122"/>
            <a:ext cx="12192000" cy="688829"/>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1">
                    <a:lumMod val="75000"/>
                  </a:schemeClr>
                </a:solidFill>
                <a:latin typeface="Franklin Gothic Medium" panose="020B0603020102020204" pitchFamily="34" charset="0"/>
              </a:rPr>
              <a:t>Is the read from </a:t>
            </a:r>
            <a:r>
              <a:rPr lang="en-US" sz="3600" dirty="0">
                <a:solidFill>
                  <a:schemeClr val="accent1">
                    <a:lumMod val="75000"/>
                  </a:schemeClr>
                </a:solidFill>
                <a:latin typeface="Consolas" panose="020B0609020204030204" pitchFamily="49" charset="0"/>
              </a:rPr>
              <a:t>valid</a:t>
            </a:r>
            <a:r>
              <a:rPr lang="en-US" sz="3600" dirty="0">
                <a:solidFill>
                  <a:schemeClr val="accent1">
                    <a:lumMod val="75000"/>
                  </a:schemeClr>
                </a:solidFill>
                <a:latin typeface="Franklin Gothic Medium" panose="020B0603020102020204" pitchFamily="34" charset="0"/>
              </a:rPr>
              <a:t> a cross-failure race?</a:t>
            </a:r>
          </a:p>
        </p:txBody>
      </p:sp>
      <p:sp>
        <p:nvSpPr>
          <p:cNvPr id="55" name="Rectangle: Rounded Corners 5">
            <a:extLst>
              <a:ext uri="{FF2B5EF4-FFF2-40B4-BE49-F238E27FC236}">
                <a16:creationId xmlns:a16="http://schemas.microsoft.com/office/drawing/2014/main" id="{C6C7FB9B-C3B8-4A1A-9A42-FDC3D34953F9}"/>
              </a:ext>
            </a:extLst>
          </p:cNvPr>
          <p:cNvSpPr/>
          <p:nvPr/>
        </p:nvSpPr>
        <p:spPr>
          <a:xfrm>
            <a:off x="0" y="6019604"/>
            <a:ext cx="12192000" cy="696167"/>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1">
                    <a:lumMod val="75000"/>
                  </a:schemeClr>
                </a:solidFill>
                <a:latin typeface="Franklin Gothic Medium" panose="020B0603020102020204" pitchFamily="34" charset="0"/>
              </a:rPr>
              <a:t>PM hardware guarantees a cache line persists atomically</a:t>
            </a:r>
          </a:p>
        </p:txBody>
      </p:sp>
      <p:sp>
        <p:nvSpPr>
          <p:cNvPr id="56" name="Rectangle 55">
            <a:extLst>
              <a:ext uri="{FF2B5EF4-FFF2-40B4-BE49-F238E27FC236}">
                <a16:creationId xmlns:a16="http://schemas.microsoft.com/office/drawing/2014/main" id="{379A77C3-4C0B-4FA9-ADD8-B4307CBD9D47}"/>
              </a:ext>
            </a:extLst>
          </p:cNvPr>
          <p:cNvSpPr/>
          <p:nvPr/>
        </p:nvSpPr>
        <p:spPr>
          <a:xfrm>
            <a:off x="7581740" y="4398602"/>
            <a:ext cx="4184809" cy="523220"/>
          </a:xfrm>
          <a:prstGeom prst="rect">
            <a:avLst/>
          </a:prstGeom>
        </p:spPr>
        <p:txBody>
          <a:bodyPr wrap="square">
            <a:spAutoFit/>
          </a:bodyPr>
          <a:lstStyle/>
          <a:p>
            <a:r>
              <a:rPr lang="en-US" sz="2800" dirty="0">
                <a:solidFill>
                  <a:schemeClr val="accent6">
                    <a:lumMod val="50000"/>
                  </a:schemeClr>
                </a:solidFill>
                <a:latin typeface="Consolas" panose="020B0609020204030204" pitchFamily="49" charset="0"/>
                <a:cs typeface="Consolas" panose="020B0609020204030204" pitchFamily="49" charset="0"/>
              </a:rPr>
              <a:t>valid </a:t>
            </a:r>
            <a:r>
              <a:rPr lang="en-US" sz="2800" dirty="0">
                <a:solidFill>
                  <a:schemeClr val="accent6">
                    <a:lumMod val="50000"/>
                  </a:schemeClr>
                </a:solidFill>
                <a:latin typeface="Franklin Gothic Medium" panose="020B0603020102020204" pitchFamily="34" charset="0"/>
                <a:cs typeface="Consolas" panose="020B0609020204030204" pitchFamily="49" charset="0"/>
              </a:rPr>
              <a:t>is 0 or 1</a:t>
            </a:r>
            <a:endParaRPr lang="en-US" sz="2800" dirty="0">
              <a:solidFill>
                <a:schemeClr val="accent6">
                  <a:lumMod val="50000"/>
                </a:schemeClr>
              </a:solidFill>
              <a:latin typeface="Franklin Gothic Medium" panose="020B0603020102020204" pitchFamily="34" charset="0"/>
            </a:endParaRPr>
          </a:p>
        </p:txBody>
      </p:sp>
      <p:sp>
        <p:nvSpPr>
          <p:cNvPr id="57" name="Right Arrow 16">
            <a:extLst>
              <a:ext uri="{FF2B5EF4-FFF2-40B4-BE49-F238E27FC236}">
                <a16:creationId xmlns:a16="http://schemas.microsoft.com/office/drawing/2014/main" id="{23F19B31-9779-425B-89C5-E38E73034855}"/>
              </a:ext>
            </a:extLst>
          </p:cNvPr>
          <p:cNvSpPr/>
          <p:nvPr/>
        </p:nvSpPr>
        <p:spPr>
          <a:xfrm>
            <a:off x="7077803" y="4829942"/>
            <a:ext cx="474361" cy="429055"/>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58" name="Rectangle 57">
            <a:extLst>
              <a:ext uri="{FF2B5EF4-FFF2-40B4-BE49-F238E27FC236}">
                <a16:creationId xmlns:a16="http://schemas.microsoft.com/office/drawing/2014/main" id="{67AB8E8D-C552-4403-8C0F-047BB0D3D5FA}"/>
              </a:ext>
            </a:extLst>
          </p:cNvPr>
          <p:cNvSpPr/>
          <p:nvPr/>
        </p:nvSpPr>
        <p:spPr>
          <a:xfrm>
            <a:off x="7639338" y="4779394"/>
            <a:ext cx="4072586" cy="523220"/>
          </a:xfrm>
          <a:prstGeom prst="rect">
            <a:avLst/>
          </a:prstGeom>
        </p:spPr>
        <p:txBody>
          <a:bodyPr wrap="square">
            <a:spAutoFit/>
          </a:bodyPr>
          <a:lstStyle/>
          <a:p>
            <a:r>
              <a:rPr lang="en-US" sz="2800" dirty="0">
                <a:solidFill>
                  <a:schemeClr val="accent6">
                    <a:lumMod val="50000"/>
                  </a:schemeClr>
                </a:solidFill>
                <a:latin typeface="Franklin Gothic Medium" panose="020B0603020102020204" pitchFamily="34" charset="0"/>
                <a:cs typeface="Consolas" panose="020B0609020204030204" pitchFamily="49" charset="0"/>
              </a:rPr>
              <a:t>Well-defined outcome</a:t>
            </a:r>
            <a:endParaRPr lang="en-US" sz="2800" dirty="0">
              <a:solidFill>
                <a:schemeClr val="accent6">
                  <a:lumMod val="50000"/>
                </a:schemeClr>
              </a:solidFill>
              <a:latin typeface="Franklin Gothic Medium" panose="020B0603020102020204" pitchFamily="34" charset="0"/>
            </a:endParaRPr>
          </a:p>
        </p:txBody>
      </p:sp>
      <p:sp>
        <p:nvSpPr>
          <p:cNvPr id="59" name="Rectangle: Rounded Corners 5">
            <a:extLst>
              <a:ext uri="{FF2B5EF4-FFF2-40B4-BE49-F238E27FC236}">
                <a16:creationId xmlns:a16="http://schemas.microsoft.com/office/drawing/2014/main" id="{C1792539-1764-49A0-B04D-E84612D29F59}"/>
              </a:ext>
            </a:extLst>
          </p:cNvPr>
          <p:cNvSpPr/>
          <p:nvPr/>
        </p:nvSpPr>
        <p:spPr>
          <a:xfrm>
            <a:off x="0" y="6006544"/>
            <a:ext cx="12192000" cy="688829"/>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1">
                    <a:lumMod val="75000"/>
                  </a:schemeClr>
                </a:solidFill>
                <a:latin typeface="Franklin Gothic Medium" panose="020B0603020102020204" pitchFamily="34" charset="0"/>
              </a:rPr>
              <a:t>The correct recovery relies on such intended “race”</a:t>
            </a:r>
          </a:p>
        </p:txBody>
      </p:sp>
      <p:cxnSp>
        <p:nvCxnSpPr>
          <p:cNvPr id="60" name="Straight Arrow Connector 59">
            <a:extLst>
              <a:ext uri="{FF2B5EF4-FFF2-40B4-BE49-F238E27FC236}">
                <a16:creationId xmlns:a16="http://schemas.microsoft.com/office/drawing/2014/main" id="{70D710BA-E34A-405E-BF78-17933629381E}"/>
              </a:ext>
            </a:extLst>
          </p:cNvPr>
          <p:cNvCxnSpPr>
            <a:cxnSpLocks/>
          </p:cNvCxnSpPr>
          <p:nvPr/>
        </p:nvCxnSpPr>
        <p:spPr>
          <a:xfrm flipH="1" flipV="1">
            <a:off x="5120084" y="3848074"/>
            <a:ext cx="929326" cy="984881"/>
          </a:xfrm>
          <a:prstGeom prst="straightConnector1">
            <a:avLst/>
          </a:prstGeom>
          <a:ln w="38100">
            <a:solidFill>
              <a:schemeClr val="accent6">
                <a:lumMod val="50000"/>
              </a:schemeClr>
            </a:solidFill>
            <a:prstDash val="dash"/>
            <a:tailEnd type="triangle" w="lg" len="lg"/>
          </a:ln>
        </p:spPr>
        <p:style>
          <a:lnRef idx="1">
            <a:schemeClr val="dk1"/>
          </a:lnRef>
          <a:fillRef idx="0">
            <a:schemeClr val="dk1"/>
          </a:fillRef>
          <a:effectRef idx="0">
            <a:schemeClr val="dk1"/>
          </a:effectRef>
          <a:fontRef idx="minor">
            <a:schemeClr val="tx1"/>
          </a:fontRef>
        </p:style>
      </p:cxnSp>
      <p:grpSp>
        <p:nvGrpSpPr>
          <p:cNvPr id="61" name="Group 60">
            <a:extLst>
              <a:ext uri="{FF2B5EF4-FFF2-40B4-BE49-F238E27FC236}">
                <a16:creationId xmlns:a16="http://schemas.microsoft.com/office/drawing/2014/main" id="{C09827E8-4873-42A4-A8F2-CBCBBC77F511}"/>
              </a:ext>
            </a:extLst>
          </p:cNvPr>
          <p:cNvGrpSpPr/>
          <p:nvPr/>
        </p:nvGrpSpPr>
        <p:grpSpPr>
          <a:xfrm>
            <a:off x="3592585" y="3282197"/>
            <a:ext cx="1828234" cy="523220"/>
            <a:chOff x="2311883" y="5124169"/>
            <a:chExt cx="1828234" cy="523220"/>
          </a:xfrm>
        </p:grpSpPr>
        <p:sp>
          <p:nvSpPr>
            <p:cNvPr id="62" name="TextBox 61">
              <a:extLst>
                <a:ext uri="{FF2B5EF4-FFF2-40B4-BE49-F238E27FC236}">
                  <a16:creationId xmlns:a16="http://schemas.microsoft.com/office/drawing/2014/main" id="{290A3CA1-830B-47CE-8814-F972B063EC20}"/>
                </a:ext>
              </a:extLst>
            </p:cNvPr>
            <p:cNvSpPr txBox="1"/>
            <p:nvPr/>
          </p:nvSpPr>
          <p:spPr>
            <a:xfrm>
              <a:off x="2789670" y="5124169"/>
              <a:ext cx="1350447" cy="523220"/>
            </a:xfrm>
            <a:prstGeom prst="rect">
              <a:avLst/>
            </a:prstGeom>
            <a:solidFill>
              <a:schemeClr val="bg1"/>
            </a:solidFill>
          </p:spPr>
          <p:txBody>
            <a:bodyPr wrap="square" rtlCol="0">
              <a:spAutoFit/>
            </a:bodyPr>
            <a:lstStyle/>
            <a:p>
              <a:r>
                <a:rPr lang="en-US" sz="2800" dirty="0">
                  <a:solidFill>
                    <a:schemeClr val="accent6">
                      <a:lumMod val="50000"/>
                    </a:schemeClr>
                  </a:solidFill>
                  <a:latin typeface="Consolas" panose="020B0609020204030204" pitchFamily="49" charset="0"/>
                  <a:cs typeface="Consolas" panose="020B0609020204030204" pitchFamily="49" charset="0"/>
                </a:rPr>
                <a:t>valid</a:t>
              </a:r>
            </a:p>
          </p:txBody>
        </p:sp>
        <p:sp>
          <p:nvSpPr>
            <p:cNvPr id="63" name="Rectangle 62">
              <a:extLst>
                <a:ext uri="{FF2B5EF4-FFF2-40B4-BE49-F238E27FC236}">
                  <a16:creationId xmlns:a16="http://schemas.microsoft.com/office/drawing/2014/main" id="{468C0EC5-8BD3-4160-BF58-C035603877DC}"/>
                </a:ext>
              </a:extLst>
            </p:cNvPr>
            <p:cNvSpPr/>
            <p:nvPr/>
          </p:nvSpPr>
          <p:spPr>
            <a:xfrm>
              <a:off x="2311883" y="5187542"/>
              <a:ext cx="389107" cy="39455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Franklin Gothic Medium" panose="020B0603020102020204" pitchFamily="34" charset="0"/>
                </a:rPr>
                <a:t>?</a:t>
              </a:r>
              <a:endParaRPr lang="en-US" dirty="0">
                <a:latin typeface="Franklin Gothic Medium" panose="020B0603020102020204" pitchFamily="34" charset="0"/>
              </a:endParaRPr>
            </a:p>
          </p:txBody>
        </p:sp>
      </p:grpSp>
      <p:pic>
        <p:nvPicPr>
          <p:cNvPr id="3" name="Audio 2">
            <a:hlinkClick r:id="" action="ppaction://media"/>
            <a:extLst>
              <a:ext uri="{FF2B5EF4-FFF2-40B4-BE49-F238E27FC236}">
                <a16:creationId xmlns:a16="http://schemas.microsoft.com/office/drawing/2014/main" id="{D1D9B3FF-B1DF-4EE5-B078-7479C52D562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866505252"/>
      </p:ext>
    </p:extLst>
  </p:cSld>
  <p:clrMapOvr>
    <a:masterClrMapping/>
  </p:clrMapOvr>
  <mc:AlternateContent xmlns:mc="http://schemas.openxmlformats.org/markup-compatibility/2006" xmlns:p14="http://schemas.microsoft.com/office/powerpoint/2010/main">
    <mc:Choice Requires="p14">
      <p:transition spd="slow" p14:dur="2000" advTm="51214"/>
    </mc:Choice>
    <mc:Fallback xmlns="">
      <p:transition spd="slow" advTm="51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par>
                                <p:cTn id="69" presetID="1" presetClass="exit" presetSubtype="0" fill="hold" grpId="1" nodeType="withEffect">
                                  <p:stCondLst>
                                    <p:cond delay="0"/>
                                  </p:stCondLst>
                                  <p:childTnLst>
                                    <p:set>
                                      <p:cBhvr>
                                        <p:cTn id="70" dur="1" fill="hold">
                                          <p:stCondLst>
                                            <p:cond delay="0"/>
                                          </p:stCondLst>
                                        </p:cTn>
                                        <p:tgtEl>
                                          <p:spTgt spid="5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3"/>
                </p:tgtEl>
              </p:cMediaNode>
            </p:audio>
          </p:childTnLst>
        </p:cTn>
      </p:par>
    </p:tnLst>
    <p:bldLst>
      <p:bldP spid="48" grpId="0"/>
      <p:bldP spid="12" grpId="0" animBg="1"/>
      <p:bldP spid="23" grpId="0"/>
      <p:bldP spid="27" grpId="0"/>
      <p:bldP spid="27" grpId="1"/>
      <p:bldP spid="37" grpId="0" animBg="1"/>
      <p:bldP spid="41" grpId="0" animBg="1"/>
      <p:bldP spid="50" grpId="0" animBg="1"/>
      <p:bldP spid="51" grpId="0" animBg="1"/>
      <p:bldP spid="51" grpId="1" animBg="1"/>
      <p:bldP spid="42" grpId="0" animBg="1"/>
      <p:bldP spid="34" grpId="0" animBg="1"/>
      <p:bldP spid="33" grpId="0" animBg="1"/>
      <p:bldP spid="40" grpId="0" animBg="1"/>
      <p:bldP spid="54" grpId="0" animBg="1"/>
      <p:bldP spid="55" grpId="0" animBg="1"/>
      <p:bldP spid="56" grpId="0"/>
      <p:bldP spid="57" grpId="0" animBg="1"/>
      <p:bldP spid="58" grpId="0"/>
      <p:bldP spid="5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08EBD-B7F9-472B-95B3-D8B886A25456}"/>
              </a:ext>
            </a:extLst>
          </p:cNvPr>
          <p:cNvSpPr>
            <a:spLocks noGrp="1"/>
          </p:cNvSpPr>
          <p:nvPr>
            <p:ph type="title"/>
          </p:nvPr>
        </p:nvSpPr>
        <p:spPr/>
        <p:txBody>
          <a:bodyPr/>
          <a:lstStyle/>
          <a:p>
            <a:r>
              <a:rPr lang="en-US" dirty="0"/>
              <a:t>Benign Cross-Failure Race</a:t>
            </a:r>
          </a:p>
        </p:txBody>
      </p:sp>
      <p:sp>
        <p:nvSpPr>
          <p:cNvPr id="3" name="Content Placeholder 2">
            <a:extLst>
              <a:ext uri="{FF2B5EF4-FFF2-40B4-BE49-F238E27FC236}">
                <a16:creationId xmlns:a16="http://schemas.microsoft.com/office/drawing/2014/main" id="{6FF084B6-8875-4417-AEDE-D4198EC31D44}"/>
              </a:ext>
            </a:extLst>
          </p:cNvPr>
          <p:cNvSpPr>
            <a:spLocks noGrp="1"/>
          </p:cNvSpPr>
          <p:nvPr>
            <p:ph idx="1"/>
          </p:nvPr>
        </p:nvSpPr>
        <p:spPr>
          <a:xfrm>
            <a:off x="838200" y="1459894"/>
            <a:ext cx="10875264" cy="2134363"/>
          </a:xfrm>
        </p:spPr>
        <p:txBody>
          <a:bodyPr/>
          <a:lstStyle/>
          <a:p>
            <a:pPr>
              <a:spcBef>
                <a:spcPts val="0"/>
              </a:spcBef>
            </a:pPr>
            <a:r>
              <a:rPr lang="en-US" dirty="0"/>
              <a:t>Definition: </a:t>
            </a:r>
            <a:br>
              <a:rPr lang="en-US" dirty="0"/>
            </a:br>
            <a:r>
              <a:rPr lang="en-US" dirty="0">
                <a:solidFill>
                  <a:schemeClr val="accent1">
                    <a:lumMod val="75000"/>
                  </a:schemeClr>
                </a:solidFill>
              </a:rPr>
              <a:t>The post-failure execution intentionally reads from potentially </a:t>
            </a:r>
            <a:br>
              <a:rPr lang="en-US" dirty="0">
                <a:solidFill>
                  <a:schemeClr val="accent1">
                    <a:lumMod val="75000"/>
                  </a:schemeClr>
                </a:solidFill>
              </a:rPr>
            </a:br>
            <a:r>
              <a:rPr lang="en-US" dirty="0">
                <a:solidFill>
                  <a:schemeClr val="accent1">
                    <a:lumMod val="75000"/>
                  </a:schemeClr>
                </a:solidFill>
              </a:rPr>
              <a:t>non-persisted data without causing inconsistencies</a:t>
            </a:r>
          </a:p>
          <a:p>
            <a:pPr>
              <a:spcBef>
                <a:spcPts val="0"/>
              </a:spcBef>
            </a:pPr>
            <a:r>
              <a:rPr lang="en-US" dirty="0"/>
              <a:t>Analogous to </a:t>
            </a:r>
            <a:r>
              <a:rPr lang="en-US" i="1" dirty="0">
                <a:solidFill>
                  <a:schemeClr val="accent1">
                    <a:lumMod val="75000"/>
                  </a:schemeClr>
                </a:solidFill>
              </a:rPr>
              <a:t>synchronization primitives </a:t>
            </a:r>
            <a:r>
              <a:rPr lang="en-US" dirty="0"/>
              <a:t>in multithreaded programs</a:t>
            </a:r>
          </a:p>
        </p:txBody>
      </p:sp>
      <p:sp>
        <p:nvSpPr>
          <p:cNvPr id="4" name="Slide Number Placeholder 3">
            <a:extLst>
              <a:ext uri="{FF2B5EF4-FFF2-40B4-BE49-F238E27FC236}">
                <a16:creationId xmlns:a16="http://schemas.microsoft.com/office/drawing/2014/main" id="{91E56924-BAD8-4624-8139-9DAE6C3E6B80}"/>
              </a:ext>
            </a:extLst>
          </p:cNvPr>
          <p:cNvSpPr>
            <a:spLocks noGrp="1"/>
          </p:cNvSpPr>
          <p:nvPr>
            <p:ph type="sldNum" sz="quarter" idx="12"/>
          </p:nvPr>
        </p:nvSpPr>
        <p:spPr/>
        <p:txBody>
          <a:bodyPr/>
          <a:lstStyle/>
          <a:p>
            <a:fld id="{09CBB891-A474-417A-9134-EF0307377039}" type="slidenum">
              <a:rPr lang="en-US" smtClean="0"/>
              <a:t>17</a:t>
            </a:fld>
            <a:endParaRPr lang="en-US" dirty="0"/>
          </a:p>
        </p:txBody>
      </p:sp>
      <p:sp>
        <p:nvSpPr>
          <p:cNvPr id="9" name="TextBox 8">
            <a:extLst>
              <a:ext uri="{FF2B5EF4-FFF2-40B4-BE49-F238E27FC236}">
                <a16:creationId xmlns:a16="http://schemas.microsoft.com/office/drawing/2014/main" id="{13CE8181-F159-4049-A958-D08EEC29AA71}"/>
              </a:ext>
            </a:extLst>
          </p:cNvPr>
          <p:cNvSpPr txBox="1"/>
          <p:nvPr/>
        </p:nvSpPr>
        <p:spPr>
          <a:xfrm>
            <a:off x="2769804" y="4294813"/>
            <a:ext cx="4435537" cy="523220"/>
          </a:xfrm>
          <a:prstGeom prst="rect">
            <a:avLst/>
          </a:prstGeom>
          <a:noFill/>
        </p:spPr>
        <p:txBody>
          <a:bodyPr wrap="square" rtlCol="0">
            <a:spAutoFit/>
          </a:bodyPr>
          <a:lstStyle/>
          <a:p>
            <a:pPr algn="ctr"/>
            <a:r>
              <a:rPr lang="en-US" sz="2800" i="1" dirty="0">
                <a:solidFill>
                  <a:schemeClr val="accent6">
                    <a:lumMod val="50000"/>
                  </a:schemeClr>
                </a:solidFill>
                <a:latin typeface="Franklin Gothic Medium" panose="020B0603020102020204" pitchFamily="34" charset="0"/>
              </a:rPr>
              <a:t>Benign Cross-Failure Race</a:t>
            </a:r>
          </a:p>
        </p:txBody>
      </p:sp>
      <p:sp>
        <p:nvSpPr>
          <p:cNvPr id="12" name="Right Arrow 16">
            <a:extLst>
              <a:ext uri="{FF2B5EF4-FFF2-40B4-BE49-F238E27FC236}">
                <a16:creationId xmlns:a16="http://schemas.microsoft.com/office/drawing/2014/main" id="{D84D9151-047B-49BC-907E-5B12AF2ED25E}"/>
              </a:ext>
            </a:extLst>
          </p:cNvPr>
          <p:cNvSpPr/>
          <p:nvPr/>
        </p:nvSpPr>
        <p:spPr>
          <a:xfrm rot="5400000">
            <a:off x="4743942" y="4866478"/>
            <a:ext cx="405908" cy="429055"/>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13" name="TextBox 12">
            <a:extLst>
              <a:ext uri="{FF2B5EF4-FFF2-40B4-BE49-F238E27FC236}">
                <a16:creationId xmlns:a16="http://schemas.microsoft.com/office/drawing/2014/main" id="{B897C428-8C55-4493-97E3-6E3D5D2B0AEA}"/>
              </a:ext>
            </a:extLst>
          </p:cNvPr>
          <p:cNvSpPr txBox="1"/>
          <p:nvPr/>
        </p:nvSpPr>
        <p:spPr>
          <a:xfrm>
            <a:off x="3497089" y="5235165"/>
            <a:ext cx="2770914" cy="523220"/>
          </a:xfrm>
          <a:prstGeom prst="rect">
            <a:avLst/>
          </a:prstGeom>
          <a:noFill/>
        </p:spPr>
        <p:txBody>
          <a:bodyPr wrap="square" rtlCol="0">
            <a:spAutoFit/>
          </a:bodyPr>
          <a:lstStyle/>
          <a:p>
            <a:pPr algn="ctr"/>
            <a:r>
              <a:rPr lang="en-US" sz="2800" i="1" dirty="0">
                <a:solidFill>
                  <a:schemeClr val="accent6">
                    <a:lumMod val="50000"/>
                  </a:schemeClr>
                </a:solidFill>
                <a:latin typeface="Franklin Gothic Medium" panose="020B0603020102020204" pitchFamily="34" charset="0"/>
              </a:rPr>
              <a:t>Deterministic</a:t>
            </a:r>
          </a:p>
        </p:txBody>
      </p:sp>
      <p:sp>
        <p:nvSpPr>
          <p:cNvPr id="30" name="Right Arrow 52">
            <a:extLst>
              <a:ext uri="{FF2B5EF4-FFF2-40B4-BE49-F238E27FC236}">
                <a16:creationId xmlns:a16="http://schemas.microsoft.com/office/drawing/2014/main" id="{1984F8AA-42B2-41AA-A84F-2C9E99C3DF43}"/>
              </a:ext>
            </a:extLst>
          </p:cNvPr>
          <p:cNvSpPr/>
          <p:nvPr/>
        </p:nvSpPr>
        <p:spPr>
          <a:xfrm>
            <a:off x="5452772" y="3170122"/>
            <a:ext cx="639679" cy="38083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6F1E8D90-936F-4D7A-90A5-B72FF3C8CE30}"/>
              </a:ext>
            </a:extLst>
          </p:cNvPr>
          <p:cNvSpPr txBox="1"/>
          <p:nvPr/>
        </p:nvSpPr>
        <p:spPr>
          <a:xfrm>
            <a:off x="4848865" y="3457763"/>
            <a:ext cx="1847492" cy="584775"/>
          </a:xfrm>
          <a:prstGeom prst="rect">
            <a:avLst/>
          </a:prstGeom>
          <a:noFill/>
        </p:spPr>
        <p:txBody>
          <a:bodyPr wrap="square" rtlCol="0">
            <a:spAutoFit/>
          </a:bodyPr>
          <a:lstStyle/>
          <a:p>
            <a:pPr algn="ctr"/>
            <a:r>
              <a:rPr lang="en-US" sz="3200" i="1" dirty="0">
                <a:latin typeface="Franklin Gothic Medium" panose="020B0603020102020204" pitchFamily="34" charset="0"/>
              </a:rPr>
              <a:t>Analogy</a:t>
            </a:r>
          </a:p>
        </p:txBody>
      </p:sp>
      <p:sp>
        <p:nvSpPr>
          <p:cNvPr id="33" name="TextBox 32">
            <a:extLst>
              <a:ext uri="{FF2B5EF4-FFF2-40B4-BE49-F238E27FC236}">
                <a16:creationId xmlns:a16="http://schemas.microsoft.com/office/drawing/2014/main" id="{B9E13F2A-9984-49E9-859C-ACF2E55BF560}"/>
              </a:ext>
            </a:extLst>
          </p:cNvPr>
          <p:cNvSpPr txBox="1"/>
          <p:nvPr/>
        </p:nvSpPr>
        <p:spPr>
          <a:xfrm>
            <a:off x="1179449" y="3431076"/>
            <a:ext cx="2782463" cy="584775"/>
          </a:xfrm>
          <a:prstGeom prst="rect">
            <a:avLst/>
          </a:prstGeom>
          <a:noFill/>
        </p:spPr>
        <p:txBody>
          <a:bodyPr wrap="square" rtlCol="0">
            <a:spAutoFit/>
          </a:bodyPr>
          <a:lstStyle/>
          <a:p>
            <a:pPr algn="ctr"/>
            <a:r>
              <a:rPr lang="en-US" sz="3200" dirty="0">
                <a:latin typeface="Franklin Gothic Medium" panose="020B0603020102020204" pitchFamily="34" charset="0"/>
              </a:rPr>
              <a:t>Persistence</a:t>
            </a:r>
          </a:p>
        </p:txBody>
      </p:sp>
      <p:sp>
        <p:nvSpPr>
          <p:cNvPr id="34" name="TextBox 33">
            <a:extLst>
              <a:ext uri="{FF2B5EF4-FFF2-40B4-BE49-F238E27FC236}">
                <a16:creationId xmlns:a16="http://schemas.microsoft.com/office/drawing/2014/main" id="{CF5C094E-938A-4056-821D-158FD44A5336}"/>
              </a:ext>
            </a:extLst>
          </p:cNvPr>
          <p:cNvSpPr txBox="1"/>
          <p:nvPr/>
        </p:nvSpPr>
        <p:spPr>
          <a:xfrm>
            <a:off x="7829310" y="3403793"/>
            <a:ext cx="2782463" cy="584775"/>
          </a:xfrm>
          <a:prstGeom prst="rect">
            <a:avLst/>
          </a:prstGeom>
          <a:noFill/>
        </p:spPr>
        <p:txBody>
          <a:bodyPr wrap="square" rtlCol="0">
            <a:spAutoFit/>
          </a:bodyPr>
          <a:lstStyle/>
          <a:p>
            <a:pPr algn="ctr"/>
            <a:r>
              <a:rPr lang="en-US" sz="3200" dirty="0">
                <a:latin typeface="Franklin Gothic Medium" panose="020B0603020102020204" pitchFamily="34" charset="0"/>
              </a:rPr>
              <a:t>Concurrency</a:t>
            </a:r>
          </a:p>
        </p:txBody>
      </p:sp>
      <p:sp>
        <p:nvSpPr>
          <p:cNvPr id="35" name="TextBox 34">
            <a:extLst>
              <a:ext uri="{FF2B5EF4-FFF2-40B4-BE49-F238E27FC236}">
                <a16:creationId xmlns:a16="http://schemas.microsoft.com/office/drawing/2014/main" id="{6C72B2D5-F4D3-4936-9533-7E363A22418B}"/>
              </a:ext>
            </a:extLst>
          </p:cNvPr>
          <p:cNvSpPr txBox="1"/>
          <p:nvPr/>
        </p:nvSpPr>
        <p:spPr>
          <a:xfrm>
            <a:off x="7873092" y="4123347"/>
            <a:ext cx="2936545" cy="477054"/>
          </a:xfrm>
          <a:prstGeom prst="rect">
            <a:avLst/>
          </a:prstGeom>
          <a:noFill/>
        </p:spPr>
        <p:txBody>
          <a:bodyPr wrap="square" rtlCol="0">
            <a:spAutoFit/>
          </a:bodyPr>
          <a:lstStyle/>
          <a:p>
            <a:pPr algn="ctr">
              <a:lnSpc>
                <a:spcPts val="3000"/>
              </a:lnSpc>
            </a:pPr>
            <a:r>
              <a:rPr lang="en-US" sz="2800" i="1" dirty="0">
                <a:solidFill>
                  <a:schemeClr val="accent6">
                    <a:lumMod val="50000"/>
                  </a:schemeClr>
                </a:solidFill>
                <a:latin typeface="Franklin Gothic Medium" panose="020B0603020102020204" pitchFamily="34" charset="0"/>
              </a:rPr>
              <a:t>Sync. Primitives</a:t>
            </a:r>
          </a:p>
        </p:txBody>
      </p:sp>
      <p:sp>
        <p:nvSpPr>
          <p:cNvPr id="36" name="L-Shape 35">
            <a:extLst>
              <a:ext uri="{FF2B5EF4-FFF2-40B4-BE49-F238E27FC236}">
                <a16:creationId xmlns:a16="http://schemas.microsoft.com/office/drawing/2014/main" id="{9E207B1D-C2E3-402B-BEBB-65AB65B0992D}"/>
              </a:ext>
            </a:extLst>
          </p:cNvPr>
          <p:cNvSpPr/>
          <p:nvPr/>
        </p:nvSpPr>
        <p:spPr>
          <a:xfrm rot="18781983">
            <a:off x="6104532" y="5258421"/>
            <a:ext cx="686779" cy="331437"/>
          </a:xfrm>
          <a:prstGeom prst="corner">
            <a:avLst>
              <a:gd name="adj1" fmla="val 37263"/>
              <a:gd name="adj2" fmla="val 36626"/>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Shape 36">
            <a:extLst>
              <a:ext uri="{FF2B5EF4-FFF2-40B4-BE49-F238E27FC236}">
                <a16:creationId xmlns:a16="http://schemas.microsoft.com/office/drawing/2014/main" id="{4B90C4B5-DF37-47AB-B91E-9DFCE1822AFF}"/>
              </a:ext>
            </a:extLst>
          </p:cNvPr>
          <p:cNvSpPr/>
          <p:nvPr/>
        </p:nvSpPr>
        <p:spPr>
          <a:xfrm rot="18781983">
            <a:off x="10697781" y="4133970"/>
            <a:ext cx="686779" cy="331437"/>
          </a:xfrm>
          <a:prstGeom prst="corner">
            <a:avLst>
              <a:gd name="adj1" fmla="val 37263"/>
              <a:gd name="adj2" fmla="val 36626"/>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D05E339-652C-4466-B8EC-BFBE00289A0A}"/>
              </a:ext>
            </a:extLst>
          </p:cNvPr>
          <p:cNvSpPr/>
          <p:nvPr/>
        </p:nvSpPr>
        <p:spPr>
          <a:xfrm>
            <a:off x="9154229" y="5180098"/>
            <a:ext cx="389107" cy="39455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Wingdings 2" panose="05020102010507070707" pitchFamily="18" charset="2"/>
              </a:rPr>
              <a:t>P</a:t>
            </a:r>
          </a:p>
        </p:txBody>
      </p:sp>
      <p:sp>
        <p:nvSpPr>
          <p:cNvPr id="28" name="TextBox 27">
            <a:extLst>
              <a:ext uri="{FF2B5EF4-FFF2-40B4-BE49-F238E27FC236}">
                <a16:creationId xmlns:a16="http://schemas.microsoft.com/office/drawing/2014/main" id="{C137E4A5-6504-4812-8F06-86E185B7A40C}"/>
              </a:ext>
            </a:extLst>
          </p:cNvPr>
          <p:cNvSpPr txBox="1"/>
          <p:nvPr/>
        </p:nvSpPr>
        <p:spPr>
          <a:xfrm>
            <a:off x="7604550" y="6004392"/>
            <a:ext cx="1157876" cy="523220"/>
          </a:xfrm>
          <a:prstGeom prst="rect">
            <a:avLst/>
          </a:prstGeom>
          <a:noFill/>
        </p:spPr>
        <p:txBody>
          <a:bodyPr wrap="square" rtlCol="0">
            <a:spAutoFit/>
          </a:bodyPr>
          <a:lstStyle/>
          <a:p>
            <a:r>
              <a:rPr lang="en-US" sz="2800" dirty="0">
                <a:solidFill>
                  <a:schemeClr val="accent1">
                    <a:lumMod val="75000"/>
                  </a:schemeClr>
                </a:solidFill>
                <a:latin typeface="Franklin Gothic Medium" panose="020B0603020102020204" pitchFamily="34" charset="0"/>
              </a:rPr>
              <a:t>Writer</a:t>
            </a:r>
          </a:p>
        </p:txBody>
      </p:sp>
      <p:sp>
        <p:nvSpPr>
          <p:cNvPr id="29" name="TextBox 28">
            <a:extLst>
              <a:ext uri="{FF2B5EF4-FFF2-40B4-BE49-F238E27FC236}">
                <a16:creationId xmlns:a16="http://schemas.microsoft.com/office/drawing/2014/main" id="{1C6284E0-254E-469B-BA2A-F2F07E7BC95B}"/>
              </a:ext>
            </a:extLst>
          </p:cNvPr>
          <p:cNvSpPr txBox="1"/>
          <p:nvPr/>
        </p:nvSpPr>
        <p:spPr>
          <a:xfrm>
            <a:off x="9893739" y="6012409"/>
            <a:ext cx="1318726" cy="523220"/>
          </a:xfrm>
          <a:prstGeom prst="rect">
            <a:avLst/>
          </a:prstGeom>
          <a:noFill/>
        </p:spPr>
        <p:txBody>
          <a:bodyPr wrap="square" rtlCol="0">
            <a:spAutoFit/>
          </a:bodyPr>
          <a:lstStyle/>
          <a:p>
            <a:r>
              <a:rPr lang="en-US" sz="2800" dirty="0">
                <a:solidFill>
                  <a:srgbClr val="B74A12"/>
                </a:solidFill>
                <a:latin typeface="Franklin Gothic Medium" panose="020B0603020102020204" pitchFamily="34" charset="0"/>
              </a:rPr>
              <a:t>Reader</a:t>
            </a:r>
          </a:p>
        </p:txBody>
      </p:sp>
      <p:cxnSp>
        <p:nvCxnSpPr>
          <p:cNvPr id="32" name="Straight Arrow Connector 31">
            <a:extLst>
              <a:ext uri="{FF2B5EF4-FFF2-40B4-BE49-F238E27FC236}">
                <a16:creationId xmlns:a16="http://schemas.microsoft.com/office/drawing/2014/main" id="{D6D2B422-FA3F-46B3-BBFB-BA4BF45B2DB1}"/>
              </a:ext>
            </a:extLst>
          </p:cNvPr>
          <p:cNvCxnSpPr>
            <a:cxnSpLocks/>
            <a:endCxn id="27" idx="1"/>
          </p:cNvCxnSpPr>
          <p:nvPr/>
        </p:nvCxnSpPr>
        <p:spPr>
          <a:xfrm>
            <a:off x="8440940" y="5006862"/>
            <a:ext cx="713289" cy="370514"/>
          </a:xfrm>
          <a:prstGeom prst="straightConnector1">
            <a:avLst/>
          </a:prstGeom>
          <a:ln w="38100">
            <a:solidFill>
              <a:schemeClr val="accent6">
                <a:lumMod val="50000"/>
              </a:schemeClr>
            </a:solidFill>
            <a:prstDash val="dash"/>
            <a:tailEnd type="triangle" w="lg" len="lg"/>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CE6BE036-62AA-47E8-88ED-316E49904067}"/>
              </a:ext>
            </a:extLst>
          </p:cNvPr>
          <p:cNvCxnSpPr>
            <a:cxnSpLocks/>
            <a:endCxn id="27" idx="3"/>
          </p:cNvCxnSpPr>
          <p:nvPr/>
        </p:nvCxnSpPr>
        <p:spPr>
          <a:xfrm flipH="1" flipV="1">
            <a:off x="9543336" y="5377376"/>
            <a:ext cx="688330" cy="291670"/>
          </a:xfrm>
          <a:prstGeom prst="straightConnector1">
            <a:avLst/>
          </a:prstGeom>
          <a:ln w="38100">
            <a:solidFill>
              <a:schemeClr val="accent6">
                <a:lumMod val="50000"/>
              </a:schemeClr>
            </a:solidFill>
            <a:prstDash val="dash"/>
            <a:tailEnd type="triangle" w="lg" len="lg"/>
          </a:ln>
        </p:spPr>
        <p:style>
          <a:lnRef idx="1">
            <a:schemeClr val="dk1"/>
          </a:lnRef>
          <a:fillRef idx="0">
            <a:schemeClr val="dk1"/>
          </a:fillRef>
          <a:effectRef idx="0">
            <a:schemeClr val="dk1"/>
          </a:effectRef>
          <a:fontRef idx="minor">
            <a:schemeClr val="tx1"/>
          </a:fontRef>
        </p:style>
      </p:cxnSp>
      <p:sp>
        <p:nvSpPr>
          <p:cNvPr id="25" name="Rectangle 24">
            <a:extLst>
              <a:ext uri="{FF2B5EF4-FFF2-40B4-BE49-F238E27FC236}">
                <a16:creationId xmlns:a16="http://schemas.microsoft.com/office/drawing/2014/main" id="{8A43434A-573C-40F6-ACD2-7EB23AA2BD19}"/>
              </a:ext>
            </a:extLst>
          </p:cNvPr>
          <p:cNvSpPr/>
          <p:nvPr/>
        </p:nvSpPr>
        <p:spPr>
          <a:xfrm>
            <a:off x="7800653" y="4736822"/>
            <a:ext cx="660445" cy="128110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3B3047F-672A-42BA-B767-1157FE2E69A0}"/>
              </a:ext>
            </a:extLst>
          </p:cNvPr>
          <p:cNvSpPr/>
          <p:nvPr/>
        </p:nvSpPr>
        <p:spPr>
          <a:xfrm>
            <a:off x="10221630" y="4731880"/>
            <a:ext cx="652767" cy="1281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Rectangle 39">
            <a:extLst>
              <a:ext uri="{FF2B5EF4-FFF2-40B4-BE49-F238E27FC236}">
                <a16:creationId xmlns:a16="http://schemas.microsoft.com/office/drawing/2014/main" id="{0239ED0B-3CEC-48FB-A085-514BFC3865DB}"/>
              </a:ext>
            </a:extLst>
          </p:cNvPr>
          <p:cNvSpPr/>
          <p:nvPr/>
        </p:nvSpPr>
        <p:spPr>
          <a:xfrm>
            <a:off x="789790" y="4216181"/>
            <a:ext cx="645722" cy="9471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B1180DFE-9EF8-432B-87B1-E5A86D0E2210}"/>
              </a:ext>
            </a:extLst>
          </p:cNvPr>
          <p:cNvCxnSpPr>
            <a:cxnSpLocks/>
            <a:stCxn id="40" idx="3"/>
            <a:endCxn id="46" idx="1"/>
          </p:cNvCxnSpPr>
          <p:nvPr/>
        </p:nvCxnSpPr>
        <p:spPr>
          <a:xfrm>
            <a:off x="1435512" y="4689734"/>
            <a:ext cx="525643" cy="26673"/>
          </a:xfrm>
          <a:prstGeom prst="straightConnector1">
            <a:avLst/>
          </a:prstGeom>
          <a:ln w="38100">
            <a:solidFill>
              <a:schemeClr val="accent6">
                <a:lumMod val="50000"/>
              </a:schemeClr>
            </a:solidFill>
            <a:prstDash val="dash"/>
            <a:tailEnd type="triangle" w="lg" len="lg"/>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7ABCD243-B30F-435F-9997-32A824327C33}"/>
              </a:ext>
            </a:extLst>
          </p:cNvPr>
          <p:cNvCxnSpPr>
            <a:cxnSpLocks/>
            <a:stCxn id="43" idx="1"/>
            <a:endCxn id="46" idx="3"/>
          </p:cNvCxnSpPr>
          <p:nvPr/>
        </p:nvCxnSpPr>
        <p:spPr>
          <a:xfrm flipH="1" flipV="1">
            <a:off x="2350262" y="4716407"/>
            <a:ext cx="767246" cy="789280"/>
          </a:xfrm>
          <a:prstGeom prst="straightConnector1">
            <a:avLst/>
          </a:prstGeom>
          <a:ln w="38100">
            <a:solidFill>
              <a:schemeClr val="accent6">
                <a:lumMod val="50000"/>
              </a:schemeClr>
            </a:solidFill>
            <a:prstDash val="dash"/>
            <a:tailEnd type="triangle" w="lg" len="lg"/>
          </a:ln>
        </p:spPr>
        <p:style>
          <a:lnRef idx="1">
            <a:schemeClr val="dk1"/>
          </a:lnRef>
          <a:fillRef idx="0">
            <a:schemeClr val="dk1"/>
          </a:fillRef>
          <a:effectRef idx="0">
            <a:schemeClr val="dk1"/>
          </a:effectRef>
          <a:fontRef idx="minor">
            <a:schemeClr val="tx1"/>
          </a:fontRef>
        </p:style>
      </p:cxnSp>
      <p:sp>
        <p:nvSpPr>
          <p:cNvPr id="43" name="Rectangle 42">
            <a:extLst>
              <a:ext uri="{FF2B5EF4-FFF2-40B4-BE49-F238E27FC236}">
                <a16:creationId xmlns:a16="http://schemas.microsoft.com/office/drawing/2014/main" id="{842196E1-2DEF-45C5-B2E3-0AC9089D5FBD}"/>
              </a:ext>
            </a:extLst>
          </p:cNvPr>
          <p:cNvSpPr/>
          <p:nvPr/>
        </p:nvSpPr>
        <p:spPr>
          <a:xfrm>
            <a:off x="3117508" y="5057686"/>
            <a:ext cx="660445" cy="89600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Lightning Bolt 44">
            <a:extLst>
              <a:ext uri="{FF2B5EF4-FFF2-40B4-BE49-F238E27FC236}">
                <a16:creationId xmlns:a16="http://schemas.microsoft.com/office/drawing/2014/main" id="{FF92DC71-8EF9-4470-8EE9-74BD918A5D64}"/>
              </a:ext>
            </a:extLst>
          </p:cNvPr>
          <p:cNvSpPr/>
          <p:nvPr/>
        </p:nvSpPr>
        <p:spPr>
          <a:xfrm>
            <a:off x="847075" y="4821792"/>
            <a:ext cx="725328" cy="876889"/>
          </a:xfrm>
          <a:prstGeom prst="lightningBol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7C91520-ACEB-47D4-8FD9-DC4032E0408F}"/>
              </a:ext>
            </a:extLst>
          </p:cNvPr>
          <p:cNvSpPr/>
          <p:nvPr/>
        </p:nvSpPr>
        <p:spPr>
          <a:xfrm>
            <a:off x="1961155" y="4519129"/>
            <a:ext cx="389107" cy="39455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Wingdings 2" panose="05020102010507070707" pitchFamily="18" charset="2"/>
              </a:rPr>
              <a:t>P</a:t>
            </a:r>
          </a:p>
        </p:txBody>
      </p:sp>
      <p:sp>
        <p:nvSpPr>
          <p:cNvPr id="47" name="TextBox 46">
            <a:extLst>
              <a:ext uri="{FF2B5EF4-FFF2-40B4-BE49-F238E27FC236}">
                <a16:creationId xmlns:a16="http://schemas.microsoft.com/office/drawing/2014/main" id="{C748AE69-3871-4B4F-88DB-5FCD880B5B56}"/>
              </a:ext>
            </a:extLst>
          </p:cNvPr>
          <p:cNvSpPr txBox="1"/>
          <p:nvPr/>
        </p:nvSpPr>
        <p:spPr>
          <a:xfrm>
            <a:off x="187446" y="6001479"/>
            <a:ext cx="1846597" cy="523220"/>
          </a:xfrm>
          <a:prstGeom prst="rect">
            <a:avLst/>
          </a:prstGeom>
          <a:noFill/>
        </p:spPr>
        <p:txBody>
          <a:bodyPr wrap="square" rtlCol="0">
            <a:spAutoFit/>
          </a:bodyPr>
          <a:lstStyle/>
          <a:p>
            <a:r>
              <a:rPr lang="en-US" sz="2800" dirty="0">
                <a:solidFill>
                  <a:schemeClr val="accent1">
                    <a:lumMod val="75000"/>
                  </a:schemeClr>
                </a:solidFill>
                <a:latin typeface="Franklin Gothic Medium" panose="020B0603020102020204" pitchFamily="34" charset="0"/>
              </a:rPr>
              <a:t>Pre-Failure</a:t>
            </a:r>
          </a:p>
        </p:txBody>
      </p:sp>
      <p:sp>
        <p:nvSpPr>
          <p:cNvPr id="48" name="TextBox 47">
            <a:extLst>
              <a:ext uri="{FF2B5EF4-FFF2-40B4-BE49-F238E27FC236}">
                <a16:creationId xmlns:a16="http://schemas.microsoft.com/office/drawing/2014/main" id="{BEED8FCC-7BC1-4756-917F-DEC9AE0BB7BA}"/>
              </a:ext>
            </a:extLst>
          </p:cNvPr>
          <p:cNvSpPr txBox="1"/>
          <p:nvPr/>
        </p:nvSpPr>
        <p:spPr>
          <a:xfrm>
            <a:off x="2430359" y="6004392"/>
            <a:ext cx="2045571" cy="523220"/>
          </a:xfrm>
          <a:prstGeom prst="rect">
            <a:avLst/>
          </a:prstGeom>
          <a:noFill/>
        </p:spPr>
        <p:txBody>
          <a:bodyPr wrap="square" rtlCol="0">
            <a:spAutoFit/>
          </a:bodyPr>
          <a:lstStyle/>
          <a:p>
            <a:r>
              <a:rPr lang="en-US" sz="2800" dirty="0">
                <a:solidFill>
                  <a:srgbClr val="B74A12"/>
                </a:solidFill>
                <a:latin typeface="Franklin Gothic Medium" panose="020B0603020102020204" pitchFamily="34" charset="0"/>
              </a:rPr>
              <a:t>Post-Failure</a:t>
            </a:r>
          </a:p>
        </p:txBody>
      </p:sp>
      <p:pic>
        <p:nvPicPr>
          <p:cNvPr id="7" name="Audio 6">
            <a:hlinkClick r:id="" action="ppaction://media"/>
            <a:extLst>
              <a:ext uri="{FF2B5EF4-FFF2-40B4-BE49-F238E27FC236}">
                <a16:creationId xmlns:a16="http://schemas.microsoft.com/office/drawing/2014/main" id="{C443C24F-042B-45D2-941A-FE0B4641C72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183632033"/>
      </p:ext>
    </p:extLst>
  </p:cSld>
  <p:clrMapOvr>
    <a:masterClrMapping/>
  </p:clrMapOvr>
  <mc:AlternateContent xmlns:mc="http://schemas.openxmlformats.org/markup-compatibility/2006" xmlns:p14="http://schemas.microsoft.com/office/powerpoint/2010/main">
    <mc:Choice Requires="p14">
      <p:transition spd="slow" p14:dur="2000" advTm="31286"/>
    </mc:Choice>
    <mc:Fallback xmlns="">
      <p:transition spd="slow" advTm="31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3" fill="hold" display="0">
                  <p:stCondLst>
                    <p:cond delay="indefinite"/>
                  </p:stCondLst>
                  <p:endCondLst>
                    <p:cond evt="onStopAudio" delay="0">
                      <p:tgtEl>
                        <p:sldTgt/>
                      </p:tgtEl>
                    </p:cond>
                  </p:endCondLst>
                </p:cTn>
                <p:tgtEl>
                  <p:spTgt spid="7"/>
                </p:tgtEl>
              </p:cMediaNode>
            </p:audio>
          </p:childTnLst>
        </p:cTn>
      </p:par>
    </p:tnLst>
    <p:bldLst>
      <p:bldP spid="9" grpId="0"/>
      <p:bldP spid="12" grpId="0" animBg="1"/>
      <p:bldP spid="13" grpId="0"/>
      <p:bldP spid="30" grpId="0" animBg="1"/>
      <p:bldP spid="31" grpId="0"/>
      <p:bldP spid="33" grpId="0"/>
      <p:bldP spid="34" grpId="0"/>
      <p:bldP spid="35" grpId="0"/>
      <p:bldP spid="36" grpId="0" animBg="1"/>
      <p:bldP spid="37" grpId="0" animBg="1"/>
      <p:bldP spid="27" grpId="0" animBg="1"/>
      <p:bldP spid="28" grpId="0"/>
      <p:bldP spid="29" grpId="0"/>
      <p:bldP spid="25" grpId="0" animBg="1"/>
      <p:bldP spid="26" grpId="0" animBg="1"/>
      <p:bldP spid="40" grpId="0" animBg="1"/>
      <p:bldP spid="43" grpId="0" animBg="1"/>
      <p:bldP spid="45" grpId="0" animBg="1"/>
      <p:bldP spid="46" grpId="0" animBg="1"/>
      <p:bldP spid="47" grpId="0"/>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0D231C-A7AC-A94A-BC67-92EEB0ABF428}"/>
              </a:ext>
            </a:extLst>
          </p:cNvPr>
          <p:cNvSpPr>
            <a:spLocks noGrp="1"/>
          </p:cNvSpPr>
          <p:nvPr>
            <p:ph type="sldNum" sz="quarter" idx="12"/>
          </p:nvPr>
        </p:nvSpPr>
        <p:spPr/>
        <p:txBody>
          <a:bodyPr/>
          <a:lstStyle/>
          <a:p>
            <a:fld id="{09CBB891-A474-417A-9134-EF0307377039}" type="slidenum">
              <a:rPr lang="en-US" smtClean="0"/>
              <a:pPr/>
              <a:t>18</a:t>
            </a:fld>
            <a:endParaRPr lang="en-US" dirty="0"/>
          </a:p>
        </p:txBody>
      </p:sp>
      <p:sp>
        <p:nvSpPr>
          <p:cNvPr id="28" name="Rounded Rectangular Callout 27">
            <a:extLst>
              <a:ext uri="{FF2B5EF4-FFF2-40B4-BE49-F238E27FC236}">
                <a16:creationId xmlns:a16="http://schemas.microsoft.com/office/drawing/2014/main" id="{D99086EF-0EA5-C849-A089-910603556492}"/>
              </a:ext>
            </a:extLst>
          </p:cNvPr>
          <p:cNvSpPr/>
          <p:nvPr/>
        </p:nvSpPr>
        <p:spPr>
          <a:xfrm>
            <a:off x="373272" y="621345"/>
            <a:ext cx="6347577" cy="1068755"/>
          </a:xfrm>
          <a:prstGeom prst="wedgeRoundRectCallout">
            <a:avLst>
              <a:gd name="adj1" fmla="val -41602"/>
              <a:gd name="adj2" fmla="val 89869"/>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r>
              <a:rPr lang="en-US" sz="2800" dirty="0">
                <a:solidFill>
                  <a:schemeClr val="tx1"/>
                </a:solidFill>
                <a:latin typeface="Franklin Gothic Medium" panose="020B0603020102020204" pitchFamily="34" charset="0"/>
              </a:rPr>
              <a:t>Accessing </a:t>
            </a:r>
            <a:r>
              <a:rPr lang="en-US" sz="2800" i="1" dirty="0">
                <a:solidFill>
                  <a:schemeClr val="accent1">
                    <a:lumMod val="75000"/>
                  </a:schemeClr>
                </a:solidFill>
                <a:latin typeface="Franklin Gothic Medium" panose="020B0603020102020204" pitchFamily="34" charset="0"/>
              </a:rPr>
              <a:t>non-persisted data </a:t>
            </a:r>
            <a:r>
              <a:rPr lang="en-US" sz="2800" dirty="0">
                <a:solidFill>
                  <a:schemeClr val="tx1"/>
                </a:solidFill>
                <a:latin typeface="Franklin Gothic Medium" panose="020B0603020102020204" pitchFamily="34" charset="0"/>
              </a:rPr>
              <a:t>in </a:t>
            </a:r>
            <a:br>
              <a:rPr lang="en-US" sz="2800" dirty="0">
                <a:solidFill>
                  <a:schemeClr val="tx1"/>
                </a:solidFill>
                <a:latin typeface="Franklin Gothic Medium" panose="020B0603020102020204" pitchFamily="34" charset="0"/>
              </a:rPr>
            </a:br>
            <a:r>
              <a:rPr lang="en-US" sz="2800" dirty="0">
                <a:solidFill>
                  <a:schemeClr val="tx1"/>
                </a:solidFill>
                <a:latin typeface="Franklin Gothic Medium" panose="020B0603020102020204" pitchFamily="34" charset="0"/>
              </a:rPr>
              <a:t>post-failure leads to undefined behavior</a:t>
            </a:r>
            <a:r>
              <a:rPr lang="en-US" sz="2800" dirty="0">
                <a:latin typeface="Franklin Gothic Medium" panose="020B0603020102020204" pitchFamily="34" charset="0"/>
              </a:rPr>
              <a:t> </a:t>
            </a:r>
          </a:p>
        </p:txBody>
      </p:sp>
      <p:sp>
        <p:nvSpPr>
          <p:cNvPr id="29" name="Rounded Rectangular Callout 28">
            <a:extLst>
              <a:ext uri="{FF2B5EF4-FFF2-40B4-BE49-F238E27FC236}">
                <a16:creationId xmlns:a16="http://schemas.microsoft.com/office/drawing/2014/main" id="{C7E63577-1DC0-CD4B-AEBA-D4573313F290}"/>
              </a:ext>
            </a:extLst>
          </p:cNvPr>
          <p:cNvSpPr/>
          <p:nvPr/>
        </p:nvSpPr>
        <p:spPr>
          <a:xfrm>
            <a:off x="6993778" y="1824029"/>
            <a:ext cx="4700476" cy="1000449"/>
          </a:xfrm>
          <a:prstGeom prst="wedgeRoundRectCallout">
            <a:avLst>
              <a:gd name="adj1" fmla="val 46106"/>
              <a:gd name="adj2" fmla="val 95132"/>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r>
              <a:rPr lang="en-US" sz="2800" dirty="0">
                <a:solidFill>
                  <a:schemeClr val="tx1"/>
                </a:solidFill>
                <a:latin typeface="Franklin Gothic Medium" panose="020B0603020102020204" pitchFamily="34" charset="0"/>
              </a:rPr>
              <a:t>How about accessing </a:t>
            </a:r>
            <a:r>
              <a:rPr lang="en-US" sz="2800" i="1" dirty="0">
                <a:solidFill>
                  <a:schemeClr val="accent1">
                    <a:lumMod val="75000"/>
                  </a:schemeClr>
                </a:solidFill>
                <a:latin typeface="Franklin Gothic Medium" panose="020B0603020102020204" pitchFamily="34" charset="0"/>
              </a:rPr>
              <a:t>inconsistent data</a:t>
            </a:r>
            <a:r>
              <a:rPr lang="en-US" sz="2800" dirty="0">
                <a:solidFill>
                  <a:schemeClr val="tx1"/>
                </a:solidFill>
                <a:latin typeface="Franklin Gothic Medium" panose="020B0603020102020204" pitchFamily="34" charset="0"/>
              </a:rPr>
              <a:t>? </a:t>
            </a:r>
          </a:p>
        </p:txBody>
      </p:sp>
      <p:sp>
        <p:nvSpPr>
          <p:cNvPr id="38" name="Rectangle 37">
            <a:extLst>
              <a:ext uri="{FF2B5EF4-FFF2-40B4-BE49-F238E27FC236}">
                <a16:creationId xmlns:a16="http://schemas.microsoft.com/office/drawing/2014/main" id="{7A373F33-8506-4CC9-B9F1-F2D65A7F3A90}"/>
              </a:ext>
            </a:extLst>
          </p:cNvPr>
          <p:cNvSpPr/>
          <p:nvPr/>
        </p:nvSpPr>
        <p:spPr>
          <a:xfrm>
            <a:off x="1206457" y="3920278"/>
            <a:ext cx="844967" cy="100045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D54CF7FA-FCD4-4737-BE3D-D659EC9BA49F}"/>
              </a:ext>
            </a:extLst>
          </p:cNvPr>
          <p:cNvCxnSpPr>
            <a:cxnSpLocks/>
            <a:stCxn id="38" idx="3"/>
            <a:endCxn id="44" idx="1"/>
          </p:cNvCxnSpPr>
          <p:nvPr/>
        </p:nvCxnSpPr>
        <p:spPr>
          <a:xfrm>
            <a:off x="2051424" y="4420504"/>
            <a:ext cx="525643" cy="0"/>
          </a:xfrm>
          <a:prstGeom prst="straightConnector1">
            <a:avLst/>
          </a:prstGeom>
          <a:ln w="38100">
            <a:prstDash val="dash"/>
            <a:tailEnd type="triangle" w="lg" len="lg"/>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244E533C-51EB-4804-BBB0-7441AD24276A}"/>
              </a:ext>
            </a:extLst>
          </p:cNvPr>
          <p:cNvCxnSpPr>
            <a:cxnSpLocks/>
            <a:stCxn id="41" idx="1"/>
            <a:endCxn id="44" idx="3"/>
          </p:cNvCxnSpPr>
          <p:nvPr/>
        </p:nvCxnSpPr>
        <p:spPr>
          <a:xfrm flipH="1" flipV="1">
            <a:off x="2966174" y="4420504"/>
            <a:ext cx="885550" cy="1145039"/>
          </a:xfrm>
          <a:prstGeom prst="straightConnector1">
            <a:avLst/>
          </a:prstGeom>
          <a:ln w="38100">
            <a:solidFill>
              <a:srgbClr val="C00000"/>
            </a:solidFill>
            <a:prstDash val="dash"/>
            <a:tailEnd type="triangle" w="lg" len="lg"/>
          </a:ln>
        </p:spPr>
        <p:style>
          <a:lnRef idx="1">
            <a:schemeClr val="dk1"/>
          </a:lnRef>
          <a:fillRef idx="0">
            <a:schemeClr val="dk1"/>
          </a:fillRef>
          <a:effectRef idx="0">
            <a:schemeClr val="dk1"/>
          </a:effectRef>
          <a:fontRef idx="minor">
            <a:schemeClr val="tx1"/>
          </a:fontRef>
        </p:style>
      </p:cxnSp>
      <p:sp>
        <p:nvSpPr>
          <p:cNvPr id="41" name="Rectangle 40">
            <a:extLst>
              <a:ext uri="{FF2B5EF4-FFF2-40B4-BE49-F238E27FC236}">
                <a16:creationId xmlns:a16="http://schemas.microsoft.com/office/drawing/2014/main" id="{8D7CC683-7505-4AFC-BAE0-5C3E0AEF2487}"/>
              </a:ext>
            </a:extLst>
          </p:cNvPr>
          <p:cNvSpPr/>
          <p:nvPr/>
        </p:nvSpPr>
        <p:spPr>
          <a:xfrm>
            <a:off x="3851724" y="5092308"/>
            <a:ext cx="835144" cy="94647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Box 41">
            <a:extLst>
              <a:ext uri="{FF2B5EF4-FFF2-40B4-BE49-F238E27FC236}">
                <a16:creationId xmlns:a16="http://schemas.microsoft.com/office/drawing/2014/main" id="{387AC53D-9094-4D43-ADB2-7C73F521BB93}"/>
              </a:ext>
            </a:extLst>
          </p:cNvPr>
          <p:cNvSpPr txBox="1"/>
          <p:nvPr/>
        </p:nvSpPr>
        <p:spPr>
          <a:xfrm>
            <a:off x="414262" y="5551284"/>
            <a:ext cx="3527810" cy="477054"/>
          </a:xfrm>
          <a:prstGeom prst="rect">
            <a:avLst/>
          </a:prstGeom>
          <a:noFill/>
        </p:spPr>
        <p:txBody>
          <a:bodyPr wrap="square" rtlCol="0">
            <a:spAutoFit/>
          </a:bodyPr>
          <a:lstStyle/>
          <a:p>
            <a:pPr algn="ctr">
              <a:lnSpc>
                <a:spcPts val="3000"/>
              </a:lnSpc>
            </a:pPr>
            <a:r>
              <a:rPr lang="en-US" sz="2800" dirty="0">
                <a:solidFill>
                  <a:srgbClr val="CC0000"/>
                </a:solidFill>
                <a:latin typeface="Franklin Gothic Medium" panose="020B0603020102020204" pitchFamily="34" charset="0"/>
                <a:cs typeface="Consolas" panose="020B0609020204030204" pitchFamily="49" charset="0"/>
              </a:rPr>
              <a:t>Cross-Failure Race</a:t>
            </a:r>
            <a:endParaRPr lang="en-US" sz="2800" dirty="0">
              <a:solidFill>
                <a:srgbClr val="CC0000"/>
              </a:solidFill>
              <a:latin typeface="Consolas" panose="020B0609020204030204" pitchFamily="49" charset="0"/>
              <a:cs typeface="Consolas" panose="020B0609020204030204" pitchFamily="49" charset="0"/>
            </a:endParaRPr>
          </a:p>
        </p:txBody>
      </p:sp>
      <p:sp>
        <p:nvSpPr>
          <p:cNvPr id="43" name="Lightning Bolt 42">
            <a:extLst>
              <a:ext uri="{FF2B5EF4-FFF2-40B4-BE49-F238E27FC236}">
                <a16:creationId xmlns:a16="http://schemas.microsoft.com/office/drawing/2014/main" id="{BF491B1D-70B6-44EA-9EF9-8823E34F599D}"/>
              </a:ext>
            </a:extLst>
          </p:cNvPr>
          <p:cNvSpPr/>
          <p:nvPr/>
        </p:nvSpPr>
        <p:spPr>
          <a:xfrm>
            <a:off x="1405702" y="4517076"/>
            <a:ext cx="725328" cy="876889"/>
          </a:xfrm>
          <a:prstGeom prst="lightningBol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BD1FCD6-835E-4E27-A6F0-C74D3602DFEC}"/>
              </a:ext>
            </a:extLst>
          </p:cNvPr>
          <p:cNvSpPr/>
          <p:nvPr/>
        </p:nvSpPr>
        <p:spPr>
          <a:xfrm>
            <a:off x="2577067" y="4223226"/>
            <a:ext cx="389107" cy="39455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Franklin Gothic Medium" panose="020B0603020102020204" pitchFamily="34" charset="0"/>
              </a:rPr>
              <a:t>?</a:t>
            </a:r>
            <a:endParaRPr lang="en-US" dirty="0">
              <a:latin typeface="Franklin Gothic Medium" panose="020B0603020102020204" pitchFamily="34" charset="0"/>
            </a:endParaRPr>
          </a:p>
        </p:txBody>
      </p:sp>
      <p:sp>
        <p:nvSpPr>
          <p:cNvPr id="45" name="Rectangle 44">
            <a:extLst>
              <a:ext uri="{FF2B5EF4-FFF2-40B4-BE49-F238E27FC236}">
                <a16:creationId xmlns:a16="http://schemas.microsoft.com/office/drawing/2014/main" id="{E931562B-2252-4311-89F3-CFAE55FB0F42}"/>
              </a:ext>
            </a:extLst>
          </p:cNvPr>
          <p:cNvSpPr/>
          <p:nvPr/>
        </p:nvSpPr>
        <p:spPr>
          <a:xfrm>
            <a:off x="6971137" y="3920278"/>
            <a:ext cx="844967" cy="100045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4AF4612D-4D59-422D-A822-DDC2EA04201D}"/>
              </a:ext>
            </a:extLst>
          </p:cNvPr>
          <p:cNvCxnSpPr>
            <a:cxnSpLocks/>
            <a:stCxn id="45" idx="3"/>
            <a:endCxn id="50" idx="1"/>
          </p:cNvCxnSpPr>
          <p:nvPr/>
        </p:nvCxnSpPr>
        <p:spPr>
          <a:xfrm>
            <a:off x="7816104" y="4420504"/>
            <a:ext cx="525643" cy="0"/>
          </a:xfrm>
          <a:prstGeom prst="straightConnector1">
            <a:avLst/>
          </a:prstGeom>
          <a:ln w="38100">
            <a:prstDash val="dash"/>
            <a:tailEnd type="triangle" w="lg" len="lg"/>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5996A4F5-90DA-4D3E-88B3-9A29165E0275}"/>
              </a:ext>
            </a:extLst>
          </p:cNvPr>
          <p:cNvCxnSpPr>
            <a:cxnSpLocks/>
            <a:stCxn id="48" idx="1"/>
            <a:endCxn id="50" idx="3"/>
          </p:cNvCxnSpPr>
          <p:nvPr/>
        </p:nvCxnSpPr>
        <p:spPr>
          <a:xfrm flipH="1" flipV="1">
            <a:off x="8730854" y="4420504"/>
            <a:ext cx="885550" cy="1145039"/>
          </a:xfrm>
          <a:prstGeom prst="straightConnector1">
            <a:avLst/>
          </a:prstGeom>
          <a:ln w="38100">
            <a:solidFill>
              <a:srgbClr val="C00000"/>
            </a:solidFill>
            <a:prstDash val="dash"/>
            <a:tailEnd type="triangle" w="lg" len="lg"/>
          </a:ln>
        </p:spPr>
        <p:style>
          <a:lnRef idx="1">
            <a:schemeClr val="dk1"/>
          </a:lnRef>
          <a:fillRef idx="0">
            <a:schemeClr val="dk1"/>
          </a:fillRef>
          <a:effectRef idx="0">
            <a:schemeClr val="dk1"/>
          </a:effectRef>
          <a:fontRef idx="minor">
            <a:schemeClr val="tx1"/>
          </a:fontRef>
        </p:style>
      </p:cxnSp>
      <p:sp>
        <p:nvSpPr>
          <p:cNvPr id="48" name="Rectangle 47">
            <a:extLst>
              <a:ext uri="{FF2B5EF4-FFF2-40B4-BE49-F238E27FC236}">
                <a16:creationId xmlns:a16="http://schemas.microsoft.com/office/drawing/2014/main" id="{54A02F2A-9642-4057-9E9F-AF760BDE8FAC}"/>
              </a:ext>
            </a:extLst>
          </p:cNvPr>
          <p:cNvSpPr/>
          <p:nvPr/>
        </p:nvSpPr>
        <p:spPr>
          <a:xfrm>
            <a:off x="9616404" y="5092308"/>
            <a:ext cx="835144" cy="94647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Lightning Bolt 48">
            <a:extLst>
              <a:ext uri="{FF2B5EF4-FFF2-40B4-BE49-F238E27FC236}">
                <a16:creationId xmlns:a16="http://schemas.microsoft.com/office/drawing/2014/main" id="{B049788C-186B-47BC-A758-C58A1DD248F6}"/>
              </a:ext>
            </a:extLst>
          </p:cNvPr>
          <p:cNvSpPr/>
          <p:nvPr/>
        </p:nvSpPr>
        <p:spPr>
          <a:xfrm>
            <a:off x="7170382" y="4517076"/>
            <a:ext cx="725328" cy="876889"/>
          </a:xfrm>
          <a:prstGeom prst="lightningBol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5CA4712-18D3-4C88-8008-16406628CF65}"/>
              </a:ext>
            </a:extLst>
          </p:cNvPr>
          <p:cNvSpPr/>
          <p:nvPr/>
        </p:nvSpPr>
        <p:spPr>
          <a:xfrm>
            <a:off x="8341747" y="4223226"/>
            <a:ext cx="389107" cy="39455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Franklin Gothic Medium" panose="020B0603020102020204" pitchFamily="34" charset="0"/>
              </a:rPr>
              <a:t>×</a:t>
            </a:r>
            <a:endParaRPr lang="en-US" dirty="0">
              <a:latin typeface="Franklin Gothic Medium" panose="020B0603020102020204" pitchFamily="34" charset="0"/>
            </a:endParaRPr>
          </a:p>
        </p:txBody>
      </p:sp>
      <p:pic>
        <p:nvPicPr>
          <p:cNvPr id="1026" name="Picture 2" descr="Image result for question mark icon">
            <a:extLst>
              <a:ext uri="{FF2B5EF4-FFF2-40B4-BE49-F238E27FC236}">
                <a16:creationId xmlns:a16="http://schemas.microsoft.com/office/drawing/2014/main" id="{1591CADA-160E-4E19-B331-CF5C72C80C0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l="25096" t="15645" r="23704" b="16563"/>
          <a:stretch/>
        </p:blipFill>
        <p:spPr bwMode="auto">
          <a:xfrm>
            <a:off x="8165152" y="5074114"/>
            <a:ext cx="742298" cy="982858"/>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6C457F32-1E93-4616-BFB1-E6F9F937ACBF}"/>
              </a:ext>
            </a:extLst>
          </p:cNvPr>
          <p:cNvSpPr txBox="1"/>
          <p:nvPr/>
        </p:nvSpPr>
        <p:spPr>
          <a:xfrm>
            <a:off x="2560275" y="3716598"/>
            <a:ext cx="3527810" cy="477054"/>
          </a:xfrm>
          <a:prstGeom prst="rect">
            <a:avLst/>
          </a:prstGeom>
          <a:noFill/>
        </p:spPr>
        <p:txBody>
          <a:bodyPr wrap="square" rtlCol="0">
            <a:spAutoFit/>
          </a:bodyPr>
          <a:lstStyle/>
          <a:p>
            <a:pPr algn="ctr">
              <a:lnSpc>
                <a:spcPts val="3000"/>
              </a:lnSpc>
            </a:pPr>
            <a:r>
              <a:rPr lang="en-US" sz="2800" i="1" dirty="0">
                <a:solidFill>
                  <a:srgbClr val="CC0000"/>
                </a:solidFill>
                <a:latin typeface="Franklin Gothic Medium" panose="020B0603020102020204" pitchFamily="34" charset="0"/>
                <a:cs typeface="Consolas" panose="020B0609020204030204" pitchFamily="49" charset="0"/>
              </a:rPr>
              <a:t>Non-persisted Data</a:t>
            </a:r>
            <a:endParaRPr lang="en-US" sz="2800" i="1" dirty="0">
              <a:solidFill>
                <a:srgbClr val="CC0000"/>
              </a:solidFill>
              <a:latin typeface="Consolas" panose="020B0609020204030204" pitchFamily="49" charset="0"/>
              <a:cs typeface="Consolas" panose="020B0609020204030204" pitchFamily="49" charset="0"/>
            </a:endParaRPr>
          </a:p>
        </p:txBody>
      </p:sp>
      <p:sp>
        <p:nvSpPr>
          <p:cNvPr id="53" name="TextBox 52">
            <a:extLst>
              <a:ext uri="{FF2B5EF4-FFF2-40B4-BE49-F238E27FC236}">
                <a16:creationId xmlns:a16="http://schemas.microsoft.com/office/drawing/2014/main" id="{09AB5B5E-D441-4D23-BB69-D198BE99F554}"/>
              </a:ext>
            </a:extLst>
          </p:cNvPr>
          <p:cNvSpPr txBox="1"/>
          <p:nvPr/>
        </p:nvSpPr>
        <p:spPr>
          <a:xfrm>
            <a:off x="8166444" y="3708742"/>
            <a:ext cx="3527810" cy="477054"/>
          </a:xfrm>
          <a:prstGeom prst="rect">
            <a:avLst/>
          </a:prstGeom>
          <a:noFill/>
        </p:spPr>
        <p:txBody>
          <a:bodyPr wrap="square" rtlCol="0">
            <a:spAutoFit/>
          </a:bodyPr>
          <a:lstStyle/>
          <a:p>
            <a:pPr algn="ctr">
              <a:lnSpc>
                <a:spcPts val="3000"/>
              </a:lnSpc>
            </a:pPr>
            <a:r>
              <a:rPr lang="en-US" sz="2800" i="1" dirty="0">
                <a:solidFill>
                  <a:srgbClr val="CC0000"/>
                </a:solidFill>
                <a:latin typeface="Franklin Gothic Medium" panose="020B0603020102020204" pitchFamily="34" charset="0"/>
                <a:cs typeface="Consolas" panose="020B0609020204030204" pitchFamily="49" charset="0"/>
              </a:rPr>
              <a:t>Inconsistent Data</a:t>
            </a:r>
            <a:endParaRPr lang="en-US" sz="2800" i="1" dirty="0">
              <a:solidFill>
                <a:srgbClr val="CC0000"/>
              </a:solidFill>
              <a:latin typeface="Consolas" panose="020B0609020204030204" pitchFamily="49" charset="0"/>
              <a:cs typeface="Consolas" panose="020B0609020204030204" pitchFamily="49" charset="0"/>
            </a:endParaRPr>
          </a:p>
        </p:txBody>
      </p:sp>
      <p:sp>
        <p:nvSpPr>
          <p:cNvPr id="21" name="TextBox 20">
            <a:extLst>
              <a:ext uri="{FF2B5EF4-FFF2-40B4-BE49-F238E27FC236}">
                <a16:creationId xmlns:a16="http://schemas.microsoft.com/office/drawing/2014/main" id="{67D5C1F4-A818-477D-8C8A-BB092DE3B7D2}"/>
              </a:ext>
            </a:extLst>
          </p:cNvPr>
          <p:cNvSpPr txBox="1"/>
          <p:nvPr/>
        </p:nvSpPr>
        <p:spPr>
          <a:xfrm>
            <a:off x="653948" y="6170175"/>
            <a:ext cx="1846597" cy="523220"/>
          </a:xfrm>
          <a:prstGeom prst="rect">
            <a:avLst/>
          </a:prstGeom>
          <a:noFill/>
        </p:spPr>
        <p:txBody>
          <a:bodyPr wrap="square" rtlCol="0">
            <a:spAutoFit/>
          </a:bodyPr>
          <a:lstStyle/>
          <a:p>
            <a:r>
              <a:rPr lang="en-US" sz="2800" dirty="0">
                <a:solidFill>
                  <a:schemeClr val="accent1">
                    <a:lumMod val="75000"/>
                  </a:schemeClr>
                </a:solidFill>
                <a:latin typeface="Franklin Gothic Medium" panose="020B0603020102020204" pitchFamily="34" charset="0"/>
              </a:rPr>
              <a:t>Pre-Failure</a:t>
            </a:r>
          </a:p>
        </p:txBody>
      </p:sp>
      <p:sp>
        <p:nvSpPr>
          <p:cNvPr id="22" name="TextBox 21">
            <a:extLst>
              <a:ext uri="{FF2B5EF4-FFF2-40B4-BE49-F238E27FC236}">
                <a16:creationId xmlns:a16="http://schemas.microsoft.com/office/drawing/2014/main" id="{0E57206A-343E-4EEC-B5AE-3781BA1D5941}"/>
              </a:ext>
            </a:extLst>
          </p:cNvPr>
          <p:cNvSpPr txBox="1"/>
          <p:nvPr/>
        </p:nvSpPr>
        <p:spPr>
          <a:xfrm>
            <a:off x="3301394" y="6185657"/>
            <a:ext cx="2045571" cy="523220"/>
          </a:xfrm>
          <a:prstGeom prst="rect">
            <a:avLst/>
          </a:prstGeom>
          <a:noFill/>
        </p:spPr>
        <p:txBody>
          <a:bodyPr wrap="square" rtlCol="0">
            <a:spAutoFit/>
          </a:bodyPr>
          <a:lstStyle/>
          <a:p>
            <a:r>
              <a:rPr lang="en-US" sz="2800" dirty="0">
                <a:solidFill>
                  <a:srgbClr val="B74A12"/>
                </a:solidFill>
                <a:latin typeface="Franklin Gothic Medium" panose="020B0603020102020204" pitchFamily="34" charset="0"/>
              </a:rPr>
              <a:t>Post-Failure</a:t>
            </a:r>
          </a:p>
        </p:txBody>
      </p:sp>
      <p:sp>
        <p:nvSpPr>
          <p:cNvPr id="23" name="TextBox 22">
            <a:extLst>
              <a:ext uri="{FF2B5EF4-FFF2-40B4-BE49-F238E27FC236}">
                <a16:creationId xmlns:a16="http://schemas.microsoft.com/office/drawing/2014/main" id="{E76E881B-F0BD-410F-BBC8-97EB91BFA1C8}"/>
              </a:ext>
            </a:extLst>
          </p:cNvPr>
          <p:cNvSpPr txBox="1"/>
          <p:nvPr/>
        </p:nvSpPr>
        <p:spPr>
          <a:xfrm>
            <a:off x="6438798" y="6153757"/>
            <a:ext cx="1846597" cy="523220"/>
          </a:xfrm>
          <a:prstGeom prst="rect">
            <a:avLst/>
          </a:prstGeom>
          <a:noFill/>
        </p:spPr>
        <p:txBody>
          <a:bodyPr wrap="square" rtlCol="0">
            <a:spAutoFit/>
          </a:bodyPr>
          <a:lstStyle/>
          <a:p>
            <a:r>
              <a:rPr lang="en-US" sz="2800" dirty="0">
                <a:solidFill>
                  <a:schemeClr val="accent1">
                    <a:lumMod val="75000"/>
                  </a:schemeClr>
                </a:solidFill>
                <a:latin typeface="Franklin Gothic Medium" panose="020B0603020102020204" pitchFamily="34" charset="0"/>
              </a:rPr>
              <a:t>Pre-Failure</a:t>
            </a:r>
          </a:p>
        </p:txBody>
      </p:sp>
      <p:sp>
        <p:nvSpPr>
          <p:cNvPr id="24" name="TextBox 23">
            <a:extLst>
              <a:ext uri="{FF2B5EF4-FFF2-40B4-BE49-F238E27FC236}">
                <a16:creationId xmlns:a16="http://schemas.microsoft.com/office/drawing/2014/main" id="{5922CD95-0065-4FE9-B432-A3D4C8FCF514}"/>
              </a:ext>
            </a:extLst>
          </p:cNvPr>
          <p:cNvSpPr txBox="1"/>
          <p:nvPr/>
        </p:nvSpPr>
        <p:spPr>
          <a:xfrm>
            <a:off x="9086244" y="6169239"/>
            <a:ext cx="2045571" cy="523220"/>
          </a:xfrm>
          <a:prstGeom prst="rect">
            <a:avLst/>
          </a:prstGeom>
          <a:noFill/>
        </p:spPr>
        <p:txBody>
          <a:bodyPr wrap="square" rtlCol="0">
            <a:spAutoFit/>
          </a:bodyPr>
          <a:lstStyle/>
          <a:p>
            <a:r>
              <a:rPr lang="en-US" sz="2800" dirty="0">
                <a:solidFill>
                  <a:srgbClr val="B74A12"/>
                </a:solidFill>
                <a:latin typeface="Franklin Gothic Medium" panose="020B0603020102020204" pitchFamily="34" charset="0"/>
              </a:rPr>
              <a:t>Post-Failure</a:t>
            </a:r>
          </a:p>
        </p:txBody>
      </p:sp>
      <p:pic>
        <p:nvPicPr>
          <p:cNvPr id="2" name="Audio 1">
            <a:hlinkClick r:id="" action="ppaction://media"/>
            <a:extLst>
              <a:ext uri="{FF2B5EF4-FFF2-40B4-BE49-F238E27FC236}">
                <a16:creationId xmlns:a16="http://schemas.microsoft.com/office/drawing/2014/main" id="{666B9F17-A475-4918-BBC9-B32CC7FAF30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937906386"/>
      </p:ext>
    </p:extLst>
  </p:cSld>
  <p:clrMapOvr>
    <a:masterClrMapping/>
  </p:clrMapOvr>
  <mc:AlternateContent xmlns:mc="http://schemas.openxmlformats.org/markup-compatibility/2006" xmlns:p14="http://schemas.microsoft.com/office/powerpoint/2010/main">
    <mc:Choice Requires="p14">
      <p:transition spd="slow" p14:dur="2000" advTm="12401"/>
    </mc:Choice>
    <mc:Fallback xmlns="">
      <p:transition spd="slow" advTm="12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2"/>
                </p:tgtEl>
              </p:cMediaNode>
            </p:audio>
          </p:childTnLst>
        </p:cTn>
      </p:par>
    </p:tnLst>
    <p:bldLst>
      <p:bldP spid="28" grpId="0" animBg="1"/>
      <p:bldP spid="29" grpId="0" animBg="1"/>
      <p:bldP spid="38" grpId="0" animBg="1"/>
      <p:bldP spid="41" grpId="0" animBg="1"/>
      <p:bldP spid="42" grpId="0"/>
      <p:bldP spid="43" grpId="0" animBg="1"/>
      <p:bldP spid="44" grpId="0" animBg="1"/>
      <p:bldP spid="45" grpId="0" animBg="1"/>
      <p:bldP spid="48" grpId="0" animBg="1"/>
      <p:bldP spid="49" grpId="0" animBg="1"/>
      <p:bldP spid="50" grpId="0" animBg="1"/>
      <p:bldP spid="52" grpId="0"/>
      <p:bldP spid="53" grpId="0"/>
      <p:bldP spid="21" grpId="0"/>
      <p:bldP spid="22" grpId="0"/>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3A4624-52FD-BB4A-96FD-C026E2569805}"/>
              </a:ext>
            </a:extLst>
          </p:cNvPr>
          <p:cNvSpPr/>
          <p:nvPr/>
        </p:nvSpPr>
        <p:spPr>
          <a:xfrm>
            <a:off x="8338245" y="5017165"/>
            <a:ext cx="620684" cy="62937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latin typeface="Wingdings 2" panose="05020102010507070707" pitchFamily="18" charset="2"/>
            </a:endParaRPr>
          </a:p>
        </p:txBody>
      </p:sp>
      <p:sp>
        <p:nvSpPr>
          <p:cNvPr id="15" name="Rectangle 14">
            <a:extLst>
              <a:ext uri="{FF2B5EF4-FFF2-40B4-BE49-F238E27FC236}">
                <a16:creationId xmlns:a16="http://schemas.microsoft.com/office/drawing/2014/main" id="{DAA033EA-DF17-2543-A648-4D33C38FA5AC}"/>
              </a:ext>
            </a:extLst>
          </p:cNvPr>
          <p:cNvSpPr/>
          <p:nvPr/>
        </p:nvSpPr>
        <p:spPr>
          <a:xfrm>
            <a:off x="6531613" y="5017165"/>
            <a:ext cx="620684" cy="62937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Franklin Gothic Medium" panose="020B0603020102020204" pitchFamily="34" charset="0"/>
            </a:endParaRPr>
          </a:p>
        </p:txBody>
      </p:sp>
      <p:sp>
        <p:nvSpPr>
          <p:cNvPr id="2" name="Title 1">
            <a:extLst>
              <a:ext uri="{FF2B5EF4-FFF2-40B4-BE49-F238E27FC236}">
                <a16:creationId xmlns:a16="http://schemas.microsoft.com/office/drawing/2014/main" id="{AC2F223A-FDB7-4F6B-9D0B-6474353678B3}"/>
              </a:ext>
            </a:extLst>
          </p:cNvPr>
          <p:cNvSpPr>
            <a:spLocks noGrp="1"/>
          </p:cNvSpPr>
          <p:nvPr>
            <p:ph type="title"/>
          </p:nvPr>
        </p:nvSpPr>
        <p:spPr>
          <a:xfrm>
            <a:off x="838200" y="227324"/>
            <a:ext cx="10515600" cy="973224"/>
          </a:xfrm>
        </p:spPr>
        <p:txBody>
          <a:bodyPr/>
          <a:lstStyle/>
          <a:p>
            <a:r>
              <a:rPr lang="en-US" dirty="0"/>
              <a:t>Data Consistency in PM Programs</a:t>
            </a:r>
          </a:p>
        </p:txBody>
      </p:sp>
      <p:sp>
        <p:nvSpPr>
          <p:cNvPr id="4" name="Slide Number Placeholder 3">
            <a:extLst>
              <a:ext uri="{FF2B5EF4-FFF2-40B4-BE49-F238E27FC236}">
                <a16:creationId xmlns:a16="http://schemas.microsoft.com/office/drawing/2014/main" id="{BE6B5657-A7CF-43B2-B309-DC2ADCAEFE82}"/>
              </a:ext>
            </a:extLst>
          </p:cNvPr>
          <p:cNvSpPr>
            <a:spLocks noGrp="1"/>
          </p:cNvSpPr>
          <p:nvPr>
            <p:ph type="sldNum" sz="quarter" idx="12"/>
          </p:nvPr>
        </p:nvSpPr>
        <p:spPr/>
        <p:txBody>
          <a:bodyPr/>
          <a:lstStyle/>
          <a:p>
            <a:fld id="{09CBB891-A474-417A-9134-EF0307377039}" type="slidenum">
              <a:rPr lang="en-US" smtClean="0"/>
              <a:pPr/>
              <a:t>19</a:t>
            </a:fld>
            <a:endParaRPr lang="en-US" dirty="0"/>
          </a:p>
        </p:txBody>
      </p:sp>
      <p:sp>
        <p:nvSpPr>
          <p:cNvPr id="5" name="Content Placeholder 2">
            <a:extLst>
              <a:ext uri="{FF2B5EF4-FFF2-40B4-BE49-F238E27FC236}">
                <a16:creationId xmlns:a16="http://schemas.microsoft.com/office/drawing/2014/main" id="{77981F69-C81D-4544-BE60-0109F2F18F3D}"/>
              </a:ext>
            </a:extLst>
          </p:cNvPr>
          <p:cNvSpPr>
            <a:spLocks noGrp="1"/>
          </p:cNvSpPr>
          <p:nvPr>
            <p:ph idx="1"/>
          </p:nvPr>
        </p:nvSpPr>
        <p:spPr>
          <a:xfrm>
            <a:off x="2072932" y="3512634"/>
            <a:ext cx="3212806" cy="2716673"/>
          </a:xfrm>
        </p:spPr>
        <p:txBody>
          <a:bodyPr>
            <a:normAutofit/>
          </a:bodyPr>
          <a:lstStyle/>
          <a:p>
            <a:pPr marL="0" indent="0" algn="ctr">
              <a:lnSpc>
                <a:spcPct val="100000"/>
              </a:lnSpc>
              <a:spcBef>
                <a:spcPts val="500"/>
              </a:spcBef>
              <a:buNone/>
            </a:pPr>
            <a:r>
              <a:rPr lang="en-US" dirty="0"/>
              <a:t>Undo Logging</a:t>
            </a:r>
          </a:p>
          <a:p>
            <a:pPr marL="0" indent="0" algn="ctr">
              <a:lnSpc>
                <a:spcPct val="100000"/>
              </a:lnSpc>
              <a:spcBef>
                <a:spcPts val="500"/>
              </a:spcBef>
              <a:buNone/>
            </a:pPr>
            <a:r>
              <a:rPr lang="en-US" dirty="0"/>
              <a:t>Redo Logging</a:t>
            </a:r>
          </a:p>
          <a:p>
            <a:pPr marL="0" indent="0" algn="ctr">
              <a:lnSpc>
                <a:spcPct val="100000"/>
              </a:lnSpc>
              <a:spcBef>
                <a:spcPts val="500"/>
              </a:spcBef>
              <a:buNone/>
            </a:pPr>
            <a:r>
              <a:rPr lang="en-US" dirty="0"/>
              <a:t>Checkpointing</a:t>
            </a:r>
          </a:p>
          <a:p>
            <a:pPr marL="0" indent="0" algn="ctr">
              <a:lnSpc>
                <a:spcPct val="100000"/>
              </a:lnSpc>
              <a:spcBef>
                <a:spcPts val="500"/>
              </a:spcBef>
              <a:buNone/>
            </a:pPr>
            <a:r>
              <a:rPr lang="en-US" dirty="0"/>
              <a:t>Shadow Paging</a:t>
            </a:r>
          </a:p>
          <a:p>
            <a:pPr marL="0" indent="0" algn="ctr">
              <a:lnSpc>
                <a:spcPct val="100000"/>
              </a:lnSpc>
              <a:spcBef>
                <a:spcPts val="500"/>
              </a:spcBef>
              <a:buNone/>
            </a:pPr>
            <a:r>
              <a:rPr lang="en-US" dirty="0"/>
              <a:t>…</a:t>
            </a:r>
          </a:p>
        </p:txBody>
      </p:sp>
      <p:sp>
        <p:nvSpPr>
          <p:cNvPr id="7" name="Content Placeholder 2">
            <a:extLst>
              <a:ext uri="{FF2B5EF4-FFF2-40B4-BE49-F238E27FC236}">
                <a16:creationId xmlns:a16="http://schemas.microsoft.com/office/drawing/2014/main" id="{AE5E3907-2A5B-414D-A650-361C84B08DAC}"/>
              </a:ext>
            </a:extLst>
          </p:cNvPr>
          <p:cNvSpPr txBox="1">
            <a:spLocks/>
          </p:cNvSpPr>
          <p:nvPr/>
        </p:nvSpPr>
        <p:spPr>
          <a:xfrm>
            <a:off x="838200" y="1341728"/>
            <a:ext cx="10515600" cy="30449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PM programming typically follows crash consistency mechanisms</a:t>
            </a:r>
          </a:p>
          <a:p>
            <a:r>
              <a:rPr lang="en-US" sz="2600" dirty="0"/>
              <a:t>Most mechanisms </a:t>
            </a:r>
            <a:r>
              <a:rPr lang="en-US" sz="2600" dirty="0">
                <a:cs typeface="Consolas" panose="020B0609020204030204" pitchFamily="49" charset="0"/>
              </a:rPr>
              <a:t>maintain two versions of data:</a:t>
            </a:r>
            <a:br>
              <a:rPr lang="en-US" sz="2600" dirty="0">
                <a:cs typeface="Consolas" panose="020B0609020204030204" pitchFamily="49" charset="0"/>
              </a:rPr>
            </a:br>
            <a:r>
              <a:rPr lang="en-US" sz="2600" dirty="0">
                <a:cs typeface="Consolas" panose="020B0609020204030204" pitchFamily="49" charset="0"/>
              </a:rPr>
              <a:t>One </a:t>
            </a:r>
            <a:r>
              <a:rPr lang="en-US" sz="2600" i="1" dirty="0">
                <a:solidFill>
                  <a:schemeClr val="accent6">
                    <a:lumMod val="50000"/>
                  </a:schemeClr>
                </a:solidFill>
                <a:cs typeface="Consolas" panose="020B0609020204030204" pitchFamily="49" charset="0"/>
              </a:rPr>
              <a:t>consistent</a:t>
            </a:r>
            <a:r>
              <a:rPr lang="en-US" sz="2600" dirty="0">
                <a:cs typeface="Consolas" panose="020B0609020204030204" pitchFamily="49" charset="0"/>
              </a:rPr>
              <a:t> and another </a:t>
            </a:r>
            <a:r>
              <a:rPr lang="en-US" sz="2600" i="1" dirty="0">
                <a:solidFill>
                  <a:srgbClr val="C00000"/>
                </a:solidFill>
                <a:cs typeface="Consolas" panose="020B0609020204030204" pitchFamily="49" charset="0"/>
              </a:rPr>
              <a:t>inconsistent</a:t>
            </a:r>
          </a:p>
          <a:p>
            <a:r>
              <a:rPr lang="en-US" sz="2600" dirty="0">
                <a:cs typeface="Consolas" panose="020B0609020204030204" pitchFamily="49" charset="0"/>
              </a:rPr>
              <a:t>Versioning is managed by </a:t>
            </a:r>
            <a:r>
              <a:rPr lang="en-US" sz="2600" dirty="0">
                <a:solidFill>
                  <a:schemeClr val="accent1">
                    <a:lumMod val="75000"/>
                  </a:schemeClr>
                </a:solidFill>
                <a:cs typeface="Consolas" panose="020B0609020204030204" pitchFamily="49" charset="0"/>
              </a:rPr>
              <a:t>commit variables</a:t>
            </a:r>
          </a:p>
          <a:p>
            <a:endParaRPr lang="en-US" sz="2600" dirty="0"/>
          </a:p>
        </p:txBody>
      </p:sp>
      <p:sp>
        <p:nvSpPr>
          <p:cNvPr id="9" name="Right Brace 8">
            <a:extLst>
              <a:ext uri="{FF2B5EF4-FFF2-40B4-BE49-F238E27FC236}">
                <a16:creationId xmlns:a16="http://schemas.microsoft.com/office/drawing/2014/main" id="{F3BC8B40-0B50-4066-B206-8D39EF1D6AD4}"/>
              </a:ext>
            </a:extLst>
          </p:cNvPr>
          <p:cNvSpPr/>
          <p:nvPr/>
        </p:nvSpPr>
        <p:spPr>
          <a:xfrm>
            <a:off x="5198519" y="3708297"/>
            <a:ext cx="465512" cy="2191573"/>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a:extLst>
              <a:ext uri="{FF2B5EF4-FFF2-40B4-BE49-F238E27FC236}">
                <a16:creationId xmlns:a16="http://schemas.microsoft.com/office/drawing/2014/main" id="{E6081292-657D-484F-9183-4EE2BCDA7603}"/>
              </a:ext>
            </a:extLst>
          </p:cNvPr>
          <p:cNvSpPr/>
          <p:nvPr/>
        </p:nvSpPr>
        <p:spPr>
          <a:xfrm>
            <a:off x="8337227" y="5017165"/>
            <a:ext cx="620684" cy="62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Wingdings 2" panose="05020102010507070707" pitchFamily="18" charset="2"/>
              </a:rPr>
              <a:t>P</a:t>
            </a:r>
          </a:p>
        </p:txBody>
      </p:sp>
      <p:sp>
        <p:nvSpPr>
          <p:cNvPr id="16" name="Rectangle 15">
            <a:extLst>
              <a:ext uri="{FF2B5EF4-FFF2-40B4-BE49-F238E27FC236}">
                <a16:creationId xmlns:a16="http://schemas.microsoft.com/office/drawing/2014/main" id="{B1D760AA-B2F4-4FC8-B143-7F9D8B8D3C0C}"/>
              </a:ext>
            </a:extLst>
          </p:cNvPr>
          <p:cNvSpPr/>
          <p:nvPr/>
        </p:nvSpPr>
        <p:spPr>
          <a:xfrm>
            <a:off x="6530595" y="5017165"/>
            <a:ext cx="620684" cy="629374"/>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Franklin Gothic Medium" panose="020B0603020102020204" pitchFamily="34" charset="0"/>
              </a:rPr>
              <a:t>×</a:t>
            </a:r>
            <a:endParaRPr lang="en-US" sz="2000" dirty="0">
              <a:latin typeface="Franklin Gothic Medium" panose="020B0603020102020204" pitchFamily="34" charset="0"/>
            </a:endParaRPr>
          </a:p>
        </p:txBody>
      </p:sp>
      <p:sp>
        <p:nvSpPr>
          <p:cNvPr id="17" name="Rectangle 16">
            <a:extLst>
              <a:ext uri="{FF2B5EF4-FFF2-40B4-BE49-F238E27FC236}">
                <a16:creationId xmlns:a16="http://schemas.microsoft.com/office/drawing/2014/main" id="{D2696125-5289-4947-8C36-F6019881B020}"/>
              </a:ext>
            </a:extLst>
          </p:cNvPr>
          <p:cNvSpPr/>
          <p:nvPr/>
        </p:nvSpPr>
        <p:spPr>
          <a:xfrm>
            <a:off x="7460175" y="3995503"/>
            <a:ext cx="465512" cy="4720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latin typeface="Wingdings 2" panose="05020102010507070707" pitchFamily="18" charset="2"/>
            </a:endParaRPr>
          </a:p>
        </p:txBody>
      </p:sp>
      <p:sp>
        <p:nvSpPr>
          <p:cNvPr id="18" name="Rectangle 17">
            <a:extLst>
              <a:ext uri="{FF2B5EF4-FFF2-40B4-BE49-F238E27FC236}">
                <a16:creationId xmlns:a16="http://schemas.microsoft.com/office/drawing/2014/main" id="{F09CA438-F748-4553-A606-FAB334E56B67}"/>
              </a:ext>
            </a:extLst>
          </p:cNvPr>
          <p:cNvSpPr/>
          <p:nvPr/>
        </p:nvSpPr>
        <p:spPr>
          <a:xfrm>
            <a:off x="6498532" y="3402630"/>
            <a:ext cx="2721066" cy="523220"/>
          </a:xfrm>
          <a:prstGeom prst="rect">
            <a:avLst/>
          </a:prstGeom>
        </p:spPr>
        <p:txBody>
          <a:bodyPr wrap="none">
            <a:spAutoFit/>
          </a:bodyPr>
          <a:lstStyle/>
          <a:p>
            <a:r>
              <a:rPr lang="en-US" sz="2800" dirty="0">
                <a:latin typeface="Franklin Gothic Medium" panose="020B0603020102020204" pitchFamily="34" charset="0"/>
                <a:cs typeface="Consolas" panose="020B0609020204030204" pitchFamily="49" charset="0"/>
              </a:rPr>
              <a:t>Commit Variable</a:t>
            </a:r>
            <a:endParaRPr lang="en-US" sz="2800" dirty="0">
              <a:latin typeface="Franklin Gothic Medium" panose="020B0603020102020204" pitchFamily="34" charset="0"/>
            </a:endParaRPr>
          </a:p>
        </p:txBody>
      </p:sp>
      <p:sp>
        <p:nvSpPr>
          <p:cNvPr id="19" name="Arrow: Right 18">
            <a:extLst>
              <a:ext uri="{FF2B5EF4-FFF2-40B4-BE49-F238E27FC236}">
                <a16:creationId xmlns:a16="http://schemas.microsoft.com/office/drawing/2014/main" id="{507B4C73-8B2C-4915-A813-651E9B96D9D4}"/>
              </a:ext>
            </a:extLst>
          </p:cNvPr>
          <p:cNvSpPr/>
          <p:nvPr/>
        </p:nvSpPr>
        <p:spPr>
          <a:xfrm rot="2700000">
            <a:off x="7963880" y="4499527"/>
            <a:ext cx="620684" cy="36512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DCFFF8F1-9162-4A82-9210-A55AA4F12F73}"/>
              </a:ext>
            </a:extLst>
          </p:cNvPr>
          <p:cNvSpPr/>
          <p:nvPr/>
        </p:nvSpPr>
        <p:spPr>
          <a:xfrm rot="8100000">
            <a:off x="6801297" y="4501860"/>
            <a:ext cx="620684" cy="36512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697D1D01-5C10-419C-9FD8-BA08957D8AFC}"/>
              </a:ext>
            </a:extLst>
          </p:cNvPr>
          <p:cNvSpPr/>
          <p:nvPr/>
        </p:nvSpPr>
        <p:spPr>
          <a:xfrm>
            <a:off x="0" y="6199728"/>
            <a:ext cx="12192000" cy="646986"/>
          </a:xfrm>
          <a:prstGeom prst="roundRect">
            <a:avLst/>
          </a:prstGeom>
          <a:solidFill>
            <a:schemeClr val="bg1">
              <a:lumMod val="85000"/>
            </a:schemeClr>
          </a:solidFill>
        </p:spPr>
        <p:txBody>
          <a:bodyPr wrap="square">
            <a:spAutoFit/>
          </a:bodyPr>
          <a:lstStyle/>
          <a:p>
            <a:pPr algn="ctr"/>
            <a:r>
              <a:rPr lang="en-US" sz="3200" dirty="0">
                <a:latin typeface="Franklin Gothic Medium" panose="020B0603020102020204" pitchFamily="34" charset="0"/>
              </a:rPr>
              <a:t>A</a:t>
            </a:r>
            <a:r>
              <a:rPr lang="en-US" sz="3200" dirty="0">
                <a:solidFill>
                  <a:schemeClr val="accent1">
                    <a:lumMod val="50000"/>
                  </a:schemeClr>
                </a:solidFill>
                <a:latin typeface="Franklin Gothic Medium" panose="020B0603020102020204" pitchFamily="34" charset="0"/>
              </a:rPr>
              <a:t> </a:t>
            </a:r>
            <a:r>
              <a:rPr lang="en-US" sz="3200" i="1" dirty="0">
                <a:solidFill>
                  <a:srgbClr val="CC0000"/>
                </a:solidFill>
                <a:latin typeface="Franklin Gothic Medium" panose="020B0603020102020204" pitchFamily="34" charset="0"/>
              </a:rPr>
              <a:t>cross-failure semantic bug</a:t>
            </a:r>
            <a:r>
              <a:rPr lang="en-US" sz="3200" i="1" dirty="0">
                <a:solidFill>
                  <a:srgbClr val="FF0000"/>
                </a:solidFill>
                <a:latin typeface="Franklin Gothic Medium" panose="020B0603020102020204" pitchFamily="34" charset="0"/>
              </a:rPr>
              <a:t> </a:t>
            </a:r>
            <a:r>
              <a:rPr lang="en-US" sz="3200" dirty="0">
                <a:latin typeface="Franklin Gothic Medium" panose="020B0603020102020204" pitchFamily="34" charset="0"/>
              </a:rPr>
              <a:t>occurs if versioning is incorrect</a:t>
            </a:r>
          </a:p>
        </p:txBody>
      </p:sp>
      <p:pic>
        <p:nvPicPr>
          <p:cNvPr id="8" name="Audio 7">
            <a:hlinkClick r:id="" action="ppaction://media"/>
            <a:extLst>
              <a:ext uri="{FF2B5EF4-FFF2-40B4-BE49-F238E27FC236}">
                <a16:creationId xmlns:a16="http://schemas.microsoft.com/office/drawing/2014/main" id="{28B04E87-9883-48B0-98AF-86ACA35F092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901143010"/>
      </p:ext>
    </p:extLst>
  </p:cSld>
  <p:clrMapOvr>
    <a:masterClrMapping/>
  </p:clrMapOvr>
  <mc:AlternateContent xmlns:mc="http://schemas.openxmlformats.org/markup-compatibility/2006" xmlns:p14="http://schemas.microsoft.com/office/powerpoint/2010/main">
    <mc:Choice Requires="p14">
      <p:transition spd="slow" p14:dur="2000" advTm="34576"/>
    </mc:Choice>
    <mc:Fallback xmlns="">
      <p:transition spd="slow" advTm="34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8"/>
                </p:tgtEl>
              </p:cMediaNode>
            </p:audio>
          </p:childTnLst>
        </p:cTn>
      </p:par>
    </p:tnLst>
    <p:bldLst>
      <p:bldP spid="14" grpId="0" animBg="1"/>
      <p:bldP spid="15" grpId="0" animBg="1"/>
      <p:bldP spid="5" grpId="0" uiExpand="1" build="p"/>
      <p:bldP spid="9" grpId="0" animBg="1"/>
      <p:bldP spid="13" grpId="0" animBg="1"/>
      <p:bldP spid="16" grpId="0" animBg="1"/>
      <p:bldP spid="17" grpId="0" animBg="1"/>
      <p:bldP spid="18" grpId="0"/>
      <p:bldP spid="19" grpId="0" animBg="1"/>
      <p:bldP spid="19" grpId="1" animBg="1"/>
      <p:bldP spid="20"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1DC67-2070-48FE-93CA-5DD8DBBF2ADD}"/>
              </a:ext>
            </a:extLst>
          </p:cNvPr>
          <p:cNvSpPr>
            <a:spLocks noGrp="1"/>
          </p:cNvSpPr>
          <p:nvPr>
            <p:ph type="title"/>
          </p:nvPr>
        </p:nvSpPr>
        <p:spPr>
          <a:xfrm>
            <a:off x="838200" y="177800"/>
            <a:ext cx="10515600" cy="1116648"/>
          </a:xfrm>
        </p:spPr>
        <p:txBody>
          <a:bodyPr/>
          <a:lstStyle/>
          <a:p>
            <a:r>
              <a:rPr lang="en-US" dirty="0"/>
              <a:t>Summary</a:t>
            </a:r>
          </a:p>
        </p:txBody>
      </p:sp>
      <p:sp>
        <p:nvSpPr>
          <p:cNvPr id="3" name="Content Placeholder 2">
            <a:extLst>
              <a:ext uri="{FF2B5EF4-FFF2-40B4-BE49-F238E27FC236}">
                <a16:creationId xmlns:a16="http://schemas.microsoft.com/office/drawing/2014/main" id="{1BF635BE-48FC-47AB-9D5B-AF291CF79CB6}"/>
              </a:ext>
            </a:extLst>
          </p:cNvPr>
          <p:cNvSpPr>
            <a:spLocks noGrp="1"/>
          </p:cNvSpPr>
          <p:nvPr>
            <p:ph idx="1"/>
          </p:nvPr>
        </p:nvSpPr>
        <p:spPr>
          <a:xfrm>
            <a:off x="838200" y="1117771"/>
            <a:ext cx="11236960" cy="2090581"/>
          </a:xfrm>
        </p:spPr>
        <p:txBody>
          <a:bodyPr>
            <a:normAutofit/>
          </a:bodyPr>
          <a:lstStyle/>
          <a:p>
            <a:pPr>
              <a:lnSpc>
                <a:spcPct val="100000"/>
              </a:lnSpc>
              <a:spcBef>
                <a:spcPts val="0"/>
              </a:spcBef>
            </a:pPr>
            <a:r>
              <a:rPr lang="en-US" sz="2600" dirty="0"/>
              <a:t>Programming for persistent memory (PM) is hard and error-prone</a:t>
            </a:r>
          </a:p>
          <a:p>
            <a:pPr>
              <a:lnSpc>
                <a:spcPct val="100000"/>
              </a:lnSpc>
              <a:spcBef>
                <a:spcPts val="0"/>
              </a:spcBef>
            </a:pPr>
            <a:r>
              <a:rPr lang="en-US" sz="2600" dirty="0"/>
              <a:t>Prior works focus on the correctness of the stage before failure</a:t>
            </a:r>
          </a:p>
          <a:p>
            <a:pPr>
              <a:lnSpc>
                <a:spcPct val="100000"/>
              </a:lnSpc>
              <a:spcBef>
                <a:spcPts val="0"/>
              </a:spcBef>
            </a:pPr>
            <a:r>
              <a:rPr lang="en-US" sz="2600" dirty="0"/>
              <a:t>Crash consistency relies on stages </a:t>
            </a:r>
            <a:r>
              <a:rPr lang="en-US" sz="2600" i="1" dirty="0">
                <a:solidFill>
                  <a:schemeClr val="accent1">
                    <a:lumMod val="75000"/>
                  </a:schemeClr>
                </a:solidFill>
              </a:rPr>
              <a:t>before</a:t>
            </a:r>
            <a:r>
              <a:rPr lang="en-US" sz="2600" dirty="0"/>
              <a:t> and </a:t>
            </a:r>
            <a:r>
              <a:rPr lang="en-US" sz="2600" i="1" dirty="0">
                <a:solidFill>
                  <a:schemeClr val="accent1">
                    <a:lumMod val="75000"/>
                  </a:schemeClr>
                </a:solidFill>
              </a:rPr>
              <a:t>after</a:t>
            </a:r>
            <a:r>
              <a:rPr lang="en-US" sz="2600" dirty="0"/>
              <a:t> the failure</a:t>
            </a:r>
          </a:p>
          <a:p>
            <a:pPr>
              <a:lnSpc>
                <a:spcPct val="100000"/>
              </a:lnSpc>
              <a:spcBef>
                <a:spcPts val="0"/>
              </a:spcBef>
            </a:pPr>
            <a:r>
              <a:rPr lang="en-US" sz="2600" dirty="0"/>
              <a:t>This work defines </a:t>
            </a:r>
            <a:r>
              <a:rPr lang="en-US" sz="2600" i="1" dirty="0">
                <a:solidFill>
                  <a:schemeClr val="accent1">
                    <a:lumMod val="75000"/>
                  </a:schemeClr>
                </a:solidFill>
              </a:rPr>
              <a:t>cross-failure</a:t>
            </a:r>
            <a:r>
              <a:rPr lang="en-US" sz="2600" dirty="0"/>
              <a:t> </a:t>
            </a:r>
            <a:r>
              <a:rPr lang="en-US" sz="2600" i="1" dirty="0">
                <a:solidFill>
                  <a:schemeClr val="accent1">
                    <a:lumMod val="75000"/>
                  </a:schemeClr>
                </a:solidFill>
              </a:rPr>
              <a:t>interactions </a:t>
            </a:r>
            <a:r>
              <a:rPr lang="en-US" sz="2600" dirty="0"/>
              <a:t>between the two stages</a:t>
            </a:r>
          </a:p>
          <a:p>
            <a:pPr>
              <a:lnSpc>
                <a:spcPct val="100000"/>
              </a:lnSpc>
              <a:spcBef>
                <a:spcPts val="0"/>
              </a:spcBef>
            </a:pPr>
            <a:r>
              <a:rPr lang="en-US" sz="2600" dirty="0"/>
              <a:t>We provide </a:t>
            </a:r>
            <a:r>
              <a:rPr lang="en-US" sz="2600" i="1" dirty="0">
                <a:solidFill>
                  <a:schemeClr val="accent1">
                    <a:lumMod val="75000"/>
                  </a:schemeClr>
                </a:solidFill>
              </a:rPr>
              <a:t>XFDetector</a:t>
            </a:r>
            <a:r>
              <a:rPr lang="en-US" sz="2600" dirty="0"/>
              <a:t> that </a:t>
            </a:r>
            <a:r>
              <a:rPr lang="en-US" sz="2600"/>
              <a:t>holistically tests </a:t>
            </a:r>
            <a:r>
              <a:rPr lang="en-US" sz="2600" i="1" dirty="0">
                <a:solidFill>
                  <a:schemeClr val="accent1">
                    <a:lumMod val="75000"/>
                  </a:schemeClr>
                </a:solidFill>
              </a:rPr>
              <a:t>both stages across-failure</a:t>
            </a:r>
          </a:p>
          <a:p>
            <a:pPr marL="0" indent="0">
              <a:lnSpc>
                <a:spcPct val="100000"/>
              </a:lnSpc>
              <a:spcBef>
                <a:spcPts val="0"/>
              </a:spcBef>
              <a:buNone/>
            </a:pPr>
            <a:endParaRPr lang="en-US" sz="2600" dirty="0"/>
          </a:p>
        </p:txBody>
      </p:sp>
      <p:sp>
        <p:nvSpPr>
          <p:cNvPr id="4" name="Slide Number Placeholder 3">
            <a:extLst>
              <a:ext uri="{FF2B5EF4-FFF2-40B4-BE49-F238E27FC236}">
                <a16:creationId xmlns:a16="http://schemas.microsoft.com/office/drawing/2014/main" id="{3844D95A-1EC3-427B-B74B-D49A78B5E9BF}"/>
              </a:ext>
            </a:extLst>
          </p:cNvPr>
          <p:cNvSpPr>
            <a:spLocks noGrp="1"/>
          </p:cNvSpPr>
          <p:nvPr>
            <p:ph type="sldNum" sz="quarter" idx="12"/>
          </p:nvPr>
        </p:nvSpPr>
        <p:spPr/>
        <p:txBody>
          <a:bodyPr/>
          <a:lstStyle/>
          <a:p>
            <a:fld id="{09CBB891-A474-417A-9134-EF0307377039}" type="slidenum">
              <a:rPr lang="en-US" smtClean="0"/>
              <a:pPr/>
              <a:t>2</a:t>
            </a:fld>
            <a:endParaRPr lang="en-US" dirty="0"/>
          </a:p>
        </p:txBody>
      </p:sp>
      <p:sp>
        <p:nvSpPr>
          <p:cNvPr id="5" name="TextBox 4">
            <a:extLst>
              <a:ext uri="{FF2B5EF4-FFF2-40B4-BE49-F238E27FC236}">
                <a16:creationId xmlns:a16="http://schemas.microsoft.com/office/drawing/2014/main" id="{A0792698-CF19-43D7-B74E-3A94150B5E60}"/>
              </a:ext>
            </a:extLst>
          </p:cNvPr>
          <p:cNvSpPr txBox="1"/>
          <p:nvPr/>
        </p:nvSpPr>
        <p:spPr>
          <a:xfrm>
            <a:off x="1583362" y="6246933"/>
            <a:ext cx="3020717" cy="523220"/>
          </a:xfrm>
          <a:prstGeom prst="rect">
            <a:avLst/>
          </a:prstGeom>
          <a:noFill/>
        </p:spPr>
        <p:txBody>
          <a:bodyPr wrap="square" rtlCol="0">
            <a:spAutoFit/>
          </a:bodyPr>
          <a:lstStyle/>
          <a:p>
            <a:pPr algn="ctr"/>
            <a:r>
              <a:rPr lang="en-US" sz="2800" dirty="0">
                <a:solidFill>
                  <a:schemeClr val="accent1">
                    <a:lumMod val="75000"/>
                  </a:schemeClr>
                </a:solidFill>
                <a:latin typeface="Franklin Gothic Medium" panose="020B0603020102020204" pitchFamily="34" charset="0"/>
              </a:rPr>
              <a:t>Pre-Failure Stage</a:t>
            </a:r>
          </a:p>
        </p:txBody>
      </p:sp>
      <p:sp>
        <p:nvSpPr>
          <p:cNvPr id="6" name="TextBox 5">
            <a:extLst>
              <a:ext uri="{FF2B5EF4-FFF2-40B4-BE49-F238E27FC236}">
                <a16:creationId xmlns:a16="http://schemas.microsoft.com/office/drawing/2014/main" id="{AB107AB3-B185-4B72-8856-5AD1E8BEC343}"/>
              </a:ext>
            </a:extLst>
          </p:cNvPr>
          <p:cNvSpPr txBox="1"/>
          <p:nvPr/>
        </p:nvSpPr>
        <p:spPr>
          <a:xfrm>
            <a:off x="6586543" y="6246933"/>
            <a:ext cx="3020717" cy="523220"/>
          </a:xfrm>
          <a:prstGeom prst="rect">
            <a:avLst/>
          </a:prstGeom>
          <a:noFill/>
        </p:spPr>
        <p:txBody>
          <a:bodyPr wrap="square" rtlCol="0">
            <a:spAutoFit/>
          </a:bodyPr>
          <a:lstStyle/>
          <a:p>
            <a:pPr algn="ctr"/>
            <a:r>
              <a:rPr lang="en-US" sz="2800" dirty="0">
                <a:solidFill>
                  <a:srgbClr val="B74A12"/>
                </a:solidFill>
                <a:latin typeface="Franklin Gothic Medium" panose="020B0603020102020204" pitchFamily="34" charset="0"/>
              </a:rPr>
              <a:t>Post-Failure Stage</a:t>
            </a:r>
          </a:p>
        </p:txBody>
      </p:sp>
      <p:cxnSp>
        <p:nvCxnSpPr>
          <p:cNvPr id="7" name="Connector: Curved 6">
            <a:extLst>
              <a:ext uri="{FF2B5EF4-FFF2-40B4-BE49-F238E27FC236}">
                <a16:creationId xmlns:a16="http://schemas.microsoft.com/office/drawing/2014/main" id="{AB1765BC-0E3D-427C-B350-DA8D3196EB0C}"/>
              </a:ext>
            </a:extLst>
          </p:cNvPr>
          <p:cNvCxnSpPr>
            <a:cxnSpLocks/>
            <a:stCxn id="17" idx="0"/>
            <a:endCxn id="11" idx="2"/>
          </p:cNvCxnSpPr>
          <p:nvPr/>
        </p:nvCxnSpPr>
        <p:spPr>
          <a:xfrm rot="10800000">
            <a:off x="3351041" y="4285731"/>
            <a:ext cx="4385324" cy="1510440"/>
          </a:xfrm>
          <a:prstGeom prst="curvedConnector3">
            <a:avLst>
              <a:gd name="adj1" fmla="val 50000"/>
            </a:avLst>
          </a:prstGeom>
          <a:ln w="38100">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436222C-F1A7-4A6C-84FD-C40A8114BA89}"/>
              </a:ext>
            </a:extLst>
          </p:cNvPr>
          <p:cNvSpPr txBox="1"/>
          <p:nvPr/>
        </p:nvSpPr>
        <p:spPr>
          <a:xfrm>
            <a:off x="4155250" y="3875236"/>
            <a:ext cx="4455350" cy="523220"/>
          </a:xfrm>
          <a:prstGeom prst="rect">
            <a:avLst/>
          </a:prstGeom>
          <a:noFill/>
        </p:spPr>
        <p:txBody>
          <a:bodyPr wrap="square" rtlCol="0">
            <a:spAutoFit/>
          </a:bodyPr>
          <a:lstStyle/>
          <a:p>
            <a:pPr algn="ctr"/>
            <a:r>
              <a:rPr lang="en-US" sz="2800" dirty="0">
                <a:latin typeface="Franklin Gothic Medium" panose="020B0603020102020204" pitchFamily="34" charset="0"/>
              </a:rPr>
              <a:t>Cross-Failure Interactions</a:t>
            </a:r>
          </a:p>
        </p:txBody>
      </p:sp>
      <p:sp>
        <p:nvSpPr>
          <p:cNvPr id="11" name="Rectangle 10">
            <a:extLst>
              <a:ext uri="{FF2B5EF4-FFF2-40B4-BE49-F238E27FC236}">
                <a16:creationId xmlns:a16="http://schemas.microsoft.com/office/drawing/2014/main" id="{80695772-B9AF-4719-A351-DCC3D97F3887}"/>
              </a:ext>
            </a:extLst>
          </p:cNvPr>
          <p:cNvSpPr/>
          <p:nvPr/>
        </p:nvSpPr>
        <p:spPr>
          <a:xfrm rot="16200000">
            <a:off x="2593907" y="3989831"/>
            <a:ext cx="922468" cy="591800"/>
          </a:xfrm>
          <a:prstGeom prst="rect">
            <a:avLst/>
          </a:prstGeom>
          <a:solidFill>
            <a:schemeClr val="accent1">
              <a:lumMod val="40000"/>
              <a:lumOff val="6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Franklin Gothic Medium" panose="020B0603020102020204" pitchFamily="34" charset="0"/>
            </a:endParaRPr>
          </a:p>
        </p:txBody>
      </p:sp>
      <p:sp>
        <p:nvSpPr>
          <p:cNvPr id="17" name="Rectangle 16">
            <a:extLst>
              <a:ext uri="{FF2B5EF4-FFF2-40B4-BE49-F238E27FC236}">
                <a16:creationId xmlns:a16="http://schemas.microsoft.com/office/drawing/2014/main" id="{631514A0-4822-4CC7-8800-CD3AD0AF9E25}"/>
              </a:ext>
            </a:extLst>
          </p:cNvPr>
          <p:cNvSpPr/>
          <p:nvPr/>
        </p:nvSpPr>
        <p:spPr>
          <a:xfrm rot="16200000">
            <a:off x="7616488" y="5500270"/>
            <a:ext cx="831554" cy="591801"/>
          </a:xfrm>
          <a:prstGeom prst="rect">
            <a:avLst/>
          </a:prstGeom>
          <a:solidFill>
            <a:schemeClr val="accent2">
              <a:lumMod val="40000"/>
              <a:lumOff val="6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Franklin Gothic Medium" panose="020B0603020102020204" pitchFamily="34" charset="0"/>
            </a:endParaRPr>
          </a:p>
        </p:txBody>
      </p:sp>
      <p:sp>
        <p:nvSpPr>
          <p:cNvPr id="19" name="Lightning Bolt 18">
            <a:extLst>
              <a:ext uri="{FF2B5EF4-FFF2-40B4-BE49-F238E27FC236}">
                <a16:creationId xmlns:a16="http://schemas.microsoft.com/office/drawing/2014/main" id="{9FE56AE0-3806-4579-8AF7-D0553F2E315E}"/>
              </a:ext>
            </a:extLst>
          </p:cNvPr>
          <p:cNvSpPr/>
          <p:nvPr/>
        </p:nvSpPr>
        <p:spPr>
          <a:xfrm>
            <a:off x="2816873" y="4465172"/>
            <a:ext cx="703365" cy="850337"/>
          </a:xfrm>
          <a:prstGeom prst="lightningBol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87494CD9-2BB9-4788-B8D8-EEA1BD3311E1}"/>
              </a:ext>
            </a:extLst>
          </p:cNvPr>
          <p:cNvGrpSpPr/>
          <p:nvPr/>
        </p:nvGrpSpPr>
        <p:grpSpPr>
          <a:xfrm>
            <a:off x="2792322" y="3785515"/>
            <a:ext cx="539904" cy="539904"/>
            <a:chOff x="498850" y="3811184"/>
            <a:chExt cx="571846" cy="571848"/>
          </a:xfrm>
          <a:solidFill>
            <a:srgbClr val="CC0000"/>
          </a:solidFill>
        </p:grpSpPr>
        <p:pic>
          <p:nvPicPr>
            <p:cNvPr id="27" name="Graphic 26">
              <a:extLst>
                <a:ext uri="{FF2B5EF4-FFF2-40B4-BE49-F238E27FC236}">
                  <a16:creationId xmlns:a16="http://schemas.microsoft.com/office/drawing/2014/main" id="{2E880799-0920-4EE5-87B2-70759864C1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8850" y="3811184"/>
              <a:ext cx="571846" cy="571848"/>
            </a:xfrm>
            <a:prstGeom prst="rect">
              <a:avLst/>
            </a:prstGeom>
          </p:spPr>
        </p:pic>
        <p:sp>
          <p:nvSpPr>
            <p:cNvPr id="28" name="Rectangle 27">
              <a:extLst>
                <a:ext uri="{FF2B5EF4-FFF2-40B4-BE49-F238E27FC236}">
                  <a16:creationId xmlns:a16="http://schemas.microsoft.com/office/drawing/2014/main" id="{85299EA0-93D4-4E7D-9732-C2D60480C7E8}"/>
                </a:ext>
              </a:extLst>
            </p:cNvPr>
            <p:cNvSpPr/>
            <p:nvPr/>
          </p:nvSpPr>
          <p:spPr>
            <a:xfrm>
              <a:off x="689478" y="4021300"/>
              <a:ext cx="190590" cy="151592"/>
            </a:xfrm>
            <a:prstGeom prst="rect">
              <a:avLst/>
            </a:prstGeom>
            <a:grp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DFC69933-9F04-45EA-95B9-FFF641561388}"/>
              </a:ext>
            </a:extLst>
          </p:cNvPr>
          <p:cNvGrpSpPr/>
          <p:nvPr/>
        </p:nvGrpSpPr>
        <p:grpSpPr>
          <a:xfrm>
            <a:off x="7757314" y="5434367"/>
            <a:ext cx="539904" cy="539904"/>
            <a:chOff x="498850" y="3811184"/>
            <a:chExt cx="571846" cy="571848"/>
          </a:xfrm>
          <a:solidFill>
            <a:srgbClr val="CC0000"/>
          </a:solidFill>
        </p:grpSpPr>
        <p:pic>
          <p:nvPicPr>
            <p:cNvPr id="31" name="Graphic 30">
              <a:extLst>
                <a:ext uri="{FF2B5EF4-FFF2-40B4-BE49-F238E27FC236}">
                  <a16:creationId xmlns:a16="http://schemas.microsoft.com/office/drawing/2014/main" id="{F67007B1-B6B5-4C52-8E1A-24781DD4E4C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8850" y="3811184"/>
              <a:ext cx="571846" cy="571848"/>
            </a:xfrm>
            <a:prstGeom prst="rect">
              <a:avLst/>
            </a:prstGeom>
          </p:spPr>
        </p:pic>
        <p:sp>
          <p:nvSpPr>
            <p:cNvPr id="32" name="Rectangle 31">
              <a:extLst>
                <a:ext uri="{FF2B5EF4-FFF2-40B4-BE49-F238E27FC236}">
                  <a16:creationId xmlns:a16="http://schemas.microsoft.com/office/drawing/2014/main" id="{8B2AC979-0BA1-4FA8-A4CD-0E24F2B34C23}"/>
                </a:ext>
              </a:extLst>
            </p:cNvPr>
            <p:cNvSpPr/>
            <p:nvPr/>
          </p:nvSpPr>
          <p:spPr>
            <a:xfrm>
              <a:off x="689478" y="4021300"/>
              <a:ext cx="190590" cy="151592"/>
            </a:xfrm>
            <a:prstGeom prst="rect">
              <a:avLst/>
            </a:prstGeom>
            <a:grp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EA98F16D-C2C5-448E-B39C-0677DEF8DFDB}"/>
              </a:ext>
            </a:extLst>
          </p:cNvPr>
          <p:cNvGrpSpPr/>
          <p:nvPr/>
        </p:nvGrpSpPr>
        <p:grpSpPr>
          <a:xfrm>
            <a:off x="1623559" y="3297590"/>
            <a:ext cx="2136777" cy="2136777"/>
            <a:chOff x="1605823" y="3290345"/>
            <a:chExt cx="2136777" cy="2136777"/>
          </a:xfrm>
        </p:grpSpPr>
        <p:pic>
          <p:nvPicPr>
            <p:cNvPr id="29" name="Graphic 28">
              <a:extLst>
                <a:ext uri="{FF2B5EF4-FFF2-40B4-BE49-F238E27FC236}">
                  <a16:creationId xmlns:a16="http://schemas.microsoft.com/office/drawing/2014/main" id="{F8EC5CA3-0E93-413C-BD6A-574FE24501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400000">
              <a:off x="1605823" y="3290345"/>
              <a:ext cx="2136777" cy="2136777"/>
            </a:xfrm>
            <a:prstGeom prst="rect">
              <a:avLst/>
            </a:prstGeom>
          </p:spPr>
        </p:pic>
        <p:sp>
          <p:nvSpPr>
            <p:cNvPr id="34" name="Rectangle 33">
              <a:extLst>
                <a:ext uri="{FF2B5EF4-FFF2-40B4-BE49-F238E27FC236}">
                  <a16:creationId xmlns:a16="http://schemas.microsoft.com/office/drawing/2014/main" id="{D1873949-531C-4639-A14F-DAA7B88A0C23}"/>
                </a:ext>
              </a:extLst>
            </p:cNvPr>
            <p:cNvSpPr/>
            <p:nvPr/>
          </p:nvSpPr>
          <p:spPr>
            <a:xfrm rot="2700000">
              <a:off x="1922337" y="4515873"/>
              <a:ext cx="285173" cy="8995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A7CB6AEC-C1CA-4776-AC5A-A1F1F71B512A}"/>
              </a:ext>
            </a:extLst>
          </p:cNvPr>
          <p:cNvGrpSpPr/>
          <p:nvPr/>
        </p:nvGrpSpPr>
        <p:grpSpPr>
          <a:xfrm rot="15300000">
            <a:off x="7541247" y="4671840"/>
            <a:ext cx="2136777" cy="2136777"/>
            <a:chOff x="1605823" y="3290345"/>
            <a:chExt cx="2136777" cy="2136777"/>
          </a:xfrm>
        </p:grpSpPr>
        <p:pic>
          <p:nvPicPr>
            <p:cNvPr id="37" name="Graphic 36">
              <a:extLst>
                <a:ext uri="{FF2B5EF4-FFF2-40B4-BE49-F238E27FC236}">
                  <a16:creationId xmlns:a16="http://schemas.microsoft.com/office/drawing/2014/main" id="{CC50DF1A-383F-496A-9F42-C110104A350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400000">
              <a:off x="1605823" y="3290345"/>
              <a:ext cx="2136777" cy="2136777"/>
            </a:xfrm>
            <a:prstGeom prst="rect">
              <a:avLst/>
            </a:prstGeom>
          </p:spPr>
        </p:pic>
        <p:sp>
          <p:nvSpPr>
            <p:cNvPr id="38" name="Rectangle 37">
              <a:extLst>
                <a:ext uri="{FF2B5EF4-FFF2-40B4-BE49-F238E27FC236}">
                  <a16:creationId xmlns:a16="http://schemas.microsoft.com/office/drawing/2014/main" id="{2FF72C5E-86B4-4906-86B4-3E7C5F770264}"/>
                </a:ext>
              </a:extLst>
            </p:cNvPr>
            <p:cNvSpPr/>
            <p:nvPr/>
          </p:nvSpPr>
          <p:spPr>
            <a:xfrm rot="2700000">
              <a:off x="1922337" y="4515873"/>
              <a:ext cx="285173" cy="8995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B4AF53E4-4530-488C-9E8A-FF14FDBFB16F}"/>
              </a:ext>
            </a:extLst>
          </p:cNvPr>
          <p:cNvSpPr txBox="1"/>
          <p:nvPr/>
        </p:nvSpPr>
        <p:spPr>
          <a:xfrm>
            <a:off x="827065" y="5380393"/>
            <a:ext cx="1896640" cy="523220"/>
          </a:xfrm>
          <a:prstGeom prst="rect">
            <a:avLst/>
          </a:prstGeom>
          <a:noFill/>
        </p:spPr>
        <p:txBody>
          <a:bodyPr wrap="square" rtlCol="0">
            <a:spAutoFit/>
          </a:bodyPr>
          <a:lstStyle/>
          <a:p>
            <a:pPr algn="ctr"/>
            <a:r>
              <a:rPr lang="en-US" sz="2800" dirty="0">
                <a:latin typeface="Franklin Gothic Medium" panose="020B0603020102020204" pitchFamily="34" charset="0"/>
              </a:rPr>
              <a:t>XFDetector</a:t>
            </a:r>
          </a:p>
        </p:txBody>
      </p:sp>
      <p:sp>
        <p:nvSpPr>
          <p:cNvPr id="40" name="TextBox 39">
            <a:extLst>
              <a:ext uri="{FF2B5EF4-FFF2-40B4-BE49-F238E27FC236}">
                <a16:creationId xmlns:a16="http://schemas.microsoft.com/office/drawing/2014/main" id="{CB7C36D7-80AD-4768-91BF-2D3ACDD4215F}"/>
              </a:ext>
            </a:extLst>
          </p:cNvPr>
          <p:cNvSpPr txBox="1"/>
          <p:nvPr/>
        </p:nvSpPr>
        <p:spPr>
          <a:xfrm>
            <a:off x="9244625" y="5561708"/>
            <a:ext cx="1896640" cy="523220"/>
          </a:xfrm>
          <a:prstGeom prst="rect">
            <a:avLst/>
          </a:prstGeom>
          <a:noFill/>
        </p:spPr>
        <p:txBody>
          <a:bodyPr wrap="square" rtlCol="0">
            <a:spAutoFit/>
          </a:bodyPr>
          <a:lstStyle/>
          <a:p>
            <a:pPr algn="ctr"/>
            <a:r>
              <a:rPr lang="en-US" sz="2800" dirty="0">
                <a:latin typeface="Franklin Gothic Medium" panose="020B0603020102020204" pitchFamily="34" charset="0"/>
              </a:rPr>
              <a:t>XFDetector</a:t>
            </a:r>
          </a:p>
        </p:txBody>
      </p:sp>
      <p:sp>
        <p:nvSpPr>
          <p:cNvPr id="41" name="TextBox 40">
            <a:extLst>
              <a:ext uri="{FF2B5EF4-FFF2-40B4-BE49-F238E27FC236}">
                <a16:creationId xmlns:a16="http://schemas.microsoft.com/office/drawing/2014/main" id="{0A27AC46-A937-4970-AB45-D17EF61FA2B3}"/>
              </a:ext>
            </a:extLst>
          </p:cNvPr>
          <p:cNvSpPr txBox="1"/>
          <p:nvPr/>
        </p:nvSpPr>
        <p:spPr>
          <a:xfrm>
            <a:off x="655059" y="5378123"/>
            <a:ext cx="2382313" cy="523220"/>
          </a:xfrm>
          <a:prstGeom prst="rect">
            <a:avLst/>
          </a:prstGeom>
          <a:noFill/>
        </p:spPr>
        <p:txBody>
          <a:bodyPr wrap="square" rtlCol="0">
            <a:spAutoFit/>
          </a:bodyPr>
          <a:lstStyle/>
          <a:p>
            <a:pPr algn="ctr"/>
            <a:r>
              <a:rPr lang="en-US" sz="2800" dirty="0">
                <a:latin typeface="Franklin Gothic Medium" panose="020B0603020102020204" pitchFamily="34" charset="0"/>
              </a:rPr>
              <a:t>Prior Works</a:t>
            </a:r>
          </a:p>
        </p:txBody>
      </p:sp>
      <p:pic>
        <p:nvPicPr>
          <p:cNvPr id="18" name="Audio 17">
            <a:hlinkClick r:id="" action="ppaction://media"/>
            <a:extLst>
              <a:ext uri="{FF2B5EF4-FFF2-40B4-BE49-F238E27FC236}">
                <a16:creationId xmlns:a16="http://schemas.microsoft.com/office/drawing/2014/main" id="{EE7435A6-DD11-4461-BD28-B7F46E744E9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488965782"/>
      </p:ext>
    </p:extLst>
  </p:cSld>
  <p:clrMapOvr>
    <a:masterClrMapping/>
  </p:clrMapOvr>
  <mc:AlternateContent xmlns:mc="http://schemas.openxmlformats.org/markup-compatibility/2006" xmlns:p14="http://schemas.microsoft.com/office/powerpoint/2010/main">
    <mc:Choice Requires="p14">
      <p:transition spd="slow" p14:dur="2000" advTm="31215"/>
    </mc:Choice>
    <mc:Fallback xmlns="">
      <p:transition spd="slow" advTm="31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35"/>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4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9" fill="hold" display="0">
                  <p:stCondLst>
                    <p:cond delay="indefinite"/>
                  </p:stCondLst>
                  <p:endCondLst>
                    <p:cond evt="onStopAudio" delay="0">
                      <p:tgtEl>
                        <p:sldTgt/>
                      </p:tgtEl>
                    </p:cond>
                  </p:endCondLst>
                </p:cTn>
                <p:tgtEl>
                  <p:spTgt spid="18"/>
                </p:tgtEl>
              </p:cMediaNode>
            </p:audio>
          </p:childTnLst>
        </p:cTn>
      </p:par>
    </p:tnLst>
    <p:bldLst>
      <p:bldP spid="5" grpId="0"/>
      <p:bldP spid="6" grpId="0"/>
      <p:bldP spid="9" grpId="0"/>
      <p:bldP spid="11" grpId="0" animBg="1"/>
      <p:bldP spid="17" grpId="0" animBg="1"/>
      <p:bldP spid="19" grpId="0" animBg="1"/>
      <p:bldP spid="39" grpId="0"/>
      <p:bldP spid="40" grpId="0"/>
      <p:bldP spid="41" grpId="0"/>
      <p:bldP spid="41"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1A88FDA3-02BE-C14B-BD36-D883A23F45C8}"/>
              </a:ext>
            </a:extLst>
          </p:cNvPr>
          <p:cNvSpPr/>
          <p:nvPr/>
        </p:nvSpPr>
        <p:spPr>
          <a:xfrm>
            <a:off x="1071434" y="5668835"/>
            <a:ext cx="3990311" cy="8051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6" name="Group 105">
            <a:extLst>
              <a:ext uri="{FF2B5EF4-FFF2-40B4-BE49-F238E27FC236}">
                <a16:creationId xmlns:a16="http://schemas.microsoft.com/office/drawing/2014/main" id="{4DE03E27-6A3F-9E49-BEE1-AB9731FBD9E5}"/>
              </a:ext>
            </a:extLst>
          </p:cNvPr>
          <p:cNvGrpSpPr/>
          <p:nvPr/>
        </p:nvGrpSpPr>
        <p:grpSpPr>
          <a:xfrm>
            <a:off x="8829256" y="3472001"/>
            <a:ext cx="2017260" cy="461665"/>
            <a:chOff x="8833131" y="3470136"/>
            <a:chExt cx="2017260" cy="461665"/>
          </a:xfrm>
        </p:grpSpPr>
        <p:sp>
          <p:nvSpPr>
            <p:cNvPr id="104" name="Rectangle 103">
              <a:extLst>
                <a:ext uri="{FF2B5EF4-FFF2-40B4-BE49-F238E27FC236}">
                  <a16:creationId xmlns:a16="http://schemas.microsoft.com/office/drawing/2014/main" id="{27FDAD75-E3F3-464E-9A27-9430ECD5EE53}"/>
                </a:ext>
              </a:extLst>
            </p:cNvPr>
            <p:cNvSpPr/>
            <p:nvPr/>
          </p:nvSpPr>
          <p:spPr>
            <a:xfrm>
              <a:off x="8833131" y="3516960"/>
              <a:ext cx="389107" cy="39455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Franklin Gothic Medium" panose="020B0603020102020204" pitchFamily="34" charset="0"/>
                  <a:cs typeface="Calibri" panose="020F0502020204030204" pitchFamily="34" charset="0"/>
                </a:rPr>
                <a:t>×</a:t>
              </a:r>
              <a:endParaRPr lang="en-US" sz="3200" b="1" dirty="0">
                <a:latin typeface="Franklin Gothic Medium" panose="020B0603020102020204" pitchFamily="34" charset="0"/>
              </a:endParaRPr>
            </a:p>
          </p:txBody>
        </p:sp>
        <p:sp>
          <p:nvSpPr>
            <p:cNvPr id="105" name="TextBox 104">
              <a:extLst>
                <a:ext uri="{FF2B5EF4-FFF2-40B4-BE49-F238E27FC236}">
                  <a16:creationId xmlns:a16="http://schemas.microsoft.com/office/drawing/2014/main" id="{0578D3D3-B0CF-804D-AE47-69E1A2D55E0F}"/>
                </a:ext>
              </a:extLst>
            </p:cNvPr>
            <p:cNvSpPr txBox="1"/>
            <p:nvPr/>
          </p:nvSpPr>
          <p:spPr>
            <a:xfrm>
              <a:off x="9314644" y="3470136"/>
              <a:ext cx="1535747" cy="461665"/>
            </a:xfrm>
            <a:prstGeom prst="rect">
              <a:avLst/>
            </a:prstGeom>
            <a:solidFill>
              <a:schemeClr val="bg1"/>
            </a:solidFill>
          </p:spPr>
          <p:txBody>
            <a:bodyPr wrap="square" rtlCol="0">
              <a:spAutoFit/>
            </a:bodyPr>
            <a:lstStyle/>
            <a:p>
              <a:r>
                <a:rPr lang="en-US" sz="2400" dirty="0" err="1">
                  <a:solidFill>
                    <a:srgbClr val="C00000"/>
                  </a:solidFill>
                  <a:latin typeface="Consolas" panose="020B0609020204030204" pitchFamily="49" charset="0"/>
                  <a:cs typeface="Consolas" panose="020B0609020204030204" pitchFamily="49" charset="0"/>
                </a:rPr>
                <a:t>arr</a:t>
              </a:r>
              <a:r>
                <a:rPr lang="en-US" sz="2400" dirty="0">
                  <a:solidFill>
                    <a:srgbClr val="C00000"/>
                  </a:solidFill>
                  <a:latin typeface="Consolas" panose="020B0609020204030204" pitchFamily="49" charset="0"/>
                  <a:cs typeface="Consolas" panose="020B0609020204030204" pitchFamily="49" charset="0"/>
                </a:rPr>
                <a:t>[</a:t>
              </a:r>
              <a:r>
                <a:rPr lang="en-US" sz="2400" dirty="0" err="1">
                  <a:solidFill>
                    <a:srgbClr val="C00000"/>
                  </a:solidFill>
                  <a:latin typeface="Consolas" panose="020B0609020204030204" pitchFamily="49" charset="0"/>
                  <a:cs typeface="Consolas" panose="020B0609020204030204" pitchFamily="49" charset="0"/>
                </a:rPr>
                <a:t>idx</a:t>
              </a:r>
              <a:r>
                <a:rPr lang="en-US" sz="2400" dirty="0">
                  <a:solidFill>
                    <a:srgbClr val="C00000"/>
                  </a:solidFill>
                  <a:latin typeface="Consolas" panose="020B0609020204030204" pitchFamily="49" charset="0"/>
                  <a:cs typeface="Consolas" panose="020B0609020204030204" pitchFamily="49" charset="0"/>
                </a:rPr>
                <a:t>]</a:t>
              </a:r>
            </a:p>
          </p:txBody>
        </p:sp>
      </p:grpSp>
      <p:sp>
        <p:nvSpPr>
          <p:cNvPr id="102" name="Rectangle 101">
            <a:extLst>
              <a:ext uri="{FF2B5EF4-FFF2-40B4-BE49-F238E27FC236}">
                <a16:creationId xmlns:a16="http://schemas.microsoft.com/office/drawing/2014/main" id="{F9B2BE77-3937-E64A-A265-369B5E4B7236}"/>
              </a:ext>
            </a:extLst>
          </p:cNvPr>
          <p:cNvSpPr/>
          <p:nvPr/>
        </p:nvSpPr>
        <p:spPr>
          <a:xfrm>
            <a:off x="1071435" y="4190409"/>
            <a:ext cx="3990311" cy="84176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A4CC4DC1-6231-7A45-8C18-B1807E245DE7}"/>
              </a:ext>
            </a:extLst>
          </p:cNvPr>
          <p:cNvSpPr/>
          <p:nvPr/>
        </p:nvSpPr>
        <p:spPr>
          <a:xfrm>
            <a:off x="1071435" y="3508680"/>
            <a:ext cx="3990311" cy="70227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88A0764-7237-AD4E-9E33-FC08471F9868}"/>
              </a:ext>
            </a:extLst>
          </p:cNvPr>
          <p:cNvSpPr/>
          <p:nvPr/>
        </p:nvSpPr>
        <p:spPr>
          <a:xfrm>
            <a:off x="1071435" y="2066920"/>
            <a:ext cx="3990311" cy="14500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001C2E-B6F9-41AD-9CD1-631D5C7C1CD1}"/>
              </a:ext>
            </a:extLst>
          </p:cNvPr>
          <p:cNvSpPr>
            <a:spLocks noGrp="1"/>
          </p:cNvSpPr>
          <p:nvPr>
            <p:ph type="title"/>
          </p:nvPr>
        </p:nvSpPr>
        <p:spPr/>
        <p:txBody>
          <a:bodyPr/>
          <a:lstStyle/>
          <a:p>
            <a:r>
              <a:rPr lang="en-US" dirty="0"/>
              <a:t>Cross-Failure Semantic Bug: Example</a:t>
            </a:r>
          </a:p>
        </p:txBody>
      </p:sp>
      <p:sp>
        <p:nvSpPr>
          <p:cNvPr id="15" name="Rectangle 14">
            <a:extLst>
              <a:ext uri="{FF2B5EF4-FFF2-40B4-BE49-F238E27FC236}">
                <a16:creationId xmlns:a16="http://schemas.microsoft.com/office/drawing/2014/main" id="{9BEBE35A-C558-4F2B-B6D3-8B64B41A6C7C}"/>
              </a:ext>
            </a:extLst>
          </p:cNvPr>
          <p:cNvSpPr/>
          <p:nvPr/>
        </p:nvSpPr>
        <p:spPr>
          <a:xfrm>
            <a:off x="1264690" y="1985186"/>
            <a:ext cx="3990311" cy="3046988"/>
          </a:xfrm>
          <a:prstGeom prst="rect">
            <a:avLst/>
          </a:prstGeom>
          <a:noFill/>
          <a:ln w="38100">
            <a:noFill/>
          </a:ln>
        </p:spPr>
        <p:style>
          <a:lnRef idx="2">
            <a:schemeClr val="dk1"/>
          </a:lnRef>
          <a:fillRef idx="1">
            <a:schemeClr val="lt1"/>
          </a:fillRef>
          <a:effectRef idx="0">
            <a:schemeClr val="dk1"/>
          </a:effectRef>
          <a:fontRef idx="minor">
            <a:schemeClr val="dk1"/>
          </a:fontRef>
        </p:style>
        <p:txBody>
          <a:bodyPr wrap="square">
            <a:spAutoFit/>
          </a:bodyPr>
          <a:lstStyle/>
          <a:p>
            <a:r>
              <a:rPr lang="en-US" sz="2400" dirty="0">
                <a:latin typeface="Consolas" panose="020B0609020204030204" pitchFamily="49" charset="0"/>
                <a:cs typeface="Consolas" panose="020B0609020204030204" pitchFamily="49" charset="0"/>
              </a:rPr>
              <a:t>backup(array[1], 1);</a:t>
            </a:r>
          </a:p>
          <a:p>
            <a:r>
              <a:rPr lang="en-US" sz="2400" dirty="0" err="1">
                <a:solidFill>
                  <a:schemeClr val="tx1"/>
                </a:solidFill>
                <a:latin typeface="Consolas" panose="020B0609020204030204" pitchFamily="49" charset="0"/>
                <a:cs typeface="Consolas" panose="020B0609020204030204" pitchFamily="49" charset="0"/>
              </a:rPr>
              <a:t>persist_barrier</a:t>
            </a:r>
            <a:r>
              <a:rPr lang="en-US" sz="2400" dirty="0">
                <a:solidFill>
                  <a:schemeClr val="tx1"/>
                </a:solidFill>
                <a:latin typeface="Consolas" panose="020B0609020204030204" pitchFamily="49" charset="0"/>
                <a:cs typeface="Consolas" panose="020B0609020204030204" pitchFamily="49" charset="0"/>
              </a:rPr>
              <a:t>();</a:t>
            </a:r>
          </a:p>
          <a:p>
            <a:r>
              <a:rPr lang="en-US" sz="2400" dirty="0">
                <a:solidFill>
                  <a:schemeClr val="tx1"/>
                </a:solidFill>
                <a:latin typeface="Consolas" panose="020B0609020204030204" pitchFamily="49" charset="0"/>
                <a:cs typeface="Consolas" panose="020B0609020204030204" pitchFamily="49" charset="0"/>
              </a:rPr>
              <a:t>valid = 1;</a:t>
            </a:r>
          </a:p>
          <a:p>
            <a:r>
              <a:rPr lang="en-US" sz="2400" dirty="0" err="1">
                <a:solidFill>
                  <a:schemeClr val="tx1"/>
                </a:solidFill>
                <a:latin typeface="Consolas" panose="020B0609020204030204" pitchFamily="49" charset="0"/>
                <a:cs typeface="Consolas" panose="020B0609020204030204" pitchFamily="49" charset="0"/>
              </a:rPr>
              <a:t>persist_barrier</a:t>
            </a:r>
            <a:r>
              <a:rPr lang="en-US" sz="2400" dirty="0">
                <a:solidFill>
                  <a:schemeClr val="tx1"/>
                </a:solidFill>
                <a:latin typeface="Consolas" panose="020B0609020204030204" pitchFamily="49" charset="0"/>
                <a:cs typeface="Consolas" panose="020B0609020204030204" pitchFamily="49" charset="0"/>
              </a:rPr>
              <a:t>();</a:t>
            </a:r>
          </a:p>
          <a:p>
            <a:r>
              <a:rPr lang="en-US" sz="2400" dirty="0">
                <a:latin typeface="Consolas" panose="020B0609020204030204" pitchFamily="49" charset="0"/>
                <a:cs typeface="Consolas" panose="020B0609020204030204" pitchFamily="49" charset="0"/>
              </a:rPr>
              <a:t>update(</a:t>
            </a:r>
            <a:r>
              <a:rPr lang="en-US" sz="2400" dirty="0" err="1">
                <a:latin typeface="Consolas" panose="020B0609020204030204" pitchFamily="49" charset="0"/>
                <a:cs typeface="Consolas" panose="020B0609020204030204" pitchFamily="49" charset="0"/>
              </a:rPr>
              <a:t>arr</a:t>
            </a:r>
            <a:r>
              <a:rPr lang="en-US" sz="2400" dirty="0">
                <a:latin typeface="Consolas" panose="020B0609020204030204" pitchFamily="49" charset="0"/>
                <a:cs typeface="Consolas" panose="020B0609020204030204" pitchFamily="49" charset="0"/>
              </a:rPr>
              <a:t>[1], value);</a:t>
            </a:r>
          </a:p>
          <a:p>
            <a:r>
              <a:rPr lang="en-US" sz="2400" dirty="0" err="1">
                <a:solidFill>
                  <a:schemeClr val="tx1"/>
                </a:solidFill>
                <a:latin typeface="Consolas" panose="020B0609020204030204" pitchFamily="49" charset="0"/>
                <a:cs typeface="Consolas" panose="020B0609020204030204" pitchFamily="49" charset="0"/>
              </a:rPr>
              <a:t>persist_barrier</a:t>
            </a:r>
            <a:r>
              <a:rPr lang="en-US" sz="2400" dirty="0">
                <a:solidFill>
                  <a:schemeClr val="tx1"/>
                </a:solidFill>
                <a:latin typeface="Consolas" panose="020B0609020204030204" pitchFamily="49" charset="0"/>
                <a:cs typeface="Consolas" panose="020B0609020204030204" pitchFamily="49" charset="0"/>
              </a:rPr>
              <a:t>();</a:t>
            </a:r>
          </a:p>
          <a:p>
            <a:r>
              <a:rPr lang="en-US" sz="2400" dirty="0">
                <a:solidFill>
                  <a:schemeClr val="tx1"/>
                </a:solidFill>
                <a:latin typeface="Consolas" panose="020B0609020204030204" pitchFamily="49" charset="0"/>
                <a:cs typeface="Consolas" panose="020B0609020204030204" pitchFamily="49" charset="0"/>
              </a:rPr>
              <a:t>valid = 0;</a:t>
            </a:r>
          </a:p>
          <a:p>
            <a:r>
              <a:rPr lang="en-US" sz="2400" dirty="0" err="1">
                <a:solidFill>
                  <a:schemeClr val="tx1"/>
                </a:solidFill>
                <a:latin typeface="Consolas" panose="020B0609020204030204" pitchFamily="49" charset="0"/>
                <a:cs typeface="Consolas" panose="020B0609020204030204" pitchFamily="49" charset="0"/>
              </a:rPr>
              <a:t>persist_barrier</a:t>
            </a:r>
            <a:r>
              <a:rPr lang="en-US" sz="2400" dirty="0">
                <a:solidFill>
                  <a:schemeClr val="tx1"/>
                </a:solidFill>
                <a:latin typeface="Consolas" panose="020B0609020204030204" pitchFamily="49" charset="0"/>
                <a:cs typeface="Consolas" panose="020B0609020204030204" pitchFamily="49" charset="0"/>
              </a:rPr>
              <a:t>();</a:t>
            </a:r>
          </a:p>
        </p:txBody>
      </p:sp>
      <p:grpSp>
        <p:nvGrpSpPr>
          <p:cNvPr id="46" name="Group 45">
            <a:extLst>
              <a:ext uri="{FF2B5EF4-FFF2-40B4-BE49-F238E27FC236}">
                <a16:creationId xmlns:a16="http://schemas.microsoft.com/office/drawing/2014/main" id="{F1CC21CC-EBB1-E345-AEFD-10CE64A8577D}"/>
              </a:ext>
            </a:extLst>
          </p:cNvPr>
          <p:cNvGrpSpPr/>
          <p:nvPr/>
        </p:nvGrpSpPr>
        <p:grpSpPr>
          <a:xfrm>
            <a:off x="9153" y="4399748"/>
            <a:ext cx="1204402" cy="1013513"/>
            <a:chOff x="5674383" y="2695803"/>
            <a:chExt cx="1204402" cy="1013513"/>
          </a:xfrm>
        </p:grpSpPr>
        <p:sp>
          <p:nvSpPr>
            <p:cNvPr id="19" name="Lightning Bolt 18">
              <a:extLst>
                <a:ext uri="{FF2B5EF4-FFF2-40B4-BE49-F238E27FC236}">
                  <a16:creationId xmlns:a16="http://schemas.microsoft.com/office/drawing/2014/main" id="{11282AAE-6367-A24B-8C67-405153B11AA7}"/>
                </a:ext>
              </a:extLst>
            </p:cNvPr>
            <p:cNvSpPr/>
            <p:nvPr/>
          </p:nvSpPr>
          <p:spPr>
            <a:xfrm>
              <a:off x="5674383" y="2695803"/>
              <a:ext cx="838338" cy="1013513"/>
            </a:xfrm>
            <a:prstGeom prst="lightningBol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6F0EF749-D5EB-2841-A6A2-9808F246FB2F}"/>
                </a:ext>
              </a:extLst>
            </p:cNvPr>
            <p:cNvCxnSpPr>
              <a:cxnSpLocks/>
              <a:stCxn id="19" idx="5"/>
            </p:cNvCxnSpPr>
            <p:nvPr/>
          </p:nvCxnSpPr>
          <p:spPr>
            <a:xfrm>
              <a:off x="6317769" y="3259194"/>
              <a:ext cx="56101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8" name="Slide Number Placeholder 3">
            <a:extLst>
              <a:ext uri="{FF2B5EF4-FFF2-40B4-BE49-F238E27FC236}">
                <a16:creationId xmlns:a16="http://schemas.microsoft.com/office/drawing/2014/main" id="{9BD04D82-E8BB-B445-94F4-CBF17DDB6D07}"/>
              </a:ext>
            </a:extLst>
          </p:cNvPr>
          <p:cNvSpPr>
            <a:spLocks noGrp="1"/>
          </p:cNvSpPr>
          <p:nvPr>
            <p:ph type="sldNum" sz="quarter" idx="12"/>
          </p:nvPr>
        </p:nvSpPr>
        <p:spPr>
          <a:xfrm>
            <a:off x="8610600" y="6356350"/>
            <a:ext cx="2743200" cy="365125"/>
          </a:xfrm>
        </p:spPr>
        <p:txBody>
          <a:bodyPr/>
          <a:lstStyle/>
          <a:p>
            <a:fld id="{09CBB891-A474-417A-9134-EF0307377039}" type="slidenum">
              <a:rPr lang="en-US" smtClean="0"/>
              <a:t>20</a:t>
            </a:fld>
            <a:endParaRPr lang="en-US" dirty="0"/>
          </a:p>
        </p:txBody>
      </p:sp>
      <p:sp>
        <p:nvSpPr>
          <p:cNvPr id="49" name="Rectangle 48">
            <a:extLst>
              <a:ext uri="{FF2B5EF4-FFF2-40B4-BE49-F238E27FC236}">
                <a16:creationId xmlns:a16="http://schemas.microsoft.com/office/drawing/2014/main" id="{D1AB8D40-FF34-E24A-9A12-2D985F5AEB93}"/>
              </a:ext>
            </a:extLst>
          </p:cNvPr>
          <p:cNvSpPr/>
          <p:nvPr/>
        </p:nvSpPr>
        <p:spPr>
          <a:xfrm>
            <a:off x="7260427" y="2102812"/>
            <a:ext cx="844967" cy="63569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52CBE4BC-ACB3-7D44-9AB5-59C99E8F6290}"/>
              </a:ext>
            </a:extLst>
          </p:cNvPr>
          <p:cNvSpPr/>
          <p:nvPr/>
        </p:nvSpPr>
        <p:spPr>
          <a:xfrm>
            <a:off x="10201874" y="4430878"/>
            <a:ext cx="835144" cy="89993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Rectangle 52">
            <a:extLst>
              <a:ext uri="{FF2B5EF4-FFF2-40B4-BE49-F238E27FC236}">
                <a16:creationId xmlns:a16="http://schemas.microsoft.com/office/drawing/2014/main" id="{4A7EBF8D-025D-D149-BD07-0706BC28DC0B}"/>
              </a:ext>
            </a:extLst>
          </p:cNvPr>
          <p:cNvSpPr/>
          <p:nvPr/>
        </p:nvSpPr>
        <p:spPr>
          <a:xfrm>
            <a:off x="7260427" y="2737865"/>
            <a:ext cx="844967" cy="63569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1506519A-62E1-AC4A-9B82-C1DC76E88B67}"/>
              </a:ext>
            </a:extLst>
          </p:cNvPr>
          <p:cNvSpPr/>
          <p:nvPr/>
        </p:nvSpPr>
        <p:spPr>
          <a:xfrm>
            <a:off x="7260427" y="3372750"/>
            <a:ext cx="844967" cy="63569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357BEFE3-B041-D34D-8925-650F320F11C5}"/>
              </a:ext>
            </a:extLst>
          </p:cNvPr>
          <p:cNvGrpSpPr/>
          <p:nvPr/>
        </p:nvGrpSpPr>
        <p:grpSpPr>
          <a:xfrm>
            <a:off x="8829256" y="2852751"/>
            <a:ext cx="2033083" cy="461665"/>
            <a:chOff x="2802639" y="2474374"/>
            <a:chExt cx="2033083" cy="461665"/>
          </a:xfrm>
        </p:grpSpPr>
        <p:sp>
          <p:nvSpPr>
            <p:cNvPr id="57" name="TextBox 56">
              <a:extLst>
                <a:ext uri="{FF2B5EF4-FFF2-40B4-BE49-F238E27FC236}">
                  <a16:creationId xmlns:a16="http://schemas.microsoft.com/office/drawing/2014/main" id="{8F3CBFA6-2038-8C4A-B8C0-8B1196CDB1CD}"/>
                </a:ext>
              </a:extLst>
            </p:cNvPr>
            <p:cNvSpPr txBox="1"/>
            <p:nvPr/>
          </p:nvSpPr>
          <p:spPr>
            <a:xfrm>
              <a:off x="3269565" y="2474374"/>
              <a:ext cx="1566157" cy="461665"/>
            </a:xfrm>
            <a:prstGeom prst="rect">
              <a:avLst/>
            </a:prstGeom>
            <a:noFill/>
          </p:spPr>
          <p:txBody>
            <a:bodyPr wrap="square" rtlCol="0">
              <a:spAutoFit/>
            </a:bodyPr>
            <a:lstStyle/>
            <a:p>
              <a:r>
                <a:rPr lang="en-US" sz="2400" dirty="0">
                  <a:solidFill>
                    <a:schemeClr val="accent6">
                      <a:lumMod val="50000"/>
                    </a:schemeClr>
                  </a:solidFill>
                  <a:latin typeface="Consolas" panose="020B0609020204030204" pitchFamily="49" charset="0"/>
                  <a:cs typeface="Consolas" panose="020B0609020204030204" pitchFamily="49" charset="0"/>
                </a:rPr>
                <a:t>backup</a:t>
              </a:r>
            </a:p>
          </p:txBody>
        </p:sp>
        <p:sp>
          <p:nvSpPr>
            <p:cNvPr id="58" name="Rectangle 57">
              <a:extLst>
                <a:ext uri="{FF2B5EF4-FFF2-40B4-BE49-F238E27FC236}">
                  <a16:creationId xmlns:a16="http://schemas.microsoft.com/office/drawing/2014/main" id="{D9E0BBAD-DB27-2346-8B89-E8A19EFA740C}"/>
                </a:ext>
              </a:extLst>
            </p:cNvPr>
            <p:cNvSpPr/>
            <p:nvPr/>
          </p:nvSpPr>
          <p:spPr>
            <a:xfrm>
              <a:off x="2802639" y="2520125"/>
              <a:ext cx="389107" cy="39455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Wingdings 2" panose="05020102010507070707" pitchFamily="18" charset="2"/>
                  <a:sym typeface="Wingdings 2" panose="05020102010507070707" pitchFamily="18" charset="2"/>
                </a:rPr>
                <a:t></a:t>
              </a:r>
              <a:endParaRPr lang="en-US" sz="2800" b="1" dirty="0">
                <a:latin typeface="Wingdings 2" panose="05020102010507070707" pitchFamily="18" charset="2"/>
              </a:endParaRPr>
            </a:p>
          </p:txBody>
        </p:sp>
      </p:grpSp>
      <p:grpSp>
        <p:nvGrpSpPr>
          <p:cNvPr id="59" name="Group 58">
            <a:extLst>
              <a:ext uri="{FF2B5EF4-FFF2-40B4-BE49-F238E27FC236}">
                <a16:creationId xmlns:a16="http://schemas.microsoft.com/office/drawing/2014/main" id="{558C4940-08AC-E24C-82B2-179756E4E6D0}"/>
              </a:ext>
            </a:extLst>
          </p:cNvPr>
          <p:cNvGrpSpPr/>
          <p:nvPr/>
        </p:nvGrpSpPr>
        <p:grpSpPr>
          <a:xfrm>
            <a:off x="8827659" y="3468820"/>
            <a:ext cx="2206242" cy="461665"/>
            <a:chOff x="3847914" y="3004215"/>
            <a:chExt cx="2206242" cy="461665"/>
          </a:xfrm>
        </p:grpSpPr>
        <p:sp>
          <p:nvSpPr>
            <p:cNvPr id="60" name="TextBox 59">
              <a:extLst>
                <a:ext uri="{FF2B5EF4-FFF2-40B4-BE49-F238E27FC236}">
                  <a16:creationId xmlns:a16="http://schemas.microsoft.com/office/drawing/2014/main" id="{71C53F4F-0C21-C947-8700-A843EF94B6CF}"/>
                </a:ext>
              </a:extLst>
            </p:cNvPr>
            <p:cNvSpPr txBox="1"/>
            <p:nvPr/>
          </p:nvSpPr>
          <p:spPr>
            <a:xfrm>
              <a:off x="4314843" y="3004215"/>
              <a:ext cx="1739313" cy="461665"/>
            </a:xfrm>
            <a:prstGeom prst="rect">
              <a:avLst/>
            </a:prstGeom>
            <a:solidFill>
              <a:schemeClr val="bg1"/>
            </a:solidFill>
          </p:spPr>
          <p:txBody>
            <a:bodyPr wrap="square" rtlCol="0">
              <a:spAutoFit/>
            </a:bodyPr>
            <a:lstStyle/>
            <a:p>
              <a:r>
                <a:rPr lang="en-US" sz="2400" dirty="0" err="1">
                  <a:solidFill>
                    <a:schemeClr val="accent6">
                      <a:lumMod val="50000"/>
                    </a:schemeClr>
                  </a:solidFill>
                  <a:latin typeface="Consolas" panose="020B0609020204030204" pitchFamily="49" charset="0"/>
                  <a:cs typeface="Consolas" panose="020B0609020204030204" pitchFamily="49" charset="0"/>
                </a:rPr>
                <a:t>arr</a:t>
              </a:r>
              <a:r>
                <a:rPr lang="en-US" sz="2400" dirty="0">
                  <a:solidFill>
                    <a:schemeClr val="accent6">
                      <a:lumMod val="50000"/>
                    </a:schemeClr>
                  </a:solidFill>
                  <a:latin typeface="Consolas" panose="020B0609020204030204" pitchFamily="49" charset="0"/>
                  <a:cs typeface="Consolas" panose="020B0609020204030204" pitchFamily="49" charset="0"/>
                </a:rPr>
                <a:t>[</a:t>
              </a:r>
              <a:r>
                <a:rPr lang="en-US" sz="2400" dirty="0" err="1">
                  <a:solidFill>
                    <a:schemeClr val="accent6">
                      <a:lumMod val="50000"/>
                    </a:schemeClr>
                  </a:solidFill>
                  <a:latin typeface="Consolas" panose="020B0609020204030204" pitchFamily="49" charset="0"/>
                  <a:cs typeface="Consolas" panose="020B0609020204030204" pitchFamily="49" charset="0"/>
                </a:rPr>
                <a:t>idx</a:t>
              </a:r>
              <a:r>
                <a:rPr lang="en-US" sz="2400" dirty="0">
                  <a:solidFill>
                    <a:schemeClr val="accent6">
                      <a:lumMod val="50000"/>
                    </a:schemeClr>
                  </a:solidFill>
                  <a:latin typeface="Consolas" panose="020B0609020204030204" pitchFamily="49" charset="0"/>
                  <a:cs typeface="Consolas" panose="020B0609020204030204" pitchFamily="49" charset="0"/>
                </a:rPr>
                <a:t>]</a:t>
              </a:r>
            </a:p>
          </p:txBody>
        </p:sp>
        <p:sp>
          <p:nvSpPr>
            <p:cNvPr id="61" name="Rectangle 60">
              <a:extLst>
                <a:ext uri="{FF2B5EF4-FFF2-40B4-BE49-F238E27FC236}">
                  <a16:creationId xmlns:a16="http://schemas.microsoft.com/office/drawing/2014/main" id="{4B13A3C7-E315-8049-886A-99784EB90E10}"/>
                </a:ext>
              </a:extLst>
            </p:cNvPr>
            <p:cNvSpPr/>
            <p:nvPr/>
          </p:nvSpPr>
          <p:spPr>
            <a:xfrm>
              <a:off x="3847914" y="3056921"/>
              <a:ext cx="389107" cy="39455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Wingdings 2" panose="05020102010507070707" pitchFamily="18" charset="2"/>
                  <a:sym typeface="Wingdings 2" panose="05020102010507070707" pitchFamily="18" charset="2"/>
                </a:rPr>
                <a:t></a:t>
              </a:r>
              <a:endParaRPr lang="en-US" sz="3200" dirty="0">
                <a:latin typeface="Franklin Gothic Medium" panose="020B0603020102020204" pitchFamily="34" charset="0"/>
              </a:endParaRPr>
            </a:p>
          </p:txBody>
        </p:sp>
      </p:grpSp>
      <p:cxnSp>
        <p:nvCxnSpPr>
          <p:cNvPr id="62" name="Straight Arrow Connector 61">
            <a:extLst>
              <a:ext uri="{FF2B5EF4-FFF2-40B4-BE49-F238E27FC236}">
                <a16:creationId xmlns:a16="http://schemas.microsoft.com/office/drawing/2014/main" id="{99DD2335-8427-0949-B2E0-D8147913FFE7}"/>
              </a:ext>
            </a:extLst>
          </p:cNvPr>
          <p:cNvCxnSpPr>
            <a:cxnSpLocks/>
            <a:stCxn id="49" idx="3"/>
            <a:endCxn id="58" idx="1"/>
          </p:cNvCxnSpPr>
          <p:nvPr/>
        </p:nvCxnSpPr>
        <p:spPr>
          <a:xfrm>
            <a:off x="8105394" y="2420659"/>
            <a:ext cx="723862" cy="675121"/>
          </a:xfrm>
          <a:prstGeom prst="straightConnector1">
            <a:avLst/>
          </a:prstGeom>
          <a:ln w="38100">
            <a:prstDash val="dash"/>
            <a:tailEnd type="triangle" w="lg" len="lg"/>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id="{89DEF57C-6B9E-7B44-9A08-12AD67B53E70}"/>
              </a:ext>
            </a:extLst>
          </p:cNvPr>
          <p:cNvCxnSpPr>
            <a:cxnSpLocks/>
            <a:stCxn id="53" idx="3"/>
            <a:endCxn id="61" idx="1"/>
          </p:cNvCxnSpPr>
          <p:nvPr/>
        </p:nvCxnSpPr>
        <p:spPr>
          <a:xfrm>
            <a:off x="8105394" y="3055712"/>
            <a:ext cx="722265" cy="663092"/>
          </a:xfrm>
          <a:prstGeom prst="straightConnector1">
            <a:avLst/>
          </a:prstGeom>
          <a:ln w="38100">
            <a:prstDash val="dash"/>
            <a:tailEnd type="triangle" w="lg" len="lg"/>
          </a:ln>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88039BD2-F797-C340-9014-359123FE430A}"/>
              </a:ext>
            </a:extLst>
          </p:cNvPr>
          <p:cNvCxnSpPr>
            <a:cxnSpLocks/>
          </p:cNvCxnSpPr>
          <p:nvPr/>
        </p:nvCxnSpPr>
        <p:spPr>
          <a:xfrm>
            <a:off x="7203919" y="2709330"/>
            <a:ext cx="995320" cy="0"/>
          </a:xfrm>
          <a:prstGeom prst="line">
            <a:avLst/>
          </a:prstGeom>
          <a:ln w="5715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2738319-920E-5247-9E25-AEEB4DFC9A9E}"/>
              </a:ext>
            </a:extLst>
          </p:cNvPr>
          <p:cNvCxnSpPr>
            <a:cxnSpLocks/>
          </p:cNvCxnSpPr>
          <p:nvPr/>
        </p:nvCxnSpPr>
        <p:spPr>
          <a:xfrm>
            <a:off x="7203919" y="3373559"/>
            <a:ext cx="995320" cy="0"/>
          </a:xfrm>
          <a:prstGeom prst="line">
            <a:avLst/>
          </a:prstGeom>
          <a:ln w="5715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DB55E522-4925-844B-A9A5-D25A8F5A0FBB}"/>
              </a:ext>
            </a:extLst>
          </p:cNvPr>
          <p:cNvGrpSpPr/>
          <p:nvPr/>
        </p:nvGrpSpPr>
        <p:grpSpPr>
          <a:xfrm>
            <a:off x="8829477" y="2851723"/>
            <a:ext cx="1754355" cy="461665"/>
            <a:chOff x="2802147" y="1712299"/>
            <a:chExt cx="1754355" cy="461665"/>
          </a:xfrm>
        </p:grpSpPr>
        <p:sp>
          <p:nvSpPr>
            <p:cNvPr id="67" name="TextBox 66">
              <a:extLst>
                <a:ext uri="{FF2B5EF4-FFF2-40B4-BE49-F238E27FC236}">
                  <a16:creationId xmlns:a16="http://schemas.microsoft.com/office/drawing/2014/main" id="{381FF034-D5C2-9B49-B28E-A2327A1D0BD9}"/>
                </a:ext>
              </a:extLst>
            </p:cNvPr>
            <p:cNvSpPr txBox="1"/>
            <p:nvPr/>
          </p:nvSpPr>
          <p:spPr>
            <a:xfrm>
              <a:off x="3260909" y="1712299"/>
              <a:ext cx="1295593" cy="461665"/>
            </a:xfrm>
            <a:prstGeom prst="rect">
              <a:avLst/>
            </a:prstGeom>
            <a:solidFill>
              <a:schemeClr val="bg1"/>
            </a:solidFill>
          </p:spPr>
          <p:txBody>
            <a:bodyPr wrap="square" rtlCol="0">
              <a:spAutoFit/>
            </a:bodyPr>
            <a:lstStyle/>
            <a:p>
              <a:r>
                <a:rPr lang="en-US" sz="2400" dirty="0">
                  <a:solidFill>
                    <a:srgbClr val="C00000"/>
                  </a:solidFill>
                  <a:latin typeface="Consolas" panose="020B0609020204030204" pitchFamily="49" charset="0"/>
                  <a:cs typeface="Consolas" panose="020B0609020204030204" pitchFamily="49" charset="0"/>
                </a:rPr>
                <a:t>backup</a:t>
              </a:r>
            </a:p>
          </p:txBody>
        </p:sp>
        <p:sp>
          <p:nvSpPr>
            <p:cNvPr id="68" name="Rectangle 67">
              <a:extLst>
                <a:ext uri="{FF2B5EF4-FFF2-40B4-BE49-F238E27FC236}">
                  <a16:creationId xmlns:a16="http://schemas.microsoft.com/office/drawing/2014/main" id="{9FAC4E35-7898-8942-A8F9-B1B97493F6DB}"/>
                </a:ext>
              </a:extLst>
            </p:cNvPr>
            <p:cNvSpPr/>
            <p:nvPr/>
          </p:nvSpPr>
          <p:spPr>
            <a:xfrm>
              <a:off x="2802147" y="1758050"/>
              <a:ext cx="389107" cy="39455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Franklin Gothic Medium" panose="020B0603020102020204" pitchFamily="34" charset="0"/>
                  <a:cs typeface="Calibri" panose="020F0502020204030204" pitchFamily="34" charset="0"/>
                </a:rPr>
                <a:t>×</a:t>
              </a:r>
              <a:endParaRPr lang="en-US" sz="3200" b="1" dirty="0">
                <a:latin typeface="Franklin Gothic Medium" panose="020B0603020102020204" pitchFamily="34" charset="0"/>
              </a:endParaRPr>
            </a:p>
          </p:txBody>
        </p:sp>
      </p:grpSp>
      <p:sp>
        <p:nvSpPr>
          <p:cNvPr id="69" name="TextBox 68">
            <a:extLst>
              <a:ext uri="{FF2B5EF4-FFF2-40B4-BE49-F238E27FC236}">
                <a16:creationId xmlns:a16="http://schemas.microsoft.com/office/drawing/2014/main" id="{B82F1DF0-9CE1-3B49-AC18-306D96A51FB8}"/>
              </a:ext>
            </a:extLst>
          </p:cNvPr>
          <p:cNvSpPr txBox="1"/>
          <p:nvPr/>
        </p:nvSpPr>
        <p:spPr>
          <a:xfrm>
            <a:off x="6643207" y="5482627"/>
            <a:ext cx="2024774" cy="523220"/>
          </a:xfrm>
          <a:prstGeom prst="rect">
            <a:avLst/>
          </a:prstGeom>
          <a:noFill/>
        </p:spPr>
        <p:txBody>
          <a:bodyPr wrap="square" rtlCol="0">
            <a:spAutoFit/>
          </a:bodyPr>
          <a:lstStyle/>
          <a:p>
            <a:pPr algn="ctr"/>
            <a:r>
              <a:rPr lang="en-US" sz="2800" dirty="0">
                <a:solidFill>
                  <a:schemeClr val="accent1">
                    <a:lumMod val="75000"/>
                  </a:schemeClr>
                </a:solidFill>
                <a:latin typeface="Franklin Gothic Medium" panose="020B0603020102020204" pitchFamily="34" charset="0"/>
              </a:rPr>
              <a:t>Pre-Failure</a:t>
            </a:r>
          </a:p>
        </p:txBody>
      </p:sp>
      <p:sp>
        <p:nvSpPr>
          <p:cNvPr id="70" name="TextBox 69">
            <a:extLst>
              <a:ext uri="{FF2B5EF4-FFF2-40B4-BE49-F238E27FC236}">
                <a16:creationId xmlns:a16="http://schemas.microsoft.com/office/drawing/2014/main" id="{5ACB4893-8E1B-3E43-B511-57E68BCD6265}"/>
              </a:ext>
            </a:extLst>
          </p:cNvPr>
          <p:cNvSpPr txBox="1"/>
          <p:nvPr/>
        </p:nvSpPr>
        <p:spPr>
          <a:xfrm>
            <a:off x="9511181" y="5474841"/>
            <a:ext cx="2216529" cy="523220"/>
          </a:xfrm>
          <a:prstGeom prst="rect">
            <a:avLst/>
          </a:prstGeom>
          <a:noFill/>
        </p:spPr>
        <p:txBody>
          <a:bodyPr wrap="square" rtlCol="0">
            <a:spAutoFit/>
          </a:bodyPr>
          <a:lstStyle/>
          <a:p>
            <a:pPr algn="ctr"/>
            <a:r>
              <a:rPr lang="en-US" sz="2800" dirty="0">
                <a:solidFill>
                  <a:srgbClr val="B74A12"/>
                </a:solidFill>
                <a:latin typeface="Franklin Gothic Medium" panose="020B0603020102020204" pitchFamily="34" charset="0"/>
              </a:rPr>
              <a:t>Post-Failure</a:t>
            </a:r>
          </a:p>
        </p:txBody>
      </p:sp>
      <p:sp>
        <p:nvSpPr>
          <p:cNvPr id="71" name="TextBox 70">
            <a:extLst>
              <a:ext uri="{FF2B5EF4-FFF2-40B4-BE49-F238E27FC236}">
                <a16:creationId xmlns:a16="http://schemas.microsoft.com/office/drawing/2014/main" id="{E2B20C93-B2FB-8B48-8C3C-1DE5167CBF90}"/>
              </a:ext>
            </a:extLst>
          </p:cNvPr>
          <p:cNvSpPr txBox="1"/>
          <p:nvPr/>
        </p:nvSpPr>
        <p:spPr>
          <a:xfrm>
            <a:off x="5980383" y="2165995"/>
            <a:ext cx="1202225" cy="461665"/>
          </a:xfrm>
          <a:prstGeom prst="rect">
            <a:avLst/>
          </a:prstGeom>
          <a:noFill/>
        </p:spPr>
        <p:txBody>
          <a:bodyPr wrap="square" rtlCol="0">
            <a:spAutoFit/>
          </a:bodyPr>
          <a:lstStyle/>
          <a:p>
            <a:r>
              <a:rPr lang="en-US" sz="2400" dirty="0">
                <a:latin typeface="Franklin Gothic Medium" panose="020B0603020102020204" pitchFamily="34" charset="0"/>
                <a:cs typeface="Consolas" panose="020B0609020204030204" pitchFamily="49" charset="0"/>
              </a:rPr>
              <a:t>Backup</a:t>
            </a:r>
          </a:p>
        </p:txBody>
      </p:sp>
      <p:sp>
        <p:nvSpPr>
          <p:cNvPr id="72" name="TextBox 71">
            <a:extLst>
              <a:ext uri="{FF2B5EF4-FFF2-40B4-BE49-F238E27FC236}">
                <a16:creationId xmlns:a16="http://schemas.microsoft.com/office/drawing/2014/main" id="{977FF0B1-A5D3-4945-9F26-A496581776A3}"/>
              </a:ext>
            </a:extLst>
          </p:cNvPr>
          <p:cNvSpPr txBox="1"/>
          <p:nvPr/>
        </p:nvSpPr>
        <p:spPr>
          <a:xfrm>
            <a:off x="5980383" y="2819463"/>
            <a:ext cx="1354291" cy="461665"/>
          </a:xfrm>
          <a:prstGeom prst="rect">
            <a:avLst/>
          </a:prstGeom>
          <a:noFill/>
        </p:spPr>
        <p:txBody>
          <a:bodyPr wrap="square" rtlCol="0">
            <a:spAutoFit/>
          </a:bodyPr>
          <a:lstStyle/>
          <a:p>
            <a:r>
              <a:rPr lang="en-US" sz="2400" dirty="0">
                <a:latin typeface="Franklin Gothic Medium" panose="020B0603020102020204" pitchFamily="34" charset="0"/>
                <a:cs typeface="Consolas" panose="020B0609020204030204" pitchFamily="49" charset="0"/>
              </a:rPr>
              <a:t>Update</a:t>
            </a:r>
          </a:p>
        </p:txBody>
      </p:sp>
      <p:sp>
        <p:nvSpPr>
          <p:cNvPr id="73" name="TextBox 72">
            <a:extLst>
              <a:ext uri="{FF2B5EF4-FFF2-40B4-BE49-F238E27FC236}">
                <a16:creationId xmlns:a16="http://schemas.microsoft.com/office/drawing/2014/main" id="{ED269E9E-36B0-404A-AE5B-0949533F6250}"/>
              </a:ext>
            </a:extLst>
          </p:cNvPr>
          <p:cNvSpPr txBox="1"/>
          <p:nvPr/>
        </p:nvSpPr>
        <p:spPr>
          <a:xfrm>
            <a:off x="5980383" y="3432263"/>
            <a:ext cx="1325648" cy="461665"/>
          </a:xfrm>
          <a:prstGeom prst="rect">
            <a:avLst/>
          </a:prstGeom>
          <a:noFill/>
        </p:spPr>
        <p:txBody>
          <a:bodyPr wrap="square" rtlCol="0">
            <a:spAutoFit/>
          </a:bodyPr>
          <a:lstStyle/>
          <a:p>
            <a:r>
              <a:rPr lang="en-US" sz="2400" dirty="0">
                <a:latin typeface="Franklin Gothic Medium" panose="020B0603020102020204" pitchFamily="34" charset="0"/>
                <a:cs typeface="Consolas" panose="020B0609020204030204" pitchFamily="49" charset="0"/>
              </a:rPr>
              <a:t>Commit</a:t>
            </a:r>
          </a:p>
        </p:txBody>
      </p:sp>
      <p:cxnSp>
        <p:nvCxnSpPr>
          <p:cNvPr id="74" name="Straight Arrow Connector 73">
            <a:extLst>
              <a:ext uri="{FF2B5EF4-FFF2-40B4-BE49-F238E27FC236}">
                <a16:creationId xmlns:a16="http://schemas.microsoft.com/office/drawing/2014/main" id="{6313E261-D339-E746-816D-0F972FFD4C1E}"/>
              </a:ext>
            </a:extLst>
          </p:cNvPr>
          <p:cNvCxnSpPr>
            <a:cxnSpLocks/>
            <a:stCxn id="54" idx="3"/>
            <a:endCxn id="58" idx="1"/>
          </p:cNvCxnSpPr>
          <p:nvPr/>
        </p:nvCxnSpPr>
        <p:spPr>
          <a:xfrm flipV="1">
            <a:off x="8105394" y="3095780"/>
            <a:ext cx="723862" cy="594817"/>
          </a:xfrm>
          <a:prstGeom prst="straightConnector1">
            <a:avLst/>
          </a:prstGeom>
          <a:ln w="38100">
            <a:prstDash val="dash"/>
            <a:tailEnd type="triangle" w="lg" len="lg"/>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ECEB8EDF-3D47-4847-A683-BB0F11C2DB73}"/>
              </a:ext>
            </a:extLst>
          </p:cNvPr>
          <p:cNvSpPr/>
          <p:nvPr/>
        </p:nvSpPr>
        <p:spPr>
          <a:xfrm>
            <a:off x="1292091" y="5625045"/>
            <a:ext cx="4424301" cy="830997"/>
          </a:xfrm>
          <a:prstGeom prst="rect">
            <a:avLst/>
          </a:prstGeom>
        </p:spPr>
        <p:txBody>
          <a:bodyPr wrap="square">
            <a:spAutoFit/>
          </a:bodyPr>
          <a:lstStyle/>
          <a:p>
            <a:r>
              <a:rPr lang="en-US" sz="2400" dirty="0">
                <a:solidFill>
                  <a:srgbClr val="000000"/>
                </a:solidFill>
                <a:latin typeface="Consolas" panose="020B0609020204030204" pitchFamily="49" charset="0"/>
                <a:cs typeface="Consolas" panose="020B0609020204030204" pitchFamily="49" charset="0"/>
              </a:rPr>
              <a:t>if (valid)</a:t>
            </a:r>
            <a:endParaRPr lang="en-US" sz="2400" dirty="0">
              <a:latin typeface="Consolas" panose="020B0609020204030204" pitchFamily="49" charset="0"/>
              <a:cs typeface="Consolas" panose="020B0609020204030204" pitchFamily="49" charset="0"/>
            </a:endParaRPr>
          </a:p>
          <a:p>
            <a:r>
              <a:rPr lang="en-US" sz="2400" dirty="0">
                <a:solidFill>
                  <a:srgbClr val="000000"/>
                </a:solidFill>
                <a:latin typeface="Consolas" panose="020B0609020204030204" pitchFamily="49" charset="0"/>
                <a:cs typeface="Consolas" panose="020B0609020204030204" pitchFamily="49" charset="0"/>
              </a:rPr>
              <a:t>  </a:t>
            </a:r>
            <a:r>
              <a:rPr lang="en-US" sz="2400" dirty="0" err="1">
                <a:solidFill>
                  <a:srgbClr val="000000"/>
                </a:solidFill>
                <a:latin typeface="Consolas" panose="020B0609020204030204" pitchFamily="49" charset="0"/>
                <a:cs typeface="Consolas" panose="020B0609020204030204" pitchFamily="49" charset="0"/>
              </a:rPr>
              <a:t>apply_backup</a:t>
            </a:r>
            <a:r>
              <a:rPr lang="en-US" sz="2400" dirty="0">
                <a:solidFill>
                  <a:srgbClr val="000000"/>
                </a:solidFill>
                <a:latin typeface="Consolas" panose="020B0609020204030204" pitchFamily="49" charset="0"/>
                <a:cs typeface="Consolas" panose="020B0609020204030204" pitchFamily="49" charset="0"/>
              </a:rPr>
              <a:t>(array);</a:t>
            </a:r>
            <a:endParaRPr lang="en-US" sz="2400" dirty="0"/>
          </a:p>
        </p:txBody>
      </p:sp>
      <p:sp>
        <p:nvSpPr>
          <p:cNvPr id="77" name="TextBox 76">
            <a:extLst>
              <a:ext uri="{FF2B5EF4-FFF2-40B4-BE49-F238E27FC236}">
                <a16:creationId xmlns:a16="http://schemas.microsoft.com/office/drawing/2014/main" id="{70DE4DAB-11C8-FF4A-859F-DF6DC63E8124}"/>
              </a:ext>
            </a:extLst>
          </p:cNvPr>
          <p:cNvSpPr txBox="1"/>
          <p:nvPr/>
        </p:nvSpPr>
        <p:spPr>
          <a:xfrm>
            <a:off x="876483" y="1499125"/>
            <a:ext cx="2024774" cy="523220"/>
          </a:xfrm>
          <a:prstGeom prst="rect">
            <a:avLst/>
          </a:prstGeom>
          <a:noFill/>
        </p:spPr>
        <p:txBody>
          <a:bodyPr wrap="square" rtlCol="0">
            <a:spAutoFit/>
          </a:bodyPr>
          <a:lstStyle/>
          <a:p>
            <a:pPr algn="ctr"/>
            <a:r>
              <a:rPr lang="en-US" sz="2800" dirty="0">
                <a:solidFill>
                  <a:schemeClr val="accent1">
                    <a:lumMod val="75000"/>
                  </a:schemeClr>
                </a:solidFill>
                <a:latin typeface="Franklin Gothic Medium" panose="020B0603020102020204" pitchFamily="34" charset="0"/>
              </a:rPr>
              <a:t>Pre-Failure:</a:t>
            </a:r>
          </a:p>
        </p:txBody>
      </p:sp>
      <p:sp>
        <p:nvSpPr>
          <p:cNvPr id="78" name="TextBox 77">
            <a:extLst>
              <a:ext uri="{FF2B5EF4-FFF2-40B4-BE49-F238E27FC236}">
                <a16:creationId xmlns:a16="http://schemas.microsoft.com/office/drawing/2014/main" id="{0AF485BC-F57A-DC4F-88D0-0355BEE083EF}"/>
              </a:ext>
            </a:extLst>
          </p:cNvPr>
          <p:cNvSpPr txBox="1"/>
          <p:nvPr/>
        </p:nvSpPr>
        <p:spPr>
          <a:xfrm>
            <a:off x="879770" y="5148447"/>
            <a:ext cx="2216529" cy="523220"/>
          </a:xfrm>
          <a:prstGeom prst="rect">
            <a:avLst/>
          </a:prstGeom>
          <a:noFill/>
        </p:spPr>
        <p:txBody>
          <a:bodyPr wrap="square" rtlCol="0">
            <a:spAutoFit/>
          </a:bodyPr>
          <a:lstStyle/>
          <a:p>
            <a:pPr algn="ctr"/>
            <a:r>
              <a:rPr lang="en-US" sz="2800" dirty="0">
                <a:solidFill>
                  <a:srgbClr val="B74A12"/>
                </a:solidFill>
                <a:latin typeface="Franklin Gothic Medium" panose="020B0603020102020204" pitchFamily="34" charset="0"/>
              </a:rPr>
              <a:t>Post-Failure:</a:t>
            </a:r>
          </a:p>
        </p:txBody>
      </p:sp>
      <p:sp>
        <p:nvSpPr>
          <p:cNvPr id="79" name="TextBox 78">
            <a:extLst>
              <a:ext uri="{FF2B5EF4-FFF2-40B4-BE49-F238E27FC236}">
                <a16:creationId xmlns:a16="http://schemas.microsoft.com/office/drawing/2014/main" id="{16425158-D475-0946-949D-E37F0C2E4F6B}"/>
              </a:ext>
            </a:extLst>
          </p:cNvPr>
          <p:cNvSpPr txBox="1"/>
          <p:nvPr/>
        </p:nvSpPr>
        <p:spPr>
          <a:xfrm>
            <a:off x="5794364" y="4659021"/>
            <a:ext cx="4452264" cy="477054"/>
          </a:xfrm>
          <a:prstGeom prst="rect">
            <a:avLst/>
          </a:prstGeom>
          <a:noFill/>
        </p:spPr>
        <p:txBody>
          <a:bodyPr wrap="square" rtlCol="0">
            <a:spAutoFit/>
          </a:bodyPr>
          <a:lstStyle/>
          <a:p>
            <a:pPr algn="ctr">
              <a:lnSpc>
                <a:spcPts val="3000"/>
              </a:lnSpc>
            </a:pPr>
            <a:r>
              <a:rPr lang="en-US" sz="2800" dirty="0">
                <a:solidFill>
                  <a:srgbClr val="C00000"/>
                </a:solidFill>
                <a:latin typeface="Franklin Gothic Medium" panose="020B0603020102020204" pitchFamily="34" charset="0"/>
                <a:cs typeface="Consolas" panose="020B0609020204030204" pitchFamily="49" charset="0"/>
              </a:rPr>
              <a:t>Read from a stale </a:t>
            </a:r>
            <a:r>
              <a:rPr lang="en-US" sz="2800" dirty="0">
                <a:solidFill>
                  <a:srgbClr val="C00000"/>
                </a:solidFill>
                <a:latin typeface="Consolas" panose="020B0609020204030204" pitchFamily="49" charset="0"/>
                <a:cs typeface="Consolas" panose="020B0609020204030204" pitchFamily="49" charset="0"/>
              </a:rPr>
              <a:t>backup</a:t>
            </a:r>
          </a:p>
        </p:txBody>
      </p:sp>
      <p:cxnSp>
        <p:nvCxnSpPr>
          <p:cNvPr id="80" name="Straight Connector 79">
            <a:extLst>
              <a:ext uri="{FF2B5EF4-FFF2-40B4-BE49-F238E27FC236}">
                <a16:creationId xmlns:a16="http://schemas.microsoft.com/office/drawing/2014/main" id="{383BCAAC-3B4E-624A-8FD1-A0802C6CB414}"/>
              </a:ext>
            </a:extLst>
          </p:cNvPr>
          <p:cNvCxnSpPr>
            <a:cxnSpLocks/>
          </p:cNvCxnSpPr>
          <p:nvPr/>
        </p:nvCxnSpPr>
        <p:spPr>
          <a:xfrm>
            <a:off x="7185250" y="4004987"/>
            <a:ext cx="995320" cy="0"/>
          </a:xfrm>
          <a:prstGeom prst="line">
            <a:avLst/>
          </a:prstGeom>
          <a:ln w="5715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55" name="Lightning Bolt 54">
            <a:extLst>
              <a:ext uri="{FF2B5EF4-FFF2-40B4-BE49-F238E27FC236}">
                <a16:creationId xmlns:a16="http://schemas.microsoft.com/office/drawing/2014/main" id="{D2A75B74-C892-6641-95DC-EED3A26C66DC}"/>
              </a:ext>
            </a:extLst>
          </p:cNvPr>
          <p:cNvSpPr/>
          <p:nvPr/>
        </p:nvSpPr>
        <p:spPr>
          <a:xfrm>
            <a:off x="7364447" y="3665190"/>
            <a:ext cx="725328" cy="876889"/>
          </a:xfrm>
          <a:prstGeom prst="lightningBol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B30ECA2C-B887-9941-AEF3-9D85815B84A8}"/>
              </a:ext>
            </a:extLst>
          </p:cNvPr>
          <p:cNvSpPr/>
          <p:nvPr/>
        </p:nvSpPr>
        <p:spPr>
          <a:xfrm>
            <a:off x="1292463" y="2750814"/>
            <a:ext cx="1883849" cy="461665"/>
          </a:xfrm>
          <a:prstGeom prst="rect">
            <a:avLst/>
          </a:prstGeom>
          <a:solidFill>
            <a:schemeClr val="bg1"/>
          </a:solidFill>
        </p:spPr>
        <p:txBody>
          <a:bodyPr wrap="none">
            <a:spAutoFit/>
          </a:bodyPr>
          <a:lstStyle/>
          <a:p>
            <a:r>
              <a:rPr lang="en-US" sz="2400" dirty="0">
                <a:solidFill>
                  <a:srgbClr val="C00000"/>
                </a:solidFill>
                <a:latin typeface="Consolas" panose="020B0609020204030204" pitchFamily="49" charset="0"/>
                <a:cs typeface="Consolas" panose="020B0609020204030204" pitchFamily="49" charset="0"/>
              </a:rPr>
              <a:t>valid = 0;</a:t>
            </a:r>
          </a:p>
        </p:txBody>
      </p:sp>
      <p:sp>
        <p:nvSpPr>
          <p:cNvPr id="95" name="Rectangle 94">
            <a:extLst>
              <a:ext uri="{FF2B5EF4-FFF2-40B4-BE49-F238E27FC236}">
                <a16:creationId xmlns:a16="http://schemas.microsoft.com/office/drawing/2014/main" id="{602A1D8A-8019-FA45-8D10-76C974D75769}"/>
              </a:ext>
            </a:extLst>
          </p:cNvPr>
          <p:cNvSpPr/>
          <p:nvPr/>
        </p:nvSpPr>
        <p:spPr>
          <a:xfrm>
            <a:off x="1292091" y="4220863"/>
            <a:ext cx="1883849" cy="461665"/>
          </a:xfrm>
          <a:prstGeom prst="rect">
            <a:avLst/>
          </a:prstGeom>
          <a:solidFill>
            <a:schemeClr val="bg1"/>
          </a:solidFill>
        </p:spPr>
        <p:txBody>
          <a:bodyPr wrap="none">
            <a:spAutoFit/>
          </a:bodyPr>
          <a:lstStyle/>
          <a:p>
            <a:r>
              <a:rPr lang="en-US" sz="2400" dirty="0">
                <a:solidFill>
                  <a:srgbClr val="C00000"/>
                </a:solidFill>
                <a:latin typeface="Consolas" panose="020B0609020204030204" pitchFamily="49" charset="0"/>
                <a:cs typeface="Consolas" panose="020B0609020204030204" pitchFamily="49" charset="0"/>
              </a:rPr>
              <a:t>valid = 1;</a:t>
            </a:r>
          </a:p>
        </p:txBody>
      </p:sp>
      <p:sp>
        <p:nvSpPr>
          <p:cNvPr id="96" name="TextBox 95">
            <a:extLst>
              <a:ext uri="{FF2B5EF4-FFF2-40B4-BE49-F238E27FC236}">
                <a16:creationId xmlns:a16="http://schemas.microsoft.com/office/drawing/2014/main" id="{1242036F-4824-F64A-BF45-3C3DCCC03688}"/>
              </a:ext>
            </a:extLst>
          </p:cNvPr>
          <p:cNvSpPr txBox="1"/>
          <p:nvPr/>
        </p:nvSpPr>
        <p:spPr>
          <a:xfrm>
            <a:off x="2882329" y="1565331"/>
            <a:ext cx="3293505" cy="477054"/>
          </a:xfrm>
          <a:prstGeom prst="rect">
            <a:avLst/>
          </a:prstGeom>
          <a:noFill/>
        </p:spPr>
        <p:txBody>
          <a:bodyPr wrap="square" rtlCol="0">
            <a:spAutoFit/>
          </a:bodyPr>
          <a:lstStyle/>
          <a:p>
            <a:pPr algn="ctr">
              <a:lnSpc>
                <a:spcPts val="3000"/>
              </a:lnSpc>
            </a:pPr>
            <a:r>
              <a:rPr lang="en-US" sz="2800" dirty="0">
                <a:solidFill>
                  <a:srgbClr val="C00000"/>
                </a:solidFill>
                <a:latin typeface="Consolas" panose="020B0609020204030204" pitchFamily="49" charset="0"/>
                <a:cs typeface="Consolas" panose="020B0609020204030204" pitchFamily="49" charset="0"/>
              </a:rPr>
              <a:t>valid</a:t>
            </a:r>
            <a:r>
              <a:rPr lang="en-US" sz="2800" dirty="0">
                <a:solidFill>
                  <a:srgbClr val="C00000"/>
                </a:solidFill>
                <a:latin typeface="Franklin Gothic Medium" panose="020B0603020102020204" pitchFamily="34" charset="0"/>
                <a:cs typeface="Consolas" panose="020B0609020204030204" pitchFamily="49" charset="0"/>
              </a:rPr>
              <a:t> is set wrong</a:t>
            </a:r>
          </a:p>
        </p:txBody>
      </p:sp>
      <p:sp>
        <p:nvSpPr>
          <p:cNvPr id="99" name="Rectangle 98">
            <a:extLst>
              <a:ext uri="{FF2B5EF4-FFF2-40B4-BE49-F238E27FC236}">
                <a16:creationId xmlns:a16="http://schemas.microsoft.com/office/drawing/2014/main" id="{59AF82E2-4B95-EB4A-9740-C8801CB32C71}"/>
              </a:ext>
            </a:extLst>
          </p:cNvPr>
          <p:cNvSpPr/>
          <p:nvPr/>
        </p:nvSpPr>
        <p:spPr>
          <a:xfrm>
            <a:off x="1292090" y="2750297"/>
            <a:ext cx="1883849" cy="461665"/>
          </a:xfrm>
          <a:prstGeom prst="rect">
            <a:avLst/>
          </a:prstGeom>
          <a:solidFill>
            <a:schemeClr val="accent1">
              <a:lumMod val="40000"/>
              <a:lumOff val="60000"/>
            </a:schemeClr>
          </a:solidFill>
        </p:spPr>
        <p:txBody>
          <a:bodyPr wrap="square">
            <a:spAutoFit/>
          </a:bodyPr>
          <a:lstStyle/>
          <a:p>
            <a:r>
              <a:rPr lang="en-US" sz="2400" dirty="0">
                <a:solidFill>
                  <a:srgbClr val="C00000"/>
                </a:solidFill>
                <a:latin typeface="Consolas" panose="020B0609020204030204" pitchFamily="49" charset="0"/>
                <a:cs typeface="Consolas" panose="020B0609020204030204" pitchFamily="49" charset="0"/>
              </a:rPr>
              <a:t>valid = 0;</a:t>
            </a:r>
          </a:p>
        </p:txBody>
      </p:sp>
      <p:sp>
        <p:nvSpPr>
          <p:cNvPr id="103" name="Rectangle 102">
            <a:extLst>
              <a:ext uri="{FF2B5EF4-FFF2-40B4-BE49-F238E27FC236}">
                <a16:creationId xmlns:a16="http://schemas.microsoft.com/office/drawing/2014/main" id="{3F2B42A8-0C9D-5943-BB27-0B3CDEBA9D16}"/>
              </a:ext>
            </a:extLst>
          </p:cNvPr>
          <p:cNvSpPr/>
          <p:nvPr/>
        </p:nvSpPr>
        <p:spPr>
          <a:xfrm>
            <a:off x="1292090" y="4220863"/>
            <a:ext cx="1883849" cy="461665"/>
          </a:xfrm>
          <a:prstGeom prst="rect">
            <a:avLst/>
          </a:prstGeom>
          <a:solidFill>
            <a:schemeClr val="accent1">
              <a:lumMod val="40000"/>
              <a:lumOff val="60000"/>
            </a:schemeClr>
          </a:solidFill>
        </p:spPr>
        <p:txBody>
          <a:bodyPr wrap="none">
            <a:spAutoFit/>
          </a:bodyPr>
          <a:lstStyle/>
          <a:p>
            <a:r>
              <a:rPr lang="en-US" sz="2400" dirty="0">
                <a:solidFill>
                  <a:srgbClr val="C00000"/>
                </a:solidFill>
                <a:latin typeface="Consolas" panose="020B0609020204030204" pitchFamily="49" charset="0"/>
                <a:cs typeface="Consolas" panose="020B0609020204030204" pitchFamily="49" charset="0"/>
              </a:rPr>
              <a:t>valid = 1;</a:t>
            </a:r>
          </a:p>
        </p:txBody>
      </p:sp>
      <p:cxnSp>
        <p:nvCxnSpPr>
          <p:cNvPr id="76" name="Straight Arrow Connector 75">
            <a:extLst>
              <a:ext uri="{FF2B5EF4-FFF2-40B4-BE49-F238E27FC236}">
                <a16:creationId xmlns:a16="http://schemas.microsoft.com/office/drawing/2014/main" id="{769D29FE-AC85-D24A-9CBC-1D27A47574E0}"/>
              </a:ext>
            </a:extLst>
          </p:cNvPr>
          <p:cNvCxnSpPr>
            <a:cxnSpLocks/>
            <a:stCxn id="52" idx="1"/>
            <a:endCxn id="68" idx="2"/>
          </p:cNvCxnSpPr>
          <p:nvPr/>
        </p:nvCxnSpPr>
        <p:spPr>
          <a:xfrm flipH="1" flipV="1">
            <a:off x="9024031" y="3292029"/>
            <a:ext cx="1177843" cy="1588816"/>
          </a:xfrm>
          <a:prstGeom prst="straightConnector1">
            <a:avLst/>
          </a:prstGeom>
          <a:ln w="38100">
            <a:solidFill>
              <a:srgbClr val="C00000"/>
            </a:solidFill>
            <a:prstDash val="dash"/>
            <a:tailEnd type="triangle" w="lg" len="lg"/>
          </a:ln>
        </p:spPr>
        <p:style>
          <a:lnRef idx="1">
            <a:schemeClr val="dk1"/>
          </a:lnRef>
          <a:fillRef idx="0">
            <a:schemeClr val="dk1"/>
          </a:fillRef>
          <a:effectRef idx="0">
            <a:schemeClr val="dk1"/>
          </a:effectRef>
          <a:fontRef idx="minor">
            <a:schemeClr val="tx1"/>
          </a:fontRef>
        </p:style>
      </p:cxnSp>
      <p:sp>
        <p:nvSpPr>
          <p:cNvPr id="108" name="Rounded Rectangle 107">
            <a:extLst>
              <a:ext uri="{FF2B5EF4-FFF2-40B4-BE49-F238E27FC236}">
                <a16:creationId xmlns:a16="http://schemas.microsoft.com/office/drawing/2014/main" id="{0697C1FD-BD36-AF43-AA0C-F30ADA2B1395}"/>
              </a:ext>
            </a:extLst>
          </p:cNvPr>
          <p:cNvSpPr/>
          <p:nvPr/>
        </p:nvSpPr>
        <p:spPr>
          <a:xfrm>
            <a:off x="1235698" y="4226378"/>
            <a:ext cx="1940241" cy="43280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9" name="Group 108">
            <a:extLst>
              <a:ext uri="{FF2B5EF4-FFF2-40B4-BE49-F238E27FC236}">
                <a16:creationId xmlns:a16="http://schemas.microsoft.com/office/drawing/2014/main" id="{2E0FB966-DDA5-9D42-A57B-8F4E7033ED5A}"/>
              </a:ext>
            </a:extLst>
          </p:cNvPr>
          <p:cNvGrpSpPr/>
          <p:nvPr/>
        </p:nvGrpSpPr>
        <p:grpSpPr>
          <a:xfrm>
            <a:off x="0" y="5194569"/>
            <a:ext cx="12192000" cy="1648205"/>
            <a:chOff x="0" y="5079308"/>
            <a:chExt cx="12192000" cy="1648205"/>
          </a:xfrm>
        </p:grpSpPr>
        <p:sp>
          <p:nvSpPr>
            <p:cNvPr id="110" name="Rectangle: Rounded Corners 5">
              <a:extLst>
                <a:ext uri="{FF2B5EF4-FFF2-40B4-BE49-F238E27FC236}">
                  <a16:creationId xmlns:a16="http://schemas.microsoft.com/office/drawing/2014/main" id="{7B3094BE-359A-4D4D-B06B-792A3B6C0CEC}"/>
                </a:ext>
              </a:extLst>
            </p:cNvPr>
            <p:cNvSpPr/>
            <p:nvPr/>
          </p:nvSpPr>
          <p:spPr>
            <a:xfrm>
              <a:off x="0" y="6075915"/>
              <a:ext cx="12192000" cy="651598"/>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rgbClr val="C00000"/>
                  </a:solidFill>
                  <a:latin typeface="Franklin Gothic Medium" panose="020B0603020102020204" pitchFamily="34" charset="0"/>
                </a:rPr>
                <a:t>Cross-Failure Semantic Bug: </a:t>
              </a:r>
              <a:r>
                <a:rPr lang="en-US" sz="2800" dirty="0">
                  <a:solidFill>
                    <a:schemeClr val="accent1">
                      <a:lumMod val="75000"/>
                    </a:schemeClr>
                  </a:solidFill>
                  <a:latin typeface="Franklin Gothic Medium" panose="020B0603020102020204" pitchFamily="34" charset="0"/>
                </a:rPr>
                <a:t>Read from a semantically inconsistent location</a:t>
              </a:r>
              <a:endParaRPr lang="en-US" sz="2800" i="1" dirty="0">
                <a:solidFill>
                  <a:schemeClr val="accent2">
                    <a:lumMod val="75000"/>
                  </a:schemeClr>
                </a:solidFill>
                <a:latin typeface="Franklin Gothic Medium" panose="020B0603020102020204" pitchFamily="34" charset="0"/>
              </a:endParaRPr>
            </a:p>
          </p:txBody>
        </p:sp>
        <p:sp>
          <p:nvSpPr>
            <p:cNvPr id="111" name="Right Arrow 85">
              <a:extLst>
                <a:ext uri="{FF2B5EF4-FFF2-40B4-BE49-F238E27FC236}">
                  <a16:creationId xmlns:a16="http://schemas.microsoft.com/office/drawing/2014/main" id="{E639318A-1B3B-7047-89F9-B976231BD388}"/>
                </a:ext>
              </a:extLst>
            </p:cNvPr>
            <p:cNvSpPr/>
            <p:nvPr/>
          </p:nvSpPr>
          <p:spPr>
            <a:xfrm rot="16200000">
              <a:off x="8413994" y="5209586"/>
              <a:ext cx="1126833" cy="866278"/>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Audio 11">
            <a:hlinkClick r:id="" action="ppaction://media"/>
            <a:extLst>
              <a:ext uri="{FF2B5EF4-FFF2-40B4-BE49-F238E27FC236}">
                <a16:creationId xmlns:a16="http://schemas.microsoft.com/office/drawing/2014/main" id="{0FCFF216-1431-49F6-95A0-017CB77A414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813559057"/>
      </p:ext>
    </p:extLst>
  </p:cSld>
  <p:clrMapOvr>
    <a:masterClrMapping/>
  </p:clrMapOvr>
  <mc:AlternateContent xmlns:mc="http://schemas.openxmlformats.org/markup-compatibility/2006" xmlns:p14="http://schemas.microsoft.com/office/powerpoint/2010/main">
    <mc:Choice Requires="p14">
      <p:transition spd="slow" p14:dur="2000" advTm="39681"/>
    </mc:Choice>
    <mc:Fallback xmlns="">
      <p:transition spd="slow" advTm="39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1"/>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97"/>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99"/>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3"/>
                                        </p:tgtEl>
                                        <p:attrNameLst>
                                          <p:attrName>style.visibility</p:attrName>
                                        </p:attrNameLst>
                                      </p:cBhvr>
                                      <p:to>
                                        <p:strVal val="visible"/>
                                      </p:to>
                                    </p:set>
                                  </p:childTnLst>
                                </p:cTn>
                              </p:par>
                              <p:par>
                                <p:cTn id="57" presetID="1" presetClass="exit" presetSubtype="0" fill="hold" grpId="1" nodeType="withEffect">
                                  <p:stCondLst>
                                    <p:cond delay="0"/>
                                  </p:stCondLst>
                                  <p:childTnLst>
                                    <p:set>
                                      <p:cBhvr>
                                        <p:cTn id="58" dur="1" fill="hold">
                                          <p:stCondLst>
                                            <p:cond delay="0"/>
                                          </p:stCondLst>
                                        </p:cTn>
                                        <p:tgtEl>
                                          <p:spTgt spid="101"/>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0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par>
                                <p:cTn id="75" presetID="1" presetClass="exit" presetSubtype="0" fill="hold" grpId="1" nodeType="withEffect">
                                  <p:stCondLst>
                                    <p:cond delay="0"/>
                                  </p:stCondLst>
                                  <p:childTnLst>
                                    <p:set>
                                      <p:cBhvr>
                                        <p:cTn id="76" dur="1" fill="hold">
                                          <p:stCondLst>
                                            <p:cond delay="0"/>
                                          </p:stCondLst>
                                        </p:cTn>
                                        <p:tgtEl>
                                          <p:spTgt spid="102"/>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03"/>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5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0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0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7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79"/>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5" fill="hold" display="0">
                  <p:stCondLst>
                    <p:cond delay="indefinite"/>
                  </p:stCondLst>
                  <p:endCondLst>
                    <p:cond evt="onStopAudio" delay="0">
                      <p:tgtEl>
                        <p:sldTgt/>
                      </p:tgtEl>
                    </p:cond>
                  </p:endCondLst>
                </p:cTn>
                <p:tgtEl>
                  <p:spTgt spid="12"/>
                </p:tgtEl>
              </p:cMediaNode>
            </p:audio>
          </p:childTnLst>
        </p:cTn>
      </p:par>
    </p:tnLst>
    <p:bldLst>
      <p:bldP spid="107" grpId="0" animBg="1"/>
      <p:bldP spid="102" grpId="0" animBg="1"/>
      <p:bldP spid="102" grpId="1" animBg="1"/>
      <p:bldP spid="101" grpId="0" animBg="1"/>
      <p:bldP spid="101" grpId="1" animBg="1"/>
      <p:bldP spid="97" grpId="0" animBg="1"/>
      <p:bldP spid="97" grpId="1" animBg="1"/>
      <p:bldP spid="49" grpId="0" animBg="1"/>
      <p:bldP spid="52" grpId="0" animBg="1"/>
      <p:bldP spid="53" grpId="0" animBg="1"/>
      <p:bldP spid="54" grpId="0" animBg="1"/>
      <p:bldP spid="69" grpId="0"/>
      <p:bldP spid="70" grpId="0"/>
      <p:bldP spid="71" grpId="0"/>
      <p:bldP spid="72" grpId="0"/>
      <p:bldP spid="73" grpId="0"/>
      <p:bldP spid="79" grpId="0"/>
      <p:bldP spid="55" grpId="0" animBg="1"/>
      <p:bldP spid="94" grpId="0" animBg="1"/>
      <p:bldP spid="95" grpId="0" animBg="1"/>
      <p:bldP spid="96" grpId="0"/>
      <p:bldP spid="99" grpId="0" animBg="1"/>
      <p:bldP spid="99" grpId="1" animBg="1"/>
      <p:bldP spid="103" grpId="0" animBg="1"/>
      <p:bldP spid="103" grpId="1" animBg="1"/>
      <p:bldP spid="10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C0A41-BE2A-41C8-8B9F-29087005E479}"/>
              </a:ext>
            </a:extLst>
          </p:cNvPr>
          <p:cNvSpPr>
            <a:spLocks noGrp="1"/>
          </p:cNvSpPr>
          <p:nvPr>
            <p:ph type="title"/>
          </p:nvPr>
        </p:nvSpPr>
        <p:spPr/>
        <p:txBody>
          <a:bodyPr/>
          <a:lstStyle/>
          <a:p>
            <a:r>
              <a:rPr lang="en-US" dirty="0"/>
              <a:t>Cross-Failure Semantic Bug</a:t>
            </a:r>
          </a:p>
        </p:txBody>
      </p:sp>
      <p:sp>
        <p:nvSpPr>
          <p:cNvPr id="3" name="Content Placeholder 2">
            <a:extLst>
              <a:ext uri="{FF2B5EF4-FFF2-40B4-BE49-F238E27FC236}">
                <a16:creationId xmlns:a16="http://schemas.microsoft.com/office/drawing/2014/main" id="{D7126693-43AC-4683-8E5A-FF98D1597E0F}"/>
              </a:ext>
            </a:extLst>
          </p:cNvPr>
          <p:cNvSpPr>
            <a:spLocks noGrp="1"/>
          </p:cNvSpPr>
          <p:nvPr>
            <p:ph idx="1"/>
          </p:nvPr>
        </p:nvSpPr>
        <p:spPr>
          <a:xfrm>
            <a:off x="838200" y="1825625"/>
            <a:ext cx="10122725" cy="1286544"/>
          </a:xfrm>
        </p:spPr>
        <p:txBody>
          <a:bodyPr/>
          <a:lstStyle/>
          <a:p>
            <a:r>
              <a:rPr lang="en-US" dirty="0"/>
              <a:t>Definition:</a:t>
            </a:r>
            <a:br>
              <a:rPr lang="en-US" dirty="0"/>
            </a:br>
            <a:r>
              <a:rPr lang="en-US" dirty="0">
                <a:solidFill>
                  <a:schemeClr val="accent1">
                    <a:lumMod val="75000"/>
                  </a:schemeClr>
                </a:solidFill>
              </a:rPr>
              <a:t>The post-failure execution reads from data updated during the pre-failure execution that are semantically inconsistent</a:t>
            </a:r>
          </a:p>
        </p:txBody>
      </p:sp>
      <p:sp>
        <p:nvSpPr>
          <p:cNvPr id="4" name="Slide Number Placeholder 3">
            <a:extLst>
              <a:ext uri="{FF2B5EF4-FFF2-40B4-BE49-F238E27FC236}">
                <a16:creationId xmlns:a16="http://schemas.microsoft.com/office/drawing/2014/main" id="{D75E51A8-0AAC-43AD-83D2-F86637D5A3CB}"/>
              </a:ext>
            </a:extLst>
          </p:cNvPr>
          <p:cNvSpPr>
            <a:spLocks noGrp="1"/>
          </p:cNvSpPr>
          <p:nvPr>
            <p:ph type="sldNum" sz="quarter" idx="12"/>
          </p:nvPr>
        </p:nvSpPr>
        <p:spPr/>
        <p:txBody>
          <a:bodyPr/>
          <a:lstStyle/>
          <a:p>
            <a:fld id="{09CBB891-A474-417A-9134-EF0307377039}" type="slidenum">
              <a:rPr lang="en-US" smtClean="0"/>
              <a:pPr/>
              <a:t>21</a:t>
            </a:fld>
            <a:endParaRPr lang="en-US" dirty="0"/>
          </a:p>
        </p:txBody>
      </p:sp>
      <p:sp>
        <p:nvSpPr>
          <p:cNvPr id="15" name="Rectangle 14">
            <a:extLst>
              <a:ext uri="{FF2B5EF4-FFF2-40B4-BE49-F238E27FC236}">
                <a16:creationId xmlns:a16="http://schemas.microsoft.com/office/drawing/2014/main" id="{F82971DB-4F40-4177-A11F-62068F893786}"/>
              </a:ext>
            </a:extLst>
          </p:cNvPr>
          <p:cNvSpPr/>
          <p:nvPr/>
        </p:nvSpPr>
        <p:spPr>
          <a:xfrm>
            <a:off x="1692923" y="3745832"/>
            <a:ext cx="844967" cy="100045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A251A501-7739-444C-A30A-BD6C6BAECB77}"/>
              </a:ext>
            </a:extLst>
          </p:cNvPr>
          <p:cNvCxnSpPr>
            <a:cxnSpLocks/>
            <a:stCxn id="15" idx="3"/>
            <a:endCxn id="20" idx="1"/>
          </p:cNvCxnSpPr>
          <p:nvPr/>
        </p:nvCxnSpPr>
        <p:spPr>
          <a:xfrm>
            <a:off x="2537890" y="4246058"/>
            <a:ext cx="525643" cy="0"/>
          </a:xfrm>
          <a:prstGeom prst="straightConnector1">
            <a:avLst/>
          </a:prstGeom>
          <a:ln w="38100">
            <a:prstDash val="dash"/>
            <a:tailEnd type="triangle" w="lg" len="lg"/>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FAD41B30-C024-47AE-A460-D94DD6AB8523}"/>
              </a:ext>
            </a:extLst>
          </p:cNvPr>
          <p:cNvCxnSpPr>
            <a:cxnSpLocks/>
            <a:stCxn id="18" idx="1"/>
            <a:endCxn id="20" idx="3"/>
          </p:cNvCxnSpPr>
          <p:nvPr/>
        </p:nvCxnSpPr>
        <p:spPr>
          <a:xfrm flipH="1" flipV="1">
            <a:off x="3452640" y="4246058"/>
            <a:ext cx="885550" cy="1145039"/>
          </a:xfrm>
          <a:prstGeom prst="straightConnector1">
            <a:avLst/>
          </a:prstGeom>
          <a:ln w="38100">
            <a:solidFill>
              <a:srgbClr val="C00000"/>
            </a:solidFill>
            <a:prstDash val="dash"/>
            <a:tailEnd type="triangle" w="lg" len="lg"/>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3B1F779B-83C4-44BA-85A6-74FD495FBCC1}"/>
              </a:ext>
            </a:extLst>
          </p:cNvPr>
          <p:cNvSpPr/>
          <p:nvPr/>
        </p:nvSpPr>
        <p:spPr>
          <a:xfrm>
            <a:off x="4338190" y="4917862"/>
            <a:ext cx="835144" cy="94647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Lightning Bolt 18">
            <a:extLst>
              <a:ext uri="{FF2B5EF4-FFF2-40B4-BE49-F238E27FC236}">
                <a16:creationId xmlns:a16="http://schemas.microsoft.com/office/drawing/2014/main" id="{9F33EC5F-6D42-41CF-8221-0AA8BB032665}"/>
              </a:ext>
            </a:extLst>
          </p:cNvPr>
          <p:cNvSpPr/>
          <p:nvPr/>
        </p:nvSpPr>
        <p:spPr>
          <a:xfrm>
            <a:off x="1892168" y="4342630"/>
            <a:ext cx="725328" cy="876889"/>
          </a:xfrm>
          <a:prstGeom prst="lightningBol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7756539-AC58-4D1A-A58E-2F2D0149EF52}"/>
              </a:ext>
            </a:extLst>
          </p:cNvPr>
          <p:cNvSpPr/>
          <p:nvPr/>
        </p:nvSpPr>
        <p:spPr>
          <a:xfrm>
            <a:off x="3063533" y="4048780"/>
            <a:ext cx="389107" cy="39455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Franklin Gothic Medium" panose="020B0603020102020204" pitchFamily="34" charset="0"/>
              </a:rPr>
              <a:t>×</a:t>
            </a:r>
            <a:endParaRPr lang="en-US" dirty="0">
              <a:latin typeface="Franklin Gothic Medium" panose="020B0603020102020204" pitchFamily="34" charset="0"/>
            </a:endParaRPr>
          </a:p>
        </p:txBody>
      </p:sp>
      <p:sp>
        <p:nvSpPr>
          <p:cNvPr id="22" name="TextBox 21">
            <a:extLst>
              <a:ext uri="{FF2B5EF4-FFF2-40B4-BE49-F238E27FC236}">
                <a16:creationId xmlns:a16="http://schemas.microsoft.com/office/drawing/2014/main" id="{A1527DDA-69B6-41ED-9D57-3B5F7F216A1E}"/>
              </a:ext>
            </a:extLst>
          </p:cNvPr>
          <p:cNvSpPr txBox="1"/>
          <p:nvPr/>
        </p:nvSpPr>
        <p:spPr>
          <a:xfrm>
            <a:off x="3063533" y="3542152"/>
            <a:ext cx="3527810" cy="477054"/>
          </a:xfrm>
          <a:prstGeom prst="rect">
            <a:avLst/>
          </a:prstGeom>
          <a:noFill/>
        </p:spPr>
        <p:txBody>
          <a:bodyPr wrap="square" rtlCol="0">
            <a:spAutoFit/>
          </a:bodyPr>
          <a:lstStyle/>
          <a:p>
            <a:pPr algn="ctr">
              <a:lnSpc>
                <a:spcPts val="3000"/>
              </a:lnSpc>
            </a:pPr>
            <a:r>
              <a:rPr lang="en-US" sz="2800" i="1" dirty="0">
                <a:solidFill>
                  <a:srgbClr val="C00000"/>
                </a:solidFill>
                <a:latin typeface="Franklin Gothic Medium" panose="020B0603020102020204" pitchFamily="34" charset="0"/>
                <a:cs typeface="Consolas" panose="020B0609020204030204" pitchFamily="49" charset="0"/>
              </a:rPr>
              <a:t>Inconsistent Data</a:t>
            </a:r>
            <a:endParaRPr lang="en-US" sz="2800" i="1" dirty="0">
              <a:solidFill>
                <a:srgbClr val="C00000"/>
              </a:solidFill>
              <a:latin typeface="Consolas" panose="020B0609020204030204" pitchFamily="49" charset="0"/>
              <a:cs typeface="Consolas" panose="020B0609020204030204" pitchFamily="49" charset="0"/>
            </a:endParaRPr>
          </a:p>
        </p:txBody>
      </p:sp>
      <p:sp>
        <p:nvSpPr>
          <p:cNvPr id="23" name="TextBox 22">
            <a:extLst>
              <a:ext uri="{FF2B5EF4-FFF2-40B4-BE49-F238E27FC236}">
                <a16:creationId xmlns:a16="http://schemas.microsoft.com/office/drawing/2014/main" id="{73EE5B35-D491-4E09-A92B-139DBB29DC40}"/>
              </a:ext>
            </a:extLst>
          </p:cNvPr>
          <p:cNvSpPr txBox="1"/>
          <p:nvPr/>
        </p:nvSpPr>
        <p:spPr>
          <a:xfrm>
            <a:off x="5572760" y="4605685"/>
            <a:ext cx="4754879" cy="477054"/>
          </a:xfrm>
          <a:prstGeom prst="rect">
            <a:avLst/>
          </a:prstGeom>
          <a:noFill/>
        </p:spPr>
        <p:txBody>
          <a:bodyPr wrap="square" rtlCol="0">
            <a:spAutoFit/>
          </a:bodyPr>
          <a:lstStyle/>
          <a:p>
            <a:pPr algn="ctr">
              <a:lnSpc>
                <a:spcPts val="3000"/>
              </a:lnSpc>
            </a:pPr>
            <a:r>
              <a:rPr lang="en-US" sz="2800" dirty="0">
                <a:solidFill>
                  <a:srgbClr val="C00000"/>
                </a:solidFill>
                <a:latin typeface="Franklin Gothic Medium" panose="020B0603020102020204" pitchFamily="34" charset="0"/>
                <a:cs typeface="Consolas" panose="020B0609020204030204" pitchFamily="49" charset="0"/>
              </a:rPr>
              <a:t>Cross-Failure Semantic Bug</a:t>
            </a:r>
            <a:endParaRPr lang="en-US" sz="2800" dirty="0">
              <a:solidFill>
                <a:srgbClr val="C00000"/>
              </a:solidFill>
              <a:latin typeface="Consolas" panose="020B0609020204030204" pitchFamily="49" charset="0"/>
              <a:cs typeface="Consolas" panose="020B0609020204030204" pitchFamily="49" charset="0"/>
            </a:endParaRPr>
          </a:p>
        </p:txBody>
      </p:sp>
      <p:sp>
        <p:nvSpPr>
          <p:cNvPr id="24" name="TextBox 23">
            <a:extLst>
              <a:ext uri="{FF2B5EF4-FFF2-40B4-BE49-F238E27FC236}">
                <a16:creationId xmlns:a16="http://schemas.microsoft.com/office/drawing/2014/main" id="{BA01B025-7B59-41CF-A2FD-1E3DC811228B}"/>
              </a:ext>
            </a:extLst>
          </p:cNvPr>
          <p:cNvSpPr txBox="1"/>
          <p:nvPr/>
        </p:nvSpPr>
        <p:spPr>
          <a:xfrm>
            <a:off x="5623560" y="5464205"/>
            <a:ext cx="4754879" cy="477054"/>
          </a:xfrm>
          <a:prstGeom prst="rect">
            <a:avLst/>
          </a:prstGeom>
          <a:noFill/>
        </p:spPr>
        <p:txBody>
          <a:bodyPr wrap="square" rtlCol="0">
            <a:spAutoFit/>
          </a:bodyPr>
          <a:lstStyle/>
          <a:p>
            <a:pPr algn="ctr">
              <a:lnSpc>
                <a:spcPts val="3000"/>
              </a:lnSpc>
            </a:pPr>
            <a:r>
              <a:rPr lang="en-US" sz="2800" dirty="0">
                <a:solidFill>
                  <a:srgbClr val="C00000"/>
                </a:solidFill>
                <a:latin typeface="Franklin Gothic Medium" panose="020B0603020102020204" pitchFamily="34" charset="0"/>
                <a:cs typeface="Consolas" panose="020B0609020204030204" pitchFamily="49" charset="0"/>
              </a:rPr>
              <a:t>Always Incorrect</a:t>
            </a:r>
            <a:endParaRPr lang="en-US" sz="2800" dirty="0">
              <a:solidFill>
                <a:srgbClr val="C00000"/>
              </a:solidFill>
              <a:latin typeface="Consolas" panose="020B0609020204030204" pitchFamily="49" charset="0"/>
              <a:cs typeface="Consolas" panose="020B0609020204030204" pitchFamily="49" charset="0"/>
            </a:endParaRPr>
          </a:p>
        </p:txBody>
      </p:sp>
      <p:sp>
        <p:nvSpPr>
          <p:cNvPr id="25" name="Arrow: Right 24">
            <a:extLst>
              <a:ext uri="{FF2B5EF4-FFF2-40B4-BE49-F238E27FC236}">
                <a16:creationId xmlns:a16="http://schemas.microsoft.com/office/drawing/2014/main" id="{9BF110F7-388D-4984-9389-C515CDBB57FE}"/>
              </a:ext>
            </a:extLst>
          </p:cNvPr>
          <p:cNvSpPr/>
          <p:nvPr/>
        </p:nvSpPr>
        <p:spPr>
          <a:xfrm rot="5400000">
            <a:off x="7820583" y="5029792"/>
            <a:ext cx="381467" cy="487364"/>
          </a:xfrm>
          <a:prstGeom prst="rightArrow">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5F3DA68-08E9-49AB-8E4A-9BD84556DC62}"/>
              </a:ext>
            </a:extLst>
          </p:cNvPr>
          <p:cNvSpPr txBox="1"/>
          <p:nvPr/>
        </p:nvSpPr>
        <p:spPr>
          <a:xfrm>
            <a:off x="1192107" y="6015692"/>
            <a:ext cx="1846597" cy="523220"/>
          </a:xfrm>
          <a:prstGeom prst="rect">
            <a:avLst/>
          </a:prstGeom>
          <a:noFill/>
        </p:spPr>
        <p:txBody>
          <a:bodyPr wrap="square" rtlCol="0">
            <a:spAutoFit/>
          </a:bodyPr>
          <a:lstStyle/>
          <a:p>
            <a:r>
              <a:rPr lang="en-US" sz="2800" dirty="0">
                <a:solidFill>
                  <a:schemeClr val="accent1">
                    <a:lumMod val="75000"/>
                  </a:schemeClr>
                </a:solidFill>
                <a:latin typeface="Franklin Gothic Medium" panose="020B0603020102020204" pitchFamily="34" charset="0"/>
              </a:rPr>
              <a:t>Pre-Failure</a:t>
            </a:r>
          </a:p>
        </p:txBody>
      </p:sp>
      <p:sp>
        <p:nvSpPr>
          <p:cNvPr id="26" name="TextBox 25">
            <a:extLst>
              <a:ext uri="{FF2B5EF4-FFF2-40B4-BE49-F238E27FC236}">
                <a16:creationId xmlns:a16="http://schemas.microsoft.com/office/drawing/2014/main" id="{A5B6BCDE-0885-42BC-80C5-342C33E2C4D7}"/>
              </a:ext>
            </a:extLst>
          </p:cNvPr>
          <p:cNvSpPr txBox="1"/>
          <p:nvPr/>
        </p:nvSpPr>
        <p:spPr>
          <a:xfrm>
            <a:off x="3732976" y="6028143"/>
            <a:ext cx="2045571" cy="523220"/>
          </a:xfrm>
          <a:prstGeom prst="rect">
            <a:avLst/>
          </a:prstGeom>
          <a:noFill/>
        </p:spPr>
        <p:txBody>
          <a:bodyPr wrap="square" rtlCol="0">
            <a:spAutoFit/>
          </a:bodyPr>
          <a:lstStyle/>
          <a:p>
            <a:r>
              <a:rPr lang="en-US" sz="2800" dirty="0">
                <a:solidFill>
                  <a:srgbClr val="B74A12"/>
                </a:solidFill>
                <a:latin typeface="Franklin Gothic Medium" panose="020B0603020102020204" pitchFamily="34" charset="0"/>
              </a:rPr>
              <a:t>Post-Failure</a:t>
            </a:r>
          </a:p>
        </p:txBody>
      </p:sp>
      <p:pic>
        <p:nvPicPr>
          <p:cNvPr id="9" name="Audio 8">
            <a:hlinkClick r:id="" action="ppaction://media"/>
            <a:extLst>
              <a:ext uri="{FF2B5EF4-FFF2-40B4-BE49-F238E27FC236}">
                <a16:creationId xmlns:a16="http://schemas.microsoft.com/office/drawing/2014/main" id="{017FCAED-34FA-49F4-ADA6-A672464D200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012708066"/>
      </p:ext>
    </p:extLst>
  </p:cSld>
  <p:clrMapOvr>
    <a:masterClrMapping/>
  </p:clrMapOvr>
  <mc:AlternateContent xmlns:mc="http://schemas.openxmlformats.org/markup-compatibility/2006" xmlns:p14="http://schemas.microsoft.com/office/powerpoint/2010/main">
    <mc:Choice Requires="p14">
      <p:transition spd="slow" p14:dur="2000" advTm="22772"/>
    </mc:Choice>
    <mc:Fallback xmlns="">
      <p:transition spd="slow" advTm="22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9"/>
                </p:tgtEl>
              </p:cMediaNode>
            </p:audio>
          </p:childTnLst>
        </p:cTn>
      </p:par>
    </p:tnLst>
    <p:bldLst>
      <p:bldP spid="15" grpId="0" animBg="1"/>
      <p:bldP spid="18" grpId="0" animBg="1"/>
      <p:bldP spid="19" grpId="0" animBg="1"/>
      <p:bldP spid="20" grpId="0" animBg="1"/>
      <p:bldP spid="22" grpId="0"/>
      <p:bldP spid="23" grpId="0"/>
      <p:bldP spid="24" grpId="0"/>
      <p:bldP spid="25" grpId="0" animBg="1"/>
      <p:bldP spid="21"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026A0-7E0C-41D8-8ABE-7BF4C2B7F462}"/>
              </a:ext>
            </a:extLst>
          </p:cNvPr>
          <p:cNvSpPr>
            <a:spLocks noGrp="1"/>
          </p:cNvSpPr>
          <p:nvPr>
            <p:ph type="title"/>
          </p:nvPr>
        </p:nvSpPr>
        <p:spPr/>
        <p:txBody>
          <a:bodyPr/>
          <a:lstStyle/>
          <a:p>
            <a:r>
              <a:rPr lang="en-US" dirty="0"/>
              <a:t>Cross-Failure Bugs</a:t>
            </a:r>
          </a:p>
        </p:txBody>
      </p:sp>
      <p:sp>
        <p:nvSpPr>
          <p:cNvPr id="3" name="Content Placeholder 2">
            <a:extLst>
              <a:ext uri="{FF2B5EF4-FFF2-40B4-BE49-F238E27FC236}">
                <a16:creationId xmlns:a16="http://schemas.microsoft.com/office/drawing/2014/main" id="{9F462518-D9EE-4762-A2CD-E5A9C2DCC305}"/>
              </a:ext>
            </a:extLst>
          </p:cNvPr>
          <p:cNvSpPr>
            <a:spLocks noGrp="1"/>
          </p:cNvSpPr>
          <p:nvPr>
            <p:ph idx="1"/>
          </p:nvPr>
        </p:nvSpPr>
        <p:spPr>
          <a:xfrm>
            <a:off x="838199" y="1825625"/>
            <a:ext cx="10806953" cy="4351338"/>
          </a:xfrm>
        </p:spPr>
        <p:txBody>
          <a:bodyPr/>
          <a:lstStyle/>
          <a:p>
            <a:r>
              <a:rPr lang="en-US" dirty="0"/>
              <a:t>Inconsistencies are due to incorrect interactions across failure:</a:t>
            </a:r>
          </a:p>
          <a:p>
            <a:pPr lvl="1"/>
            <a:r>
              <a:rPr lang="en-US" sz="2600" dirty="0"/>
              <a:t>The </a:t>
            </a:r>
            <a:r>
              <a:rPr lang="en-US" sz="2600" i="1" dirty="0">
                <a:solidFill>
                  <a:schemeClr val="accent1">
                    <a:lumMod val="75000"/>
                  </a:schemeClr>
                </a:solidFill>
              </a:rPr>
              <a:t>pre-failure stage</a:t>
            </a:r>
            <a:r>
              <a:rPr lang="en-US" sz="2600" dirty="0">
                <a:solidFill>
                  <a:schemeClr val="accent1">
                    <a:lumMod val="75000"/>
                  </a:schemeClr>
                </a:solidFill>
              </a:rPr>
              <a:t> </a:t>
            </a:r>
            <a:r>
              <a:rPr lang="en-US" sz="2600" dirty="0"/>
              <a:t>does not implement a correct mechanism</a:t>
            </a:r>
          </a:p>
          <a:p>
            <a:pPr lvl="1"/>
            <a:r>
              <a:rPr lang="en-US" sz="2600" dirty="0"/>
              <a:t>The </a:t>
            </a:r>
            <a:r>
              <a:rPr lang="en-US" sz="2600" i="1" dirty="0">
                <a:solidFill>
                  <a:schemeClr val="accent1">
                    <a:lumMod val="75000"/>
                  </a:schemeClr>
                </a:solidFill>
              </a:rPr>
              <a:t>post-failure stage </a:t>
            </a:r>
            <a:r>
              <a:rPr lang="en-US" sz="2600" dirty="0"/>
              <a:t>does not properly restore the inconsistent status</a:t>
            </a:r>
          </a:p>
          <a:p>
            <a:pPr>
              <a:lnSpc>
                <a:spcPct val="100000"/>
              </a:lnSpc>
              <a:spcBef>
                <a:spcPts val="0"/>
              </a:spcBef>
            </a:pPr>
            <a:r>
              <a:rPr lang="en-US" dirty="0"/>
              <a:t>Cause of incorrect interaction:</a:t>
            </a:r>
          </a:p>
          <a:p>
            <a:pPr lvl="1">
              <a:lnSpc>
                <a:spcPct val="100000"/>
              </a:lnSpc>
              <a:spcBef>
                <a:spcPts val="0"/>
              </a:spcBef>
            </a:pPr>
            <a:r>
              <a:rPr lang="en-US" sz="2600" dirty="0"/>
              <a:t>Cross-failure </a:t>
            </a:r>
            <a:r>
              <a:rPr lang="en-US" sz="2600" i="1" dirty="0">
                <a:solidFill>
                  <a:schemeClr val="accent1">
                    <a:lumMod val="75000"/>
                  </a:schemeClr>
                </a:solidFill>
              </a:rPr>
              <a:t>race</a:t>
            </a:r>
            <a:r>
              <a:rPr lang="en-US" sz="2600" dirty="0"/>
              <a:t> (unless benign)</a:t>
            </a:r>
          </a:p>
          <a:p>
            <a:pPr lvl="1">
              <a:lnSpc>
                <a:spcPct val="100000"/>
              </a:lnSpc>
              <a:spcBef>
                <a:spcPts val="0"/>
              </a:spcBef>
            </a:pPr>
            <a:r>
              <a:rPr lang="en-US" sz="2600" dirty="0"/>
              <a:t>Cross-failure </a:t>
            </a:r>
            <a:r>
              <a:rPr lang="en-US" sz="2600" i="1" dirty="0">
                <a:solidFill>
                  <a:schemeClr val="accent1">
                    <a:lumMod val="75000"/>
                  </a:schemeClr>
                </a:solidFill>
              </a:rPr>
              <a:t>semantic bug</a:t>
            </a:r>
          </a:p>
        </p:txBody>
      </p:sp>
      <p:sp>
        <p:nvSpPr>
          <p:cNvPr id="4" name="Slide Number Placeholder 3">
            <a:extLst>
              <a:ext uri="{FF2B5EF4-FFF2-40B4-BE49-F238E27FC236}">
                <a16:creationId xmlns:a16="http://schemas.microsoft.com/office/drawing/2014/main" id="{A88BCD05-D7B3-4CE6-B10C-E444C7B9670E}"/>
              </a:ext>
            </a:extLst>
          </p:cNvPr>
          <p:cNvSpPr>
            <a:spLocks noGrp="1"/>
          </p:cNvSpPr>
          <p:nvPr>
            <p:ph type="sldNum" sz="quarter" idx="12"/>
          </p:nvPr>
        </p:nvSpPr>
        <p:spPr/>
        <p:txBody>
          <a:bodyPr/>
          <a:lstStyle/>
          <a:p>
            <a:fld id="{09CBB891-A474-417A-9134-EF0307377039}" type="slidenum">
              <a:rPr lang="en-US" smtClean="0"/>
              <a:t>22</a:t>
            </a:fld>
            <a:endParaRPr lang="en-US"/>
          </a:p>
        </p:txBody>
      </p:sp>
      <p:pic>
        <p:nvPicPr>
          <p:cNvPr id="7" name="Graphic 6">
            <a:extLst>
              <a:ext uri="{FF2B5EF4-FFF2-40B4-BE49-F238E27FC236}">
                <a16:creationId xmlns:a16="http://schemas.microsoft.com/office/drawing/2014/main" id="{C956C8FD-A4CD-914C-A3FB-F91E508B6FBA}"/>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0317" r="52064"/>
          <a:stretch/>
        </p:blipFill>
        <p:spPr>
          <a:xfrm flipH="1">
            <a:off x="4098012" y="4740681"/>
            <a:ext cx="3399099" cy="1756230"/>
          </a:xfrm>
          <a:prstGeom prst="rect">
            <a:avLst/>
          </a:prstGeom>
        </p:spPr>
      </p:pic>
      <p:sp>
        <p:nvSpPr>
          <p:cNvPr id="8" name="TextBox 7">
            <a:extLst>
              <a:ext uri="{FF2B5EF4-FFF2-40B4-BE49-F238E27FC236}">
                <a16:creationId xmlns:a16="http://schemas.microsoft.com/office/drawing/2014/main" id="{A7C2DFBB-921C-3B42-BFBC-4B0A3D9F58BA}"/>
              </a:ext>
            </a:extLst>
          </p:cNvPr>
          <p:cNvSpPr txBox="1"/>
          <p:nvPr/>
        </p:nvSpPr>
        <p:spPr>
          <a:xfrm>
            <a:off x="7733752" y="4807193"/>
            <a:ext cx="3930650" cy="461665"/>
          </a:xfrm>
          <a:prstGeom prst="rect">
            <a:avLst/>
          </a:prstGeom>
          <a:noFill/>
        </p:spPr>
        <p:txBody>
          <a:bodyPr wrap="square" rtlCol="0">
            <a:spAutoFit/>
          </a:bodyPr>
          <a:lstStyle/>
          <a:p>
            <a:r>
              <a:rPr lang="en-US" sz="2400" dirty="0">
                <a:solidFill>
                  <a:srgbClr val="C00000"/>
                </a:solidFill>
                <a:latin typeface="Franklin Gothic Medium" panose="020B0603020102020204" pitchFamily="34" charset="0"/>
              </a:rPr>
              <a:t>Cross-Failure Semantic Bugs</a:t>
            </a:r>
          </a:p>
        </p:txBody>
      </p:sp>
      <p:sp>
        <p:nvSpPr>
          <p:cNvPr id="9" name="TextBox 8">
            <a:extLst>
              <a:ext uri="{FF2B5EF4-FFF2-40B4-BE49-F238E27FC236}">
                <a16:creationId xmlns:a16="http://schemas.microsoft.com/office/drawing/2014/main" id="{61917032-0847-7042-8CC7-09B8B1D14FBD}"/>
              </a:ext>
            </a:extLst>
          </p:cNvPr>
          <p:cNvSpPr txBox="1"/>
          <p:nvPr/>
        </p:nvSpPr>
        <p:spPr>
          <a:xfrm>
            <a:off x="1326885" y="4740681"/>
            <a:ext cx="2613991" cy="461665"/>
          </a:xfrm>
          <a:prstGeom prst="rect">
            <a:avLst/>
          </a:prstGeom>
          <a:noFill/>
        </p:spPr>
        <p:txBody>
          <a:bodyPr wrap="square" rtlCol="0">
            <a:spAutoFit/>
          </a:bodyPr>
          <a:lstStyle/>
          <a:p>
            <a:r>
              <a:rPr lang="en-US" sz="2400" dirty="0">
                <a:solidFill>
                  <a:srgbClr val="C00000"/>
                </a:solidFill>
                <a:latin typeface="Franklin Gothic Medium" panose="020B0603020102020204" pitchFamily="34" charset="0"/>
              </a:rPr>
              <a:t>Cross-Failure Race</a:t>
            </a:r>
          </a:p>
        </p:txBody>
      </p:sp>
      <p:sp>
        <p:nvSpPr>
          <p:cNvPr id="10" name="TextBox 9">
            <a:extLst>
              <a:ext uri="{FF2B5EF4-FFF2-40B4-BE49-F238E27FC236}">
                <a16:creationId xmlns:a16="http://schemas.microsoft.com/office/drawing/2014/main" id="{E0908580-7D74-4840-B72A-39A7D67B0867}"/>
              </a:ext>
            </a:extLst>
          </p:cNvPr>
          <p:cNvSpPr txBox="1"/>
          <p:nvPr/>
        </p:nvSpPr>
        <p:spPr>
          <a:xfrm>
            <a:off x="467545" y="5933409"/>
            <a:ext cx="3611217" cy="461665"/>
          </a:xfrm>
          <a:prstGeom prst="rect">
            <a:avLst/>
          </a:prstGeom>
          <a:noFill/>
        </p:spPr>
        <p:txBody>
          <a:bodyPr wrap="square" rtlCol="0">
            <a:spAutoFit/>
          </a:bodyPr>
          <a:lstStyle/>
          <a:p>
            <a:r>
              <a:rPr lang="en-US" sz="2400" dirty="0">
                <a:solidFill>
                  <a:schemeClr val="accent6">
                    <a:lumMod val="50000"/>
                  </a:schemeClr>
                </a:solidFill>
                <a:latin typeface="Franklin Gothic Medium" panose="020B0603020102020204" pitchFamily="34" charset="0"/>
              </a:rPr>
              <a:t>Benign Cross-Failure Race</a:t>
            </a:r>
          </a:p>
        </p:txBody>
      </p:sp>
      <p:sp>
        <p:nvSpPr>
          <p:cNvPr id="11" name="TextBox 10">
            <a:extLst>
              <a:ext uri="{FF2B5EF4-FFF2-40B4-BE49-F238E27FC236}">
                <a16:creationId xmlns:a16="http://schemas.microsoft.com/office/drawing/2014/main" id="{78D63B95-4578-6D42-B921-E28B442A8DED}"/>
              </a:ext>
            </a:extLst>
          </p:cNvPr>
          <p:cNvSpPr txBox="1"/>
          <p:nvPr/>
        </p:nvSpPr>
        <p:spPr>
          <a:xfrm>
            <a:off x="7235497" y="5914903"/>
            <a:ext cx="2645190" cy="707886"/>
          </a:xfrm>
          <a:prstGeom prst="rect">
            <a:avLst/>
          </a:prstGeom>
          <a:noFill/>
        </p:spPr>
        <p:txBody>
          <a:bodyPr wrap="square" rtlCol="0">
            <a:spAutoFit/>
          </a:bodyPr>
          <a:lstStyle/>
          <a:p>
            <a:pPr algn="ctr">
              <a:lnSpc>
                <a:spcPts val="2400"/>
              </a:lnSpc>
            </a:pPr>
            <a:r>
              <a:rPr lang="en-US" sz="2400" dirty="0">
                <a:solidFill>
                  <a:schemeClr val="tx1">
                    <a:lumMod val="65000"/>
                    <a:lumOff val="35000"/>
                  </a:schemeClr>
                </a:solidFill>
                <a:latin typeface="Franklin Gothic Medium" panose="020B0603020102020204" pitchFamily="34" charset="0"/>
              </a:rPr>
              <a:t>Other Bugs</a:t>
            </a:r>
          </a:p>
          <a:p>
            <a:pPr algn="ctr">
              <a:lnSpc>
                <a:spcPts val="2400"/>
              </a:lnSpc>
            </a:pPr>
            <a:r>
              <a:rPr lang="en-US" sz="2400" dirty="0">
                <a:solidFill>
                  <a:schemeClr val="tx1">
                    <a:lumMod val="65000"/>
                    <a:lumOff val="35000"/>
                  </a:schemeClr>
                </a:solidFill>
                <a:latin typeface="Franklin Gothic Medium" panose="020B0603020102020204" pitchFamily="34" charset="0"/>
              </a:rPr>
              <a:t>(Out of Scope)</a:t>
            </a:r>
          </a:p>
        </p:txBody>
      </p:sp>
      <p:cxnSp>
        <p:nvCxnSpPr>
          <p:cNvPr id="12" name="Straight Connector 11">
            <a:extLst>
              <a:ext uri="{FF2B5EF4-FFF2-40B4-BE49-F238E27FC236}">
                <a16:creationId xmlns:a16="http://schemas.microsoft.com/office/drawing/2014/main" id="{8CA0157B-AF37-264A-9203-374517244AFB}"/>
              </a:ext>
            </a:extLst>
          </p:cNvPr>
          <p:cNvCxnSpPr>
            <a:cxnSpLocks/>
            <a:endCxn id="8" idx="1"/>
          </p:cNvCxnSpPr>
          <p:nvPr/>
        </p:nvCxnSpPr>
        <p:spPr>
          <a:xfrm flipV="1">
            <a:off x="6819253" y="5038026"/>
            <a:ext cx="914499" cy="348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27E7F93-0441-FD48-BBE0-C28AEA6E2354}"/>
              </a:ext>
            </a:extLst>
          </p:cNvPr>
          <p:cNvCxnSpPr>
            <a:cxnSpLocks/>
            <a:stCxn id="9" idx="3"/>
          </p:cNvCxnSpPr>
          <p:nvPr/>
        </p:nvCxnSpPr>
        <p:spPr>
          <a:xfrm>
            <a:off x="3940876" y="4971514"/>
            <a:ext cx="958382" cy="348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EAAE900-2D2E-C94B-BB37-5FC37CAC7C71}"/>
              </a:ext>
            </a:extLst>
          </p:cNvPr>
          <p:cNvCxnSpPr>
            <a:cxnSpLocks/>
            <a:stCxn id="10" idx="3"/>
          </p:cNvCxnSpPr>
          <p:nvPr/>
        </p:nvCxnSpPr>
        <p:spPr>
          <a:xfrm flipV="1">
            <a:off x="4078762" y="5933410"/>
            <a:ext cx="984127" cy="230832"/>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28" name="Audio 27">
            <a:hlinkClick r:id="" action="ppaction://media"/>
            <a:extLst>
              <a:ext uri="{FF2B5EF4-FFF2-40B4-BE49-F238E27FC236}">
                <a16:creationId xmlns:a16="http://schemas.microsoft.com/office/drawing/2014/main" id="{6DB61DCF-B67C-4453-8A34-A65093EE5FE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712506063"/>
      </p:ext>
    </p:extLst>
  </p:cSld>
  <p:clrMapOvr>
    <a:masterClrMapping/>
  </p:clrMapOvr>
  <mc:AlternateContent xmlns:mc="http://schemas.openxmlformats.org/markup-compatibility/2006" xmlns:p14="http://schemas.microsoft.com/office/powerpoint/2010/main">
    <mc:Choice Requires="p14">
      <p:transition spd="slow" p14:dur="2000" advTm="40172"/>
    </mc:Choice>
    <mc:Fallback xmlns="">
      <p:transition spd="slow" advTm="40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8"/>
                </p:tgtEl>
              </p:cMediaNode>
            </p:audio>
          </p:childTnLst>
        </p:cTn>
      </p:par>
    </p:tnLst>
    <p:bldLst>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F7C20-BA23-4126-BBD8-92C3C6362027}"/>
              </a:ext>
            </a:extLst>
          </p:cNvPr>
          <p:cNvSpPr>
            <a:spLocks noGrp="1"/>
          </p:cNvSpPr>
          <p:nvPr>
            <p:ph type="title"/>
          </p:nvPr>
        </p:nvSpPr>
        <p:spPr>
          <a:xfrm>
            <a:off x="838200" y="292140"/>
            <a:ext cx="10515600" cy="1325563"/>
          </a:xfrm>
        </p:spPr>
        <p:txBody>
          <a:bodyPr/>
          <a:lstStyle/>
          <a:p>
            <a:pPr algn="ctr"/>
            <a:r>
              <a:rPr lang="en-US" dirty="0"/>
              <a:t>Outline</a:t>
            </a:r>
          </a:p>
        </p:txBody>
      </p:sp>
      <p:sp>
        <p:nvSpPr>
          <p:cNvPr id="4" name="Rectangle 3">
            <a:extLst>
              <a:ext uri="{FF2B5EF4-FFF2-40B4-BE49-F238E27FC236}">
                <a16:creationId xmlns:a16="http://schemas.microsoft.com/office/drawing/2014/main" id="{28D91DC8-AD6E-4759-9D85-5A4C0EC9805A}"/>
              </a:ext>
            </a:extLst>
          </p:cNvPr>
          <p:cNvSpPr/>
          <p:nvPr/>
        </p:nvSpPr>
        <p:spPr>
          <a:xfrm>
            <a:off x="2563778" y="1614528"/>
            <a:ext cx="7266022" cy="5811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Franklin Gothic Medium" panose="020B0603020102020204" pitchFamily="34" charset="0"/>
              </a:rPr>
              <a:t>Background And Motivation</a:t>
            </a:r>
          </a:p>
        </p:txBody>
      </p:sp>
      <p:sp>
        <p:nvSpPr>
          <p:cNvPr id="5" name="Rectangle 4">
            <a:extLst>
              <a:ext uri="{FF2B5EF4-FFF2-40B4-BE49-F238E27FC236}">
                <a16:creationId xmlns:a16="http://schemas.microsoft.com/office/drawing/2014/main" id="{8224AC19-760F-4C88-948D-5C1739BF19C3}"/>
              </a:ext>
            </a:extLst>
          </p:cNvPr>
          <p:cNvSpPr/>
          <p:nvPr/>
        </p:nvSpPr>
        <p:spPr>
          <a:xfrm>
            <a:off x="2563778" y="2333544"/>
            <a:ext cx="7266022" cy="5811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Franklin Gothic Medium" panose="020B0603020102020204" pitchFamily="34" charset="0"/>
              </a:rPr>
              <a:t>Cross-Failure Bugs</a:t>
            </a:r>
          </a:p>
        </p:txBody>
      </p:sp>
      <p:sp>
        <p:nvSpPr>
          <p:cNvPr id="7" name="Rectangle 6">
            <a:extLst>
              <a:ext uri="{FF2B5EF4-FFF2-40B4-BE49-F238E27FC236}">
                <a16:creationId xmlns:a16="http://schemas.microsoft.com/office/drawing/2014/main" id="{C648D44D-53F9-450B-BFF1-C54B08062AD7}"/>
              </a:ext>
            </a:extLst>
          </p:cNvPr>
          <p:cNvSpPr/>
          <p:nvPr/>
        </p:nvSpPr>
        <p:spPr>
          <a:xfrm>
            <a:off x="2563779" y="3052560"/>
            <a:ext cx="7266022" cy="5811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Franklin Gothic Medium" panose="020B0603020102020204" pitchFamily="34" charset="0"/>
              </a:rPr>
              <a:t>XFDetector</a:t>
            </a:r>
            <a:endParaRPr lang="en-US" sz="3200" dirty="0">
              <a:solidFill>
                <a:schemeClr val="bg1"/>
              </a:solidFill>
              <a:latin typeface="Franklin Gothic Medium" panose="020B0603020102020204" pitchFamily="34" charset="0"/>
            </a:endParaRPr>
          </a:p>
        </p:txBody>
      </p:sp>
      <p:sp>
        <p:nvSpPr>
          <p:cNvPr id="8" name="Rectangle 7">
            <a:extLst>
              <a:ext uri="{FF2B5EF4-FFF2-40B4-BE49-F238E27FC236}">
                <a16:creationId xmlns:a16="http://schemas.microsoft.com/office/drawing/2014/main" id="{19CFD995-BDDA-4D8C-9A9A-FFF1B936A9D7}"/>
              </a:ext>
            </a:extLst>
          </p:cNvPr>
          <p:cNvSpPr/>
          <p:nvPr/>
        </p:nvSpPr>
        <p:spPr>
          <a:xfrm>
            <a:off x="2563778" y="3771576"/>
            <a:ext cx="7266022" cy="5811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Franklin Gothic Medium" panose="020B0603020102020204" pitchFamily="34" charset="0"/>
              </a:rPr>
              <a:t>Evaluation</a:t>
            </a:r>
          </a:p>
        </p:txBody>
      </p:sp>
      <p:sp>
        <p:nvSpPr>
          <p:cNvPr id="9" name="Rectangle 8">
            <a:extLst>
              <a:ext uri="{FF2B5EF4-FFF2-40B4-BE49-F238E27FC236}">
                <a16:creationId xmlns:a16="http://schemas.microsoft.com/office/drawing/2014/main" id="{42D0BE94-EC98-4277-B191-C7C8A7D642A8}"/>
              </a:ext>
            </a:extLst>
          </p:cNvPr>
          <p:cNvSpPr/>
          <p:nvPr/>
        </p:nvSpPr>
        <p:spPr>
          <a:xfrm>
            <a:off x="2563778" y="4490592"/>
            <a:ext cx="7266022" cy="5811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Franklin Gothic Medium" panose="020B0603020102020204" pitchFamily="34" charset="0"/>
              </a:rPr>
              <a:t>Summary</a:t>
            </a:r>
          </a:p>
        </p:txBody>
      </p:sp>
      <p:sp>
        <p:nvSpPr>
          <p:cNvPr id="10" name="Slide Number Placeholder 9">
            <a:extLst>
              <a:ext uri="{FF2B5EF4-FFF2-40B4-BE49-F238E27FC236}">
                <a16:creationId xmlns:a16="http://schemas.microsoft.com/office/drawing/2014/main" id="{549DE9EB-9CA1-43F7-9A4A-75E3EEE55835}"/>
              </a:ext>
            </a:extLst>
          </p:cNvPr>
          <p:cNvSpPr>
            <a:spLocks noGrp="1"/>
          </p:cNvSpPr>
          <p:nvPr>
            <p:ph type="sldNum" sz="quarter" idx="12"/>
          </p:nvPr>
        </p:nvSpPr>
        <p:spPr/>
        <p:txBody>
          <a:bodyPr/>
          <a:lstStyle/>
          <a:p>
            <a:fld id="{09CBB891-A474-417A-9134-EF0307377039}" type="slidenum">
              <a:rPr lang="en-US" smtClean="0"/>
              <a:t>23</a:t>
            </a:fld>
            <a:endParaRPr lang="en-US"/>
          </a:p>
        </p:txBody>
      </p:sp>
      <p:pic>
        <p:nvPicPr>
          <p:cNvPr id="6" name="Audio 5">
            <a:hlinkClick r:id="" action="ppaction://media"/>
            <a:extLst>
              <a:ext uri="{FF2B5EF4-FFF2-40B4-BE49-F238E27FC236}">
                <a16:creationId xmlns:a16="http://schemas.microsoft.com/office/drawing/2014/main" id="{CF439052-5BAF-4A1E-8C18-4C7A458D5C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69932160"/>
      </p:ext>
    </p:extLst>
  </p:cSld>
  <p:clrMapOvr>
    <a:masterClrMapping/>
  </p:clrMapOvr>
  <mc:AlternateContent xmlns:mc="http://schemas.openxmlformats.org/markup-compatibility/2006" xmlns:p14="http://schemas.microsoft.com/office/powerpoint/2010/main">
    <mc:Choice Requires="p14">
      <p:transition spd="slow" p14:dur="2000" advTm="3929"/>
    </mc:Choice>
    <mc:Fallback xmlns="">
      <p:transition spd="slow" advTm="3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19DF4-7957-469A-B02F-E3CFA77FBE45}"/>
              </a:ext>
            </a:extLst>
          </p:cNvPr>
          <p:cNvSpPr>
            <a:spLocks noGrp="1"/>
          </p:cNvSpPr>
          <p:nvPr>
            <p:ph type="title"/>
          </p:nvPr>
        </p:nvSpPr>
        <p:spPr/>
        <p:txBody>
          <a:bodyPr/>
          <a:lstStyle/>
          <a:p>
            <a:r>
              <a:rPr lang="en-US" dirty="0"/>
              <a:t>XFDetector</a:t>
            </a:r>
          </a:p>
        </p:txBody>
      </p:sp>
      <p:sp>
        <p:nvSpPr>
          <p:cNvPr id="4" name="Slide Number Placeholder 3">
            <a:extLst>
              <a:ext uri="{FF2B5EF4-FFF2-40B4-BE49-F238E27FC236}">
                <a16:creationId xmlns:a16="http://schemas.microsoft.com/office/drawing/2014/main" id="{6D984F69-4AA5-487C-BEEC-50BF01F9674D}"/>
              </a:ext>
            </a:extLst>
          </p:cNvPr>
          <p:cNvSpPr>
            <a:spLocks noGrp="1"/>
          </p:cNvSpPr>
          <p:nvPr>
            <p:ph type="sldNum" sz="quarter" idx="12"/>
          </p:nvPr>
        </p:nvSpPr>
        <p:spPr/>
        <p:txBody>
          <a:bodyPr/>
          <a:lstStyle/>
          <a:p>
            <a:fld id="{09CBB891-A474-417A-9134-EF0307377039}" type="slidenum">
              <a:rPr lang="en-US" smtClean="0"/>
              <a:pPr/>
              <a:t>24</a:t>
            </a:fld>
            <a:endParaRPr lang="en-US" dirty="0"/>
          </a:p>
        </p:txBody>
      </p:sp>
      <p:sp>
        <p:nvSpPr>
          <p:cNvPr id="87" name="Rectangle 86">
            <a:extLst>
              <a:ext uri="{FF2B5EF4-FFF2-40B4-BE49-F238E27FC236}">
                <a16:creationId xmlns:a16="http://schemas.microsoft.com/office/drawing/2014/main" id="{032E50DA-0492-4914-9507-D0ECA6E4A54F}"/>
              </a:ext>
            </a:extLst>
          </p:cNvPr>
          <p:cNvSpPr/>
          <p:nvPr/>
        </p:nvSpPr>
        <p:spPr>
          <a:xfrm>
            <a:off x="830528" y="3228122"/>
            <a:ext cx="190590" cy="151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ECF9AA7-0C24-416A-BDFE-22A262A385C7}"/>
              </a:ext>
            </a:extLst>
          </p:cNvPr>
          <p:cNvSpPr txBox="1"/>
          <p:nvPr/>
        </p:nvSpPr>
        <p:spPr>
          <a:xfrm>
            <a:off x="1702667" y="5756907"/>
            <a:ext cx="3890672" cy="584775"/>
          </a:xfrm>
          <a:prstGeom prst="rect">
            <a:avLst/>
          </a:prstGeom>
          <a:solidFill>
            <a:schemeClr val="bg1"/>
          </a:solidFill>
        </p:spPr>
        <p:txBody>
          <a:bodyPr wrap="square" rtlCol="0">
            <a:spAutoFit/>
          </a:bodyPr>
          <a:lstStyle/>
          <a:p>
            <a:pPr algn="ctr"/>
            <a:r>
              <a:rPr lang="en-US" sz="3200" dirty="0">
                <a:solidFill>
                  <a:schemeClr val="accent1">
                    <a:lumMod val="75000"/>
                  </a:schemeClr>
                </a:solidFill>
                <a:latin typeface="Franklin Gothic Medium" panose="020B0603020102020204" pitchFamily="34" charset="0"/>
              </a:rPr>
              <a:t>Pre-Failure Stage</a:t>
            </a:r>
          </a:p>
        </p:txBody>
      </p:sp>
      <p:sp>
        <p:nvSpPr>
          <p:cNvPr id="24" name="TextBox 23">
            <a:extLst>
              <a:ext uri="{FF2B5EF4-FFF2-40B4-BE49-F238E27FC236}">
                <a16:creationId xmlns:a16="http://schemas.microsoft.com/office/drawing/2014/main" id="{F039901C-6DDB-47A6-BECF-4D28A3BD8ED3}"/>
              </a:ext>
            </a:extLst>
          </p:cNvPr>
          <p:cNvSpPr txBox="1"/>
          <p:nvPr/>
        </p:nvSpPr>
        <p:spPr>
          <a:xfrm>
            <a:off x="6803720" y="5771575"/>
            <a:ext cx="3890672" cy="584775"/>
          </a:xfrm>
          <a:prstGeom prst="rect">
            <a:avLst/>
          </a:prstGeom>
          <a:solidFill>
            <a:schemeClr val="bg1"/>
          </a:solidFill>
        </p:spPr>
        <p:txBody>
          <a:bodyPr wrap="square" rtlCol="0">
            <a:spAutoFit/>
          </a:bodyPr>
          <a:lstStyle/>
          <a:p>
            <a:pPr algn="ctr"/>
            <a:r>
              <a:rPr lang="en-US" sz="3200" dirty="0">
                <a:solidFill>
                  <a:srgbClr val="B74A12"/>
                </a:solidFill>
                <a:latin typeface="Franklin Gothic Medium" panose="020B0603020102020204" pitchFamily="34" charset="0"/>
              </a:rPr>
              <a:t>Post-Failure Stage</a:t>
            </a:r>
          </a:p>
        </p:txBody>
      </p:sp>
      <p:cxnSp>
        <p:nvCxnSpPr>
          <p:cNvPr id="25" name="Connector: Curved 24">
            <a:extLst>
              <a:ext uri="{FF2B5EF4-FFF2-40B4-BE49-F238E27FC236}">
                <a16:creationId xmlns:a16="http://schemas.microsoft.com/office/drawing/2014/main" id="{EF378886-2F60-4901-A302-E42B3A1CAFE7}"/>
              </a:ext>
            </a:extLst>
          </p:cNvPr>
          <p:cNvCxnSpPr>
            <a:cxnSpLocks/>
            <a:stCxn id="35" idx="0"/>
            <a:endCxn id="44" idx="3"/>
          </p:cNvCxnSpPr>
          <p:nvPr/>
        </p:nvCxnSpPr>
        <p:spPr>
          <a:xfrm rot="10800000">
            <a:off x="4071288" y="3596237"/>
            <a:ext cx="4296650" cy="1678631"/>
          </a:xfrm>
          <a:prstGeom prst="curvedConnector3">
            <a:avLst>
              <a:gd name="adj1" fmla="val 50000"/>
            </a:avLst>
          </a:prstGeom>
          <a:ln w="381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26" name="Connector: Curved 25">
            <a:extLst>
              <a:ext uri="{FF2B5EF4-FFF2-40B4-BE49-F238E27FC236}">
                <a16:creationId xmlns:a16="http://schemas.microsoft.com/office/drawing/2014/main" id="{6DEB5761-321D-4CE0-A1C8-5F168717406A}"/>
              </a:ext>
            </a:extLst>
          </p:cNvPr>
          <p:cNvCxnSpPr>
            <a:cxnSpLocks/>
            <a:stCxn id="32" idx="0"/>
            <a:endCxn id="41" idx="3"/>
          </p:cNvCxnSpPr>
          <p:nvPr/>
        </p:nvCxnSpPr>
        <p:spPr>
          <a:xfrm rot="10800000">
            <a:off x="4050206" y="3072725"/>
            <a:ext cx="4317732" cy="1419439"/>
          </a:xfrm>
          <a:prstGeom prst="curvedConnector3">
            <a:avLst>
              <a:gd name="adj1" fmla="val 50000"/>
            </a:avLst>
          </a:prstGeom>
          <a:ln w="381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39271FC1-BDAD-4DEC-BAE4-4956AD414626}"/>
              </a:ext>
            </a:extLst>
          </p:cNvPr>
          <p:cNvGrpSpPr/>
          <p:nvPr/>
        </p:nvGrpSpPr>
        <p:grpSpPr>
          <a:xfrm>
            <a:off x="830528" y="2623918"/>
            <a:ext cx="3198596" cy="1188136"/>
            <a:chOff x="310953" y="1962363"/>
            <a:chExt cx="3198596" cy="1188136"/>
          </a:xfrm>
        </p:grpSpPr>
        <p:sp>
          <p:nvSpPr>
            <p:cNvPr id="29" name="Rectangle 28">
              <a:extLst>
                <a:ext uri="{FF2B5EF4-FFF2-40B4-BE49-F238E27FC236}">
                  <a16:creationId xmlns:a16="http://schemas.microsoft.com/office/drawing/2014/main" id="{9C214C1A-F1E1-4590-88BE-0C5F54B09DF7}"/>
                </a:ext>
              </a:extLst>
            </p:cNvPr>
            <p:cNvSpPr/>
            <p:nvPr/>
          </p:nvSpPr>
          <p:spPr>
            <a:xfrm rot="16200000">
              <a:off x="2534363" y="2175313"/>
              <a:ext cx="1188136" cy="762236"/>
            </a:xfrm>
            <a:prstGeom prst="rect">
              <a:avLst/>
            </a:prstGeom>
            <a:solidFill>
              <a:schemeClr val="accent1">
                <a:lumMod val="40000"/>
                <a:lumOff val="6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Franklin Gothic Medium" panose="020B0603020102020204" pitchFamily="34" charset="0"/>
              </a:endParaRPr>
            </a:p>
          </p:txBody>
        </p:sp>
        <p:sp>
          <p:nvSpPr>
            <p:cNvPr id="30" name="TextBox 29">
              <a:extLst>
                <a:ext uri="{FF2B5EF4-FFF2-40B4-BE49-F238E27FC236}">
                  <a16:creationId xmlns:a16="http://schemas.microsoft.com/office/drawing/2014/main" id="{CCF44625-B6CE-4EA8-8267-5DDAF8A4EB37}"/>
                </a:ext>
              </a:extLst>
            </p:cNvPr>
            <p:cNvSpPr txBox="1"/>
            <p:nvPr/>
          </p:nvSpPr>
          <p:spPr>
            <a:xfrm>
              <a:off x="310953" y="2104931"/>
              <a:ext cx="2496245" cy="913070"/>
            </a:xfrm>
            <a:prstGeom prst="rect">
              <a:avLst/>
            </a:prstGeom>
            <a:noFill/>
          </p:spPr>
          <p:txBody>
            <a:bodyPr wrap="square" rtlCol="0">
              <a:spAutoFit/>
            </a:bodyPr>
            <a:lstStyle/>
            <a:p>
              <a:pPr algn="ctr">
                <a:lnSpc>
                  <a:spcPts val="3200"/>
                </a:lnSpc>
              </a:pPr>
              <a:r>
                <a:rPr lang="en-US" sz="3200" i="1" dirty="0">
                  <a:solidFill>
                    <a:schemeClr val="accent1">
                      <a:lumMod val="75000"/>
                    </a:schemeClr>
                  </a:solidFill>
                  <a:latin typeface="Franklin Gothic Medium" panose="020B0603020102020204" pitchFamily="34" charset="0"/>
                </a:rPr>
                <a:t>Normal Execution</a:t>
              </a:r>
            </a:p>
          </p:txBody>
        </p:sp>
      </p:grpSp>
      <p:grpSp>
        <p:nvGrpSpPr>
          <p:cNvPr id="31" name="Group 30">
            <a:extLst>
              <a:ext uri="{FF2B5EF4-FFF2-40B4-BE49-F238E27FC236}">
                <a16:creationId xmlns:a16="http://schemas.microsoft.com/office/drawing/2014/main" id="{434899D0-D8C5-408D-BBCC-9C57E2E2F636}"/>
              </a:ext>
            </a:extLst>
          </p:cNvPr>
          <p:cNvGrpSpPr/>
          <p:nvPr/>
        </p:nvGrpSpPr>
        <p:grpSpPr>
          <a:xfrm>
            <a:off x="8367938" y="4093799"/>
            <a:ext cx="2867583" cy="796729"/>
            <a:chOff x="7848363" y="3432244"/>
            <a:chExt cx="2867583" cy="796729"/>
          </a:xfrm>
        </p:grpSpPr>
        <p:sp>
          <p:nvSpPr>
            <p:cNvPr id="32" name="Rectangle 31">
              <a:extLst>
                <a:ext uri="{FF2B5EF4-FFF2-40B4-BE49-F238E27FC236}">
                  <a16:creationId xmlns:a16="http://schemas.microsoft.com/office/drawing/2014/main" id="{BC742CC5-43E4-4004-B542-DC9A643EB6A4}"/>
                </a:ext>
              </a:extLst>
            </p:cNvPr>
            <p:cNvSpPr/>
            <p:nvPr/>
          </p:nvSpPr>
          <p:spPr>
            <a:xfrm rot="16200000">
              <a:off x="7831117" y="3449490"/>
              <a:ext cx="796729" cy="762237"/>
            </a:xfrm>
            <a:prstGeom prst="rect">
              <a:avLst/>
            </a:prstGeom>
            <a:solidFill>
              <a:schemeClr val="accent2">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B74A12"/>
                </a:solidFill>
                <a:latin typeface="Franklin Gothic Medium" panose="020B0603020102020204" pitchFamily="34" charset="0"/>
              </a:endParaRPr>
            </a:p>
          </p:txBody>
        </p:sp>
        <p:sp>
          <p:nvSpPr>
            <p:cNvPr id="33" name="TextBox 32">
              <a:extLst>
                <a:ext uri="{FF2B5EF4-FFF2-40B4-BE49-F238E27FC236}">
                  <a16:creationId xmlns:a16="http://schemas.microsoft.com/office/drawing/2014/main" id="{8C69D5AE-DE68-487C-8186-AFDA1472FAE2}"/>
                </a:ext>
              </a:extLst>
            </p:cNvPr>
            <p:cNvSpPr txBox="1"/>
            <p:nvPr/>
          </p:nvSpPr>
          <p:spPr>
            <a:xfrm>
              <a:off x="8734077" y="3640309"/>
              <a:ext cx="1981869" cy="502702"/>
            </a:xfrm>
            <a:prstGeom prst="rect">
              <a:avLst/>
            </a:prstGeom>
            <a:noFill/>
          </p:spPr>
          <p:txBody>
            <a:bodyPr wrap="square" rtlCol="0">
              <a:spAutoFit/>
            </a:bodyPr>
            <a:lstStyle/>
            <a:p>
              <a:pPr algn="ctr">
                <a:lnSpc>
                  <a:spcPts val="3200"/>
                </a:lnSpc>
              </a:pPr>
              <a:r>
                <a:rPr lang="en-US" sz="3200" i="1" dirty="0">
                  <a:solidFill>
                    <a:srgbClr val="B74A12"/>
                  </a:solidFill>
                  <a:latin typeface="Franklin Gothic Medium" panose="020B0603020102020204" pitchFamily="34" charset="0"/>
                </a:rPr>
                <a:t>Recovery</a:t>
              </a:r>
            </a:p>
          </p:txBody>
        </p:sp>
      </p:grpSp>
      <p:grpSp>
        <p:nvGrpSpPr>
          <p:cNvPr id="34" name="Group 33">
            <a:extLst>
              <a:ext uri="{FF2B5EF4-FFF2-40B4-BE49-F238E27FC236}">
                <a16:creationId xmlns:a16="http://schemas.microsoft.com/office/drawing/2014/main" id="{439DA207-2C27-4DB3-A195-41F0A2F7AFCE}"/>
              </a:ext>
            </a:extLst>
          </p:cNvPr>
          <p:cNvGrpSpPr/>
          <p:nvPr/>
        </p:nvGrpSpPr>
        <p:grpSpPr>
          <a:xfrm>
            <a:off x="8367938" y="4876503"/>
            <a:ext cx="3381959" cy="796729"/>
            <a:chOff x="7848363" y="4214948"/>
            <a:chExt cx="3381959" cy="796729"/>
          </a:xfrm>
        </p:grpSpPr>
        <p:sp>
          <p:nvSpPr>
            <p:cNvPr id="35" name="Rectangle 34">
              <a:extLst>
                <a:ext uri="{FF2B5EF4-FFF2-40B4-BE49-F238E27FC236}">
                  <a16:creationId xmlns:a16="http://schemas.microsoft.com/office/drawing/2014/main" id="{D01CAB73-FACC-48AF-9CEA-C066862B4063}"/>
                </a:ext>
              </a:extLst>
            </p:cNvPr>
            <p:cNvSpPr/>
            <p:nvPr/>
          </p:nvSpPr>
          <p:spPr>
            <a:xfrm rot="16200000">
              <a:off x="7831117" y="4232194"/>
              <a:ext cx="796729" cy="762237"/>
            </a:xfrm>
            <a:prstGeom prst="rect">
              <a:avLst/>
            </a:prstGeom>
            <a:solidFill>
              <a:schemeClr val="accent2">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B74A12"/>
                </a:solidFill>
                <a:latin typeface="Franklin Gothic Medium" panose="020B0603020102020204" pitchFamily="34" charset="0"/>
              </a:endParaRPr>
            </a:p>
          </p:txBody>
        </p:sp>
        <p:sp>
          <p:nvSpPr>
            <p:cNvPr id="36" name="TextBox 35">
              <a:extLst>
                <a:ext uri="{FF2B5EF4-FFF2-40B4-BE49-F238E27FC236}">
                  <a16:creationId xmlns:a16="http://schemas.microsoft.com/office/drawing/2014/main" id="{19F37AAE-9439-4A26-B45D-FB2C72E33AF3}"/>
                </a:ext>
              </a:extLst>
            </p:cNvPr>
            <p:cNvSpPr txBox="1"/>
            <p:nvPr/>
          </p:nvSpPr>
          <p:spPr>
            <a:xfrm>
              <a:off x="8734077" y="4398790"/>
              <a:ext cx="2496245" cy="502702"/>
            </a:xfrm>
            <a:prstGeom prst="rect">
              <a:avLst/>
            </a:prstGeom>
            <a:noFill/>
          </p:spPr>
          <p:txBody>
            <a:bodyPr wrap="square" rtlCol="0">
              <a:spAutoFit/>
            </a:bodyPr>
            <a:lstStyle/>
            <a:p>
              <a:pPr algn="ctr">
                <a:lnSpc>
                  <a:spcPts val="3200"/>
                </a:lnSpc>
              </a:pPr>
              <a:r>
                <a:rPr lang="en-US" sz="3200" i="1" dirty="0">
                  <a:solidFill>
                    <a:srgbClr val="B74A12"/>
                  </a:solidFill>
                  <a:latin typeface="Franklin Gothic Medium" panose="020B0603020102020204" pitchFamily="34" charset="0"/>
                </a:rPr>
                <a:t>Resumption</a:t>
              </a:r>
            </a:p>
          </p:txBody>
        </p:sp>
      </p:grpSp>
      <p:sp>
        <p:nvSpPr>
          <p:cNvPr id="37" name="Lightning Bolt 36">
            <a:extLst>
              <a:ext uri="{FF2B5EF4-FFF2-40B4-BE49-F238E27FC236}">
                <a16:creationId xmlns:a16="http://schemas.microsoft.com/office/drawing/2014/main" id="{7784CC1F-FA25-4D6F-99E9-145DD353D2D9}"/>
              </a:ext>
            </a:extLst>
          </p:cNvPr>
          <p:cNvSpPr/>
          <p:nvPr/>
        </p:nvSpPr>
        <p:spPr>
          <a:xfrm>
            <a:off x="3311287" y="3505200"/>
            <a:ext cx="905932" cy="1095231"/>
          </a:xfrm>
          <a:prstGeom prst="lightningBol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42A0CDAA-75F4-49EC-8A54-EF7A5B6ABBA9}"/>
              </a:ext>
            </a:extLst>
          </p:cNvPr>
          <p:cNvGrpSpPr/>
          <p:nvPr/>
        </p:nvGrpSpPr>
        <p:grpSpPr>
          <a:xfrm>
            <a:off x="3659418" y="2786380"/>
            <a:ext cx="539904" cy="539904"/>
            <a:chOff x="85752" y="3904490"/>
            <a:chExt cx="571846" cy="571848"/>
          </a:xfrm>
          <a:solidFill>
            <a:srgbClr val="C00000"/>
          </a:solidFill>
        </p:grpSpPr>
        <p:pic>
          <p:nvPicPr>
            <p:cNvPr id="40" name="Graphic 39">
              <a:extLst>
                <a:ext uri="{FF2B5EF4-FFF2-40B4-BE49-F238E27FC236}">
                  <a16:creationId xmlns:a16="http://schemas.microsoft.com/office/drawing/2014/main" id="{3ECDF046-00E0-4081-9B9F-F678DC21F1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752" y="3904490"/>
              <a:ext cx="571846" cy="571848"/>
            </a:xfrm>
            <a:prstGeom prst="rect">
              <a:avLst/>
            </a:prstGeom>
          </p:spPr>
        </p:pic>
        <p:sp>
          <p:nvSpPr>
            <p:cNvPr id="41" name="Rectangle 40">
              <a:extLst>
                <a:ext uri="{FF2B5EF4-FFF2-40B4-BE49-F238E27FC236}">
                  <a16:creationId xmlns:a16="http://schemas.microsoft.com/office/drawing/2014/main" id="{0B0754E5-E968-49EA-B23A-AE6EBB1753A7}"/>
                </a:ext>
              </a:extLst>
            </p:cNvPr>
            <p:cNvSpPr/>
            <p:nvPr/>
          </p:nvSpPr>
          <p:spPr>
            <a:xfrm>
              <a:off x="309070" y="4131980"/>
              <a:ext cx="190590" cy="151592"/>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C461AAAA-47DE-44CD-A8AF-B927D91AAD0A}"/>
              </a:ext>
            </a:extLst>
          </p:cNvPr>
          <p:cNvGrpSpPr/>
          <p:nvPr/>
        </p:nvGrpSpPr>
        <p:grpSpPr>
          <a:xfrm>
            <a:off x="3711364" y="3326284"/>
            <a:ext cx="539904" cy="539904"/>
            <a:chOff x="498850" y="3811173"/>
            <a:chExt cx="571846" cy="571846"/>
          </a:xfrm>
          <a:solidFill>
            <a:srgbClr val="C00000"/>
          </a:solidFill>
        </p:grpSpPr>
        <p:pic>
          <p:nvPicPr>
            <p:cNvPr id="43" name="Graphic 42">
              <a:extLst>
                <a:ext uri="{FF2B5EF4-FFF2-40B4-BE49-F238E27FC236}">
                  <a16:creationId xmlns:a16="http://schemas.microsoft.com/office/drawing/2014/main" id="{586EA1F1-1D8C-43C9-811E-AB8E2E7E3A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8850" y="3811173"/>
              <a:ext cx="571846" cy="571846"/>
            </a:xfrm>
            <a:prstGeom prst="rect">
              <a:avLst/>
            </a:prstGeom>
          </p:spPr>
        </p:pic>
        <p:sp>
          <p:nvSpPr>
            <p:cNvPr id="44" name="Rectangle 43">
              <a:extLst>
                <a:ext uri="{FF2B5EF4-FFF2-40B4-BE49-F238E27FC236}">
                  <a16:creationId xmlns:a16="http://schemas.microsoft.com/office/drawing/2014/main" id="{804E7255-CB97-43C2-9E62-4034D27F69A8}"/>
                </a:ext>
              </a:extLst>
            </p:cNvPr>
            <p:cNvSpPr/>
            <p:nvPr/>
          </p:nvSpPr>
          <p:spPr>
            <a:xfrm>
              <a:off x="689478" y="4021300"/>
              <a:ext cx="190590" cy="151592"/>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Graphic 7">
            <a:extLst>
              <a:ext uri="{FF2B5EF4-FFF2-40B4-BE49-F238E27FC236}">
                <a16:creationId xmlns:a16="http://schemas.microsoft.com/office/drawing/2014/main" id="{8F94390B-F023-4A6E-8AFD-0E5F2796E22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69285" y="2492415"/>
            <a:ext cx="2639278" cy="2639278"/>
          </a:xfrm>
          <a:prstGeom prst="rect">
            <a:avLst/>
          </a:prstGeom>
        </p:spPr>
      </p:pic>
      <p:sp>
        <p:nvSpPr>
          <p:cNvPr id="38" name="Content Placeholder 2">
            <a:extLst>
              <a:ext uri="{FF2B5EF4-FFF2-40B4-BE49-F238E27FC236}">
                <a16:creationId xmlns:a16="http://schemas.microsoft.com/office/drawing/2014/main" id="{5B463DDB-229A-4FC6-AD67-F20208E35184}"/>
              </a:ext>
            </a:extLst>
          </p:cNvPr>
          <p:cNvSpPr>
            <a:spLocks noGrp="1"/>
          </p:cNvSpPr>
          <p:nvPr>
            <p:ph idx="1"/>
          </p:nvPr>
        </p:nvSpPr>
        <p:spPr>
          <a:xfrm>
            <a:off x="497883" y="1585456"/>
            <a:ext cx="11196234" cy="1390273"/>
          </a:xfrm>
        </p:spPr>
        <p:txBody>
          <a:bodyPr/>
          <a:lstStyle/>
          <a:p>
            <a:r>
              <a:rPr lang="en-US" altLang="zh-CN" dirty="0"/>
              <a:t>Detects incorrect interactions across failure for crash consistency bugs</a:t>
            </a:r>
          </a:p>
        </p:txBody>
      </p:sp>
      <p:sp>
        <p:nvSpPr>
          <p:cNvPr id="45" name="TextBox 44">
            <a:extLst>
              <a:ext uri="{FF2B5EF4-FFF2-40B4-BE49-F238E27FC236}">
                <a16:creationId xmlns:a16="http://schemas.microsoft.com/office/drawing/2014/main" id="{39F115B3-F532-4805-8FDB-36D46E85D4A6}"/>
              </a:ext>
            </a:extLst>
          </p:cNvPr>
          <p:cNvSpPr txBox="1"/>
          <p:nvPr/>
        </p:nvSpPr>
        <p:spPr>
          <a:xfrm>
            <a:off x="5916310" y="2975729"/>
            <a:ext cx="3804178" cy="584775"/>
          </a:xfrm>
          <a:prstGeom prst="rect">
            <a:avLst/>
          </a:prstGeom>
          <a:noFill/>
        </p:spPr>
        <p:txBody>
          <a:bodyPr wrap="square" rtlCol="0">
            <a:spAutoFit/>
          </a:bodyPr>
          <a:lstStyle/>
          <a:p>
            <a:pPr algn="ctr"/>
            <a:r>
              <a:rPr lang="en-US" sz="3200" dirty="0">
                <a:solidFill>
                  <a:srgbClr val="C00000"/>
                </a:solidFill>
                <a:latin typeface="Franklin Gothic Medium" panose="020B0603020102020204" pitchFamily="34" charset="0"/>
              </a:rPr>
              <a:t>Buggy Interactions</a:t>
            </a:r>
          </a:p>
        </p:txBody>
      </p:sp>
      <p:pic>
        <p:nvPicPr>
          <p:cNvPr id="3" name="Audio 2">
            <a:hlinkClick r:id="" action="ppaction://media"/>
            <a:extLst>
              <a:ext uri="{FF2B5EF4-FFF2-40B4-BE49-F238E27FC236}">
                <a16:creationId xmlns:a16="http://schemas.microsoft.com/office/drawing/2014/main" id="{82A834B1-D401-44AE-8F0D-E8942188499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272608263"/>
      </p:ext>
    </p:extLst>
  </p:cSld>
  <p:clrMapOvr>
    <a:masterClrMapping/>
  </p:clrMapOvr>
  <mc:AlternateContent xmlns:mc="http://schemas.openxmlformats.org/markup-compatibility/2006" xmlns:p14="http://schemas.microsoft.com/office/powerpoint/2010/main">
    <mc:Choice Requires="p14">
      <p:transition spd="slow" p14:dur="2000" advTm="7186"/>
    </mc:Choice>
    <mc:Fallback xmlns="">
      <p:transition spd="slow" advTm="7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4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19DF4-7957-469A-B02F-E3CFA77FBE45}"/>
              </a:ext>
            </a:extLst>
          </p:cNvPr>
          <p:cNvSpPr>
            <a:spLocks noGrp="1"/>
          </p:cNvSpPr>
          <p:nvPr>
            <p:ph type="title"/>
          </p:nvPr>
        </p:nvSpPr>
        <p:spPr/>
        <p:txBody>
          <a:bodyPr/>
          <a:lstStyle/>
          <a:p>
            <a:r>
              <a:rPr lang="en-US" dirty="0"/>
              <a:t>XFDetector</a:t>
            </a:r>
          </a:p>
        </p:txBody>
      </p:sp>
      <p:sp>
        <p:nvSpPr>
          <p:cNvPr id="4" name="Slide Number Placeholder 3">
            <a:extLst>
              <a:ext uri="{FF2B5EF4-FFF2-40B4-BE49-F238E27FC236}">
                <a16:creationId xmlns:a16="http://schemas.microsoft.com/office/drawing/2014/main" id="{6D984F69-4AA5-487C-BEEC-50BF01F9674D}"/>
              </a:ext>
            </a:extLst>
          </p:cNvPr>
          <p:cNvSpPr>
            <a:spLocks noGrp="1"/>
          </p:cNvSpPr>
          <p:nvPr>
            <p:ph type="sldNum" sz="quarter" idx="12"/>
          </p:nvPr>
        </p:nvSpPr>
        <p:spPr/>
        <p:txBody>
          <a:bodyPr/>
          <a:lstStyle/>
          <a:p>
            <a:fld id="{09CBB891-A474-417A-9134-EF0307377039}" type="slidenum">
              <a:rPr lang="en-US" smtClean="0"/>
              <a:pPr/>
              <a:t>25</a:t>
            </a:fld>
            <a:endParaRPr lang="en-US" dirty="0"/>
          </a:p>
        </p:txBody>
      </p:sp>
      <p:sp>
        <p:nvSpPr>
          <p:cNvPr id="5" name="Oval 4">
            <a:extLst>
              <a:ext uri="{FF2B5EF4-FFF2-40B4-BE49-F238E27FC236}">
                <a16:creationId xmlns:a16="http://schemas.microsoft.com/office/drawing/2014/main" id="{0B4EDFD3-D45C-4E37-B200-2176C92BF3A5}"/>
              </a:ext>
            </a:extLst>
          </p:cNvPr>
          <p:cNvSpPr/>
          <p:nvPr/>
        </p:nvSpPr>
        <p:spPr>
          <a:xfrm>
            <a:off x="4378272" y="3575090"/>
            <a:ext cx="1813302" cy="1813302"/>
          </a:xfrm>
          <a:prstGeom prst="ellipse">
            <a:avLst/>
          </a:prstGeom>
          <a:solidFill>
            <a:schemeClr val="accent1">
              <a:lumMod val="75000"/>
              <a:alpha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13E1107-5911-459E-BF49-52FAD5DCD799}"/>
              </a:ext>
            </a:extLst>
          </p:cNvPr>
          <p:cNvSpPr/>
          <p:nvPr/>
        </p:nvSpPr>
        <p:spPr>
          <a:xfrm>
            <a:off x="5557435" y="3575090"/>
            <a:ext cx="1813302" cy="1813302"/>
          </a:xfrm>
          <a:prstGeom prst="ellipse">
            <a:avLst/>
          </a:prstGeom>
          <a:solidFill>
            <a:schemeClr val="accent2">
              <a:lumMod val="75000"/>
              <a:alpha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Left Bracket 7">
            <a:extLst>
              <a:ext uri="{FF2B5EF4-FFF2-40B4-BE49-F238E27FC236}">
                <a16:creationId xmlns:a16="http://schemas.microsoft.com/office/drawing/2014/main" id="{4B03913A-A5AA-4B47-B416-6CEAC7B384AE}"/>
              </a:ext>
            </a:extLst>
          </p:cNvPr>
          <p:cNvSpPr/>
          <p:nvPr/>
        </p:nvSpPr>
        <p:spPr>
          <a:xfrm rot="16200000">
            <a:off x="5789739" y="4116411"/>
            <a:ext cx="232474" cy="3159515"/>
          </a:xfrm>
          <a:prstGeom prst="lef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81973B28-A2A1-4EE9-9666-299AF4811831}"/>
              </a:ext>
            </a:extLst>
          </p:cNvPr>
          <p:cNvSpPr txBox="1"/>
          <p:nvPr/>
        </p:nvSpPr>
        <p:spPr>
          <a:xfrm>
            <a:off x="1220205" y="4130842"/>
            <a:ext cx="3158067" cy="523220"/>
          </a:xfrm>
          <a:prstGeom prst="rect">
            <a:avLst/>
          </a:prstGeom>
          <a:noFill/>
        </p:spPr>
        <p:txBody>
          <a:bodyPr wrap="square" rtlCol="0">
            <a:spAutoFit/>
          </a:bodyPr>
          <a:lstStyle/>
          <a:p>
            <a:pPr algn="ctr"/>
            <a:r>
              <a:rPr lang="en-US" sz="2800" dirty="0">
                <a:solidFill>
                  <a:schemeClr val="accent1">
                    <a:lumMod val="75000"/>
                  </a:schemeClr>
                </a:solidFill>
                <a:latin typeface="Franklin Gothic Medium" panose="020B0603020102020204" pitchFamily="34" charset="0"/>
              </a:rPr>
              <a:t>Pre-Failure Bugs</a:t>
            </a:r>
          </a:p>
        </p:txBody>
      </p:sp>
      <p:sp>
        <p:nvSpPr>
          <p:cNvPr id="10" name="TextBox 9">
            <a:extLst>
              <a:ext uri="{FF2B5EF4-FFF2-40B4-BE49-F238E27FC236}">
                <a16:creationId xmlns:a16="http://schemas.microsoft.com/office/drawing/2014/main" id="{F43D686C-E049-40C6-A8DB-9C8EF68386AB}"/>
              </a:ext>
            </a:extLst>
          </p:cNvPr>
          <p:cNvSpPr txBox="1"/>
          <p:nvPr/>
        </p:nvSpPr>
        <p:spPr>
          <a:xfrm>
            <a:off x="7501769" y="4130842"/>
            <a:ext cx="3158067" cy="523220"/>
          </a:xfrm>
          <a:prstGeom prst="rect">
            <a:avLst/>
          </a:prstGeom>
          <a:noFill/>
        </p:spPr>
        <p:txBody>
          <a:bodyPr wrap="square" rtlCol="0">
            <a:spAutoFit/>
          </a:bodyPr>
          <a:lstStyle/>
          <a:p>
            <a:pPr algn="ctr"/>
            <a:r>
              <a:rPr lang="en-US" sz="2800" dirty="0">
                <a:solidFill>
                  <a:srgbClr val="B74A12"/>
                </a:solidFill>
                <a:latin typeface="Franklin Gothic Medium" panose="020B0603020102020204" pitchFamily="34" charset="0"/>
              </a:rPr>
              <a:t>Post-Failure Bugs</a:t>
            </a:r>
          </a:p>
        </p:txBody>
      </p:sp>
      <p:sp>
        <p:nvSpPr>
          <p:cNvPr id="11" name="TextBox 10">
            <a:extLst>
              <a:ext uri="{FF2B5EF4-FFF2-40B4-BE49-F238E27FC236}">
                <a16:creationId xmlns:a16="http://schemas.microsoft.com/office/drawing/2014/main" id="{D8318816-C0B6-455D-9FE6-E041104C5167}"/>
              </a:ext>
            </a:extLst>
          </p:cNvPr>
          <p:cNvSpPr txBox="1"/>
          <p:nvPr/>
        </p:nvSpPr>
        <p:spPr>
          <a:xfrm>
            <a:off x="4343702" y="5812406"/>
            <a:ext cx="3158067" cy="584775"/>
          </a:xfrm>
          <a:prstGeom prst="rect">
            <a:avLst/>
          </a:prstGeom>
          <a:noFill/>
        </p:spPr>
        <p:txBody>
          <a:bodyPr wrap="square" rtlCol="0">
            <a:spAutoFit/>
          </a:bodyPr>
          <a:lstStyle/>
          <a:p>
            <a:pPr algn="ctr"/>
            <a:r>
              <a:rPr lang="en-US" sz="3200" dirty="0">
                <a:latin typeface="Franklin Gothic Medium" panose="020B0603020102020204" pitchFamily="34" charset="0"/>
              </a:rPr>
              <a:t>XFDetector</a:t>
            </a:r>
          </a:p>
        </p:txBody>
      </p:sp>
      <p:sp>
        <p:nvSpPr>
          <p:cNvPr id="13" name="Content Placeholder 2">
            <a:extLst>
              <a:ext uri="{FF2B5EF4-FFF2-40B4-BE49-F238E27FC236}">
                <a16:creationId xmlns:a16="http://schemas.microsoft.com/office/drawing/2014/main" id="{22E2D20D-1517-C64A-A77E-BF840FD7EE91}"/>
              </a:ext>
            </a:extLst>
          </p:cNvPr>
          <p:cNvSpPr txBox="1">
            <a:spLocks/>
          </p:cNvSpPr>
          <p:nvPr/>
        </p:nvSpPr>
        <p:spPr>
          <a:xfrm>
            <a:off x="497883" y="1590677"/>
            <a:ext cx="11196234" cy="24996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Detects incorrect interactions across failure for crash consistency bugs</a:t>
            </a:r>
          </a:p>
          <a:p>
            <a:r>
              <a:rPr lang="en-US" altLang="zh-CN" dirty="0"/>
              <a:t>Holistically considers both pre- and post-failure execution stages</a:t>
            </a:r>
          </a:p>
          <a:p>
            <a:pPr lvl="1"/>
            <a:endParaRPr lang="en-US" dirty="0"/>
          </a:p>
        </p:txBody>
      </p:sp>
      <p:sp>
        <p:nvSpPr>
          <p:cNvPr id="3" name="Rectangle 2">
            <a:extLst>
              <a:ext uri="{FF2B5EF4-FFF2-40B4-BE49-F238E27FC236}">
                <a16:creationId xmlns:a16="http://schemas.microsoft.com/office/drawing/2014/main" id="{AEEFDDE2-1013-5948-B331-0F7D645DC673}"/>
              </a:ext>
            </a:extLst>
          </p:cNvPr>
          <p:cNvSpPr/>
          <p:nvPr/>
        </p:nvSpPr>
        <p:spPr>
          <a:xfrm>
            <a:off x="41042" y="4654062"/>
            <a:ext cx="4182620" cy="400110"/>
          </a:xfrm>
          <a:prstGeom prst="rect">
            <a:avLst/>
          </a:prstGeom>
        </p:spPr>
        <p:txBody>
          <a:bodyPr wrap="none">
            <a:spAutoFit/>
          </a:bodyPr>
          <a:lstStyle/>
          <a:p>
            <a:pPr algn="ctr"/>
            <a:r>
              <a:rPr lang="en-US" sz="2000" dirty="0">
                <a:solidFill>
                  <a:schemeClr val="accent1">
                    <a:lumMod val="75000"/>
                  </a:schemeClr>
                </a:solidFill>
                <a:latin typeface="Franklin Gothic Medium" panose="020B0603020102020204" pitchFamily="34" charset="0"/>
              </a:rPr>
              <a:t>[</a:t>
            </a:r>
            <a:r>
              <a:rPr lang="en-US" sz="2000" dirty="0" err="1">
                <a:solidFill>
                  <a:schemeClr val="accent1">
                    <a:lumMod val="75000"/>
                  </a:schemeClr>
                </a:solidFill>
                <a:latin typeface="Franklin Gothic Medium" panose="020B0603020102020204" pitchFamily="34" charset="0"/>
              </a:rPr>
              <a:t>PMTest</a:t>
            </a:r>
            <a:r>
              <a:rPr lang="en-US" sz="2000" dirty="0">
                <a:solidFill>
                  <a:schemeClr val="accent1">
                    <a:lumMod val="75000"/>
                  </a:schemeClr>
                </a:solidFill>
                <a:latin typeface="Franklin Gothic Medium" panose="020B0603020102020204" pitchFamily="34" charset="0"/>
              </a:rPr>
              <a:t>, ASPLOS’19], [</a:t>
            </a:r>
            <a:r>
              <a:rPr lang="en-US" sz="2000" dirty="0" err="1">
                <a:solidFill>
                  <a:schemeClr val="accent1">
                    <a:lumMod val="75000"/>
                  </a:schemeClr>
                </a:solidFill>
                <a:latin typeface="Franklin Gothic Medium" panose="020B0603020102020204" pitchFamily="34" charset="0"/>
              </a:rPr>
              <a:t>Pmemcheck</a:t>
            </a:r>
            <a:r>
              <a:rPr lang="en-US" sz="2000" dirty="0">
                <a:solidFill>
                  <a:schemeClr val="accent1">
                    <a:lumMod val="75000"/>
                  </a:schemeClr>
                </a:solidFill>
                <a:latin typeface="Franklin Gothic Medium" panose="020B0603020102020204" pitchFamily="34" charset="0"/>
              </a:rPr>
              <a:t>]</a:t>
            </a:r>
          </a:p>
        </p:txBody>
      </p:sp>
      <p:pic>
        <p:nvPicPr>
          <p:cNvPr id="18" name="Audio 17">
            <a:hlinkClick r:id="" action="ppaction://media"/>
            <a:extLst>
              <a:ext uri="{FF2B5EF4-FFF2-40B4-BE49-F238E27FC236}">
                <a16:creationId xmlns:a16="http://schemas.microsoft.com/office/drawing/2014/main" id="{2179C4E2-8180-4E3C-A1F9-A0980F7AF8F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582857727"/>
      </p:ext>
    </p:extLst>
  </p:cSld>
  <p:clrMapOvr>
    <a:masterClrMapping/>
  </p:clrMapOvr>
  <mc:AlternateContent xmlns:mc="http://schemas.openxmlformats.org/markup-compatibility/2006" xmlns:p14="http://schemas.microsoft.com/office/powerpoint/2010/main">
    <mc:Choice Requires="p14">
      <p:transition spd="slow" p14:dur="2000" advTm="15814"/>
    </mc:Choice>
    <mc:Fallback xmlns="">
      <p:transition spd="slow" advTm="15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8"/>
                </p:tgtEl>
              </p:cMediaNode>
            </p:audio>
          </p:childTnLst>
        </p:cTn>
      </p:par>
    </p:tnLst>
    <p:bldLst>
      <p:bldP spid="5" grpId="0" animBg="1"/>
      <p:bldP spid="6" grpId="0" animBg="1"/>
      <p:bldP spid="8" grpId="0" animBg="1"/>
      <p:bldP spid="9" grpId="0"/>
      <p:bldP spid="10" grpId="0"/>
      <p:bldP spid="11"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2EEC5-C394-4C73-AA09-A86CBC38402A}"/>
              </a:ext>
            </a:extLst>
          </p:cNvPr>
          <p:cNvSpPr>
            <a:spLocks noGrp="1"/>
          </p:cNvSpPr>
          <p:nvPr>
            <p:ph type="title"/>
          </p:nvPr>
        </p:nvSpPr>
        <p:spPr>
          <a:xfrm>
            <a:off x="838200" y="194970"/>
            <a:ext cx="10515600" cy="1325563"/>
          </a:xfrm>
        </p:spPr>
        <p:txBody>
          <a:bodyPr/>
          <a:lstStyle/>
          <a:p>
            <a:r>
              <a:rPr lang="en-US" dirty="0"/>
              <a:t>Failure Injection Mechanism</a:t>
            </a:r>
          </a:p>
        </p:txBody>
      </p:sp>
      <p:sp>
        <p:nvSpPr>
          <p:cNvPr id="4" name="Slide Number Placeholder 3">
            <a:extLst>
              <a:ext uri="{FF2B5EF4-FFF2-40B4-BE49-F238E27FC236}">
                <a16:creationId xmlns:a16="http://schemas.microsoft.com/office/drawing/2014/main" id="{53E5F0CC-0F51-4C05-BDBD-6E39517F5902}"/>
              </a:ext>
            </a:extLst>
          </p:cNvPr>
          <p:cNvSpPr>
            <a:spLocks noGrp="1"/>
          </p:cNvSpPr>
          <p:nvPr>
            <p:ph type="sldNum" sz="quarter" idx="12"/>
          </p:nvPr>
        </p:nvSpPr>
        <p:spPr/>
        <p:txBody>
          <a:bodyPr/>
          <a:lstStyle/>
          <a:p>
            <a:fld id="{09CBB891-A474-417A-9134-EF0307377039}" type="slidenum">
              <a:rPr lang="en-US" smtClean="0"/>
              <a:pPr/>
              <a:t>26</a:t>
            </a:fld>
            <a:endParaRPr lang="en-US" dirty="0"/>
          </a:p>
        </p:txBody>
      </p:sp>
      <p:sp>
        <p:nvSpPr>
          <p:cNvPr id="6" name="Content Placeholder 2">
            <a:extLst>
              <a:ext uri="{FF2B5EF4-FFF2-40B4-BE49-F238E27FC236}">
                <a16:creationId xmlns:a16="http://schemas.microsoft.com/office/drawing/2014/main" id="{ECB2C5FA-12FE-4295-B344-B0E79251C58F}"/>
              </a:ext>
            </a:extLst>
          </p:cNvPr>
          <p:cNvSpPr>
            <a:spLocks noGrp="1"/>
          </p:cNvSpPr>
          <p:nvPr>
            <p:ph idx="1"/>
          </p:nvPr>
        </p:nvSpPr>
        <p:spPr>
          <a:xfrm>
            <a:off x="838200" y="1440884"/>
            <a:ext cx="11075633" cy="1493888"/>
          </a:xfrm>
        </p:spPr>
        <p:txBody>
          <a:bodyPr>
            <a:normAutofit/>
          </a:bodyPr>
          <a:lstStyle/>
          <a:p>
            <a:pPr>
              <a:lnSpc>
                <a:spcPct val="100000"/>
              </a:lnSpc>
              <a:spcBef>
                <a:spcPts val="0"/>
              </a:spcBef>
            </a:pPr>
            <a:r>
              <a:rPr lang="en-US" dirty="0"/>
              <a:t>Detecting cross-failure bugs requires </a:t>
            </a:r>
            <a:r>
              <a:rPr lang="en-US" i="1" dirty="0">
                <a:solidFill>
                  <a:schemeClr val="accent1">
                    <a:lumMod val="75000"/>
                  </a:schemeClr>
                </a:solidFill>
              </a:rPr>
              <a:t>injection of failures</a:t>
            </a:r>
          </a:p>
          <a:p>
            <a:pPr>
              <a:lnSpc>
                <a:spcPct val="100000"/>
              </a:lnSpc>
              <a:spcBef>
                <a:spcPts val="0"/>
              </a:spcBef>
            </a:pPr>
            <a:r>
              <a:rPr lang="en-US" dirty="0"/>
              <a:t>XFDetector injects a failure </a:t>
            </a:r>
            <a:r>
              <a:rPr lang="en-US" i="1" dirty="0">
                <a:solidFill>
                  <a:schemeClr val="accent1">
                    <a:lumMod val="75000"/>
                  </a:schemeClr>
                </a:solidFill>
              </a:rPr>
              <a:t>before each ordering point, </a:t>
            </a:r>
            <a:r>
              <a:rPr lang="en-US" dirty="0"/>
              <a:t>where </a:t>
            </a:r>
            <a:br>
              <a:rPr lang="en-US" dirty="0"/>
            </a:br>
            <a:r>
              <a:rPr lang="en-US" dirty="0"/>
              <a:t>updates are written back to PM: e.g., a </a:t>
            </a:r>
            <a:r>
              <a:rPr lang="en-US" dirty="0" err="1">
                <a:latin typeface="Consolas" panose="020B0609020204030204" pitchFamily="49" charset="0"/>
              </a:rPr>
              <a:t>persist_barrier</a:t>
            </a:r>
            <a:r>
              <a:rPr lang="en-US" dirty="0">
                <a:latin typeface="Consolas" panose="020B0609020204030204" pitchFamily="49" charset="0"/>
              </a:rPr>
              <a:t>()</a:t>
            </a:r>
          </a:p>
        </p:txBody>
      </p:sp>
      <p:sp>
        <p:nvSpPr>
          <p:cNvPr id="7" name="Slide Number Placeholder 3">
            <a:extLst>
              <a:ext uri="{FF2B5EF4-FFF2-40B4-BE49-F238E27FC236}">
                <a16:creationId xmlns:a16="http://schemas.microsoft.com/office/drawing/2014/main" id="{9423273F-966A-4E8D-ACD9-A0F2FAF066D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CBB891-A474-417A-9134-EF0307377039}" type="slidenum">
              <a:rPr lang="en-US" smtClean="0"/>
              <a:pPr/>
              <a:t>26</a:t>
            </a:fld>
            <a:endParaRPr lang="en-US" dirty="0"/>
          </a:p>
        </p:txBody>
      </p:sp>
      <p:sp>
        <p:nvSpPr>
          <p:cNvPr id="8" name="Rectangle 7">
            <a:extLst>
              <a:ext uri="{FF2B5EF4-FFF2-40B4-BE49-F238E27FC236}">
                <a16:creationId xmlns:a16="http://schemas.microsoft.com/office/drawing/2014/main" id="{090A3ECF-D361-4B7D-A81E-49FA73478F78}"/>
              </a:ext>
            </a:extLst>
          </p:cNvPr>
          <p:cNvSpPr/>
          <p:nvPr/>
        </p:nvSpPr>
        <p:spPr>
          <a:xfrm>
            <a:off x="2073616" y="3213310"/>
            <a:ext cx="4754572" cy="2864502"/>
          </a:xfrm>
          <a:prstGeom prst="rect">
            <a:avLst/>
          </a:prstGeom>
          <a:ln w="57150">
            <a:noFill/>
          </a:ln>
        </p:spPr>
        <p:style>
          <a:lnRef idx="2">
            <a:schemeClr val="dk1"/>
          </a:lnRef>
          <a:fillRef idx="1">
            <a:schemeClr val="lt1"/>
          </a:fillRef>
          <a:effectRef idx="0">
            <a:schemeClr val="dk1"/>
          </a:effectRef>
          <a:fontRef idx="minor">
            <a:schemeClr val="dk1"/>
          </a:fontRef>
        </p:style>
        <p:txBody>
          <a:bodyPr wrap="square">
            <a:spAutoFit/>
          </a:bodyPr>
          <a:lstStyle/>
          <a:p>
            <a:pPr>
              <a:lnSpc>
                <a:spcPts val="2400"/>
              </a:lnSpc>
            </a:pPr>
            <a:r>
              <a:rPr lang="en-US" sz="2400" dirty="0">
                <a:solidFill>
                  <a:srgbClr val="000000"/>
                </a:solidFill>
                <a:latin typeface="Consolas" panose="020B0609020204030204" pitchFamily="49" charset="0"/>
                <a:cs typeface="Consolas" panose="020B0609020204030204" pitchFamily="49" charset="0"/>
              </a:rPr>
              <a:t>void update(</a:t>
            </a:r>
            <a:r>
              <a:rPr lang="en-US" sz="2400" dirty="0" err="1">
                <a:solidFill>
                  <a:srgbClr val="000000"/>
                </a:solidFill>
                <a:latin typeface="Consolas" panose="020B0609020204030204" pitchFamily="49" charset="0"/>
                <a:cs typeface="Consolas" panose="020B0609020204030204" pitchFamily="49" charset="0"/>
              </a:rPr>
              <a:t>int</a:t>
            </a:r>
            <a:r>
              <a:rPr lang="en-US" sz="2400" dirty="0">
                <a:solidFill>
                  <a:srgbClr val="000000"/>
                </a:solidFill>
                <a:latin typeface="Consolas" panose="020B0609020204030204" pitchFamily="49" charset="0"/>
                <a:cs typeface="Consolas" panose="020B0609020204030204" pitchFamily="49" charset="0"/>
              </a:rPr>
              <a:t> </a:t>
            </a:r>
            <a:r>
              <a:rPr lang="en-US" sz="2400" dirty="0" err="1">
                <a:solidFill>
                  <a:srgbClr val="000000"/>
                </a:solidFill>
                <a:latin typeface="Consolas" panose="020B0609020204030204" pitchFamily="49" charset="0"/>
                <a:cs typeface="Consolas" panose="020B0609020204030204" pitchFamily="49" charset="0"/>
              </a:rPr>
              <a:t>idx</a:t>
            </a:r>
            <a:r>
              <a:rPr lang="en-US" sz="2400" dirty="0">
                <a:solidFill>
                  <a:srgbClr val="000000"/>
                </a:solidFill>
                <a:latin typeface="Consolas" panose="020B0609020204030204" pitchFamily="49" charset="0"/>
                <a:cs typeface="Consolas" panose="020B0609020204030204" pitchFamily="49" charset="0"/>
              </a:rPr>
              <a:t>, </a:t>
            </a:r>
          </a:p>
          <a:p>
            <a:pPr>
              <a:lnSpc>
                <a:spcPts val="2400"/>
              </a:lnSpc>
            </a:pPr>
            <a:r>
              <a:rPr lang="en-US" sz="2400" dirty="0">
                <a:solidFill>
                  <a:srgbClr val="000000"/>
                </a:solidFill>
                <a:latin typeface="Consolas" panose="020B0609020204030204" pitchFamily="49" charset="0"/>
                <a:cs typeface="Consolas" panose="020B0609020204030204" pitchFamily="49" charset="0"/>
              </a:rPr>
              <a:t>	</a:t>
            </a:r>
            <a:r>
              <a:rPr lang="en-US" sz="2400" dirty="0" err="1">
                <a:solidFill>
                  <a:srgbClr val="000000"/>
                </a:solidFill>
                <a:latin typeface="Consolas" panose="020B0609020204030204" pitchFamily="49" charset="0"/>
                <a:cs typeface="Consolas" panose="020B0609020204030204" pitchFamily="49" charset="0"/>
              </a:rPr>
              <a:t>item_t</a:t>
            </a:r>
            <a:r>
              <a:rPr lang="en-US" sz="2400" dirty="0">
                <a:solidFill>
                  <a:srgbClr val="000000"/>
                </a:solidFill>
                <a:latin typeface="Consolas" panose="020B0609020204030204" pitchFamily="49" charset="0"/>
                <a:cs typeface="Consolas" panose="020B0609020204030204" pitchFamily="49" charset="0"/>
              </a:rPr>
              <a:t> </a:t>
            </a:r>
            <a:r>
              <a:rPr lang="en-US" sz="2400" dirty="0" err="1">
                <a:solidFill>
                  <a:srgbClr val="000000"/>
                </a:solidFill>
                <a:latin typeface="Consolas" panose="020B0609020204030204" pitchFamily="49" charset="0"/>
                <a:cs typeface="Consolas" panose="020B0609020204030204" pitchFamily="49" charset="0"/>
              </a:rPr>
              <a:t>new_item</a:t>
            </a:r>
            <a:r>
              <a:rPr lang="en-US" sz="2400" dirty="0">
                <a:solidFill>
                  <a:srgbClr val="000000"/>
                </a:solidFill>
                <a:latin typeface="Consolas" panose="020B0609020204030204" pitchFamily="49" charset="0"/>
                <a:cs typeface="Consolas" panose="020B0609020204030204" pitchFamily="49" charset="0"/>
              </a:rPr>
              <a:t>) {</a:t>
            </a:r>
            <a:endParaRPr lang="en-US" sz="2400" dirty="0">
              <a:latin typeface="Consolas" panose="020B0609020204030204" pitchFamily="49" charset="0"/>
              <a:cs typeface="Consolas" panose="020B0609020204030204" pitchFamily="49" charset="0"/>
            </a:endParaRPr>
          </a:p>
          <a:p>
            <a:pPr>
              <a:lnSpc>
                <a:spcPts val="2400"/>
              </a:lnSpc>
            </a:pPr>
            <a:r>
              <a:rPr lang="en-US" sz="2400" dirty="0">
                <a:solidFill>
                  <a:srgbClr val="000000"/>
                </a:solidFill>
                <a:latin typeface="Consolas" panose="020B0609020204030204" pitchFamily="49" charset="0"/>
                <a:cs typeface="Consolas" panose="020B0609020204030204" pitchFamily="49" charset="0"/>
              </a:rPr>
              <a:t> backup(array[</a:t>
            </a:r>
            <a:r>
              <a:rPr lang="en-US" sz="2400" dirty="0" err="1">
                <a:solidFill>
                  <a:srgbClr val="000000"/>
                </a:solidFill>
                <a:latin typeface="Consolas" panose="020B0609020204030204" pitchFamily="49" charset="0"/>
                <a:cs typeface="Consolas" panose="020B0609020204030204" pitchFamily="49" charset="0"/>
              </a:rPr>
              <a:t>idx</a:t>
            </a:r>
            <a:r>
              <a:rPr lang="en-US" sz="2400" dirty="0">
                <a:solidFill>
                  <a:srgbClr val="000000"/>
                </a:solidFill>
                <a:latin typeface="Consolas" panose="020B0609020204030204" pitchFamily="49" charset="0"/>
                <a:cs typeface="Consolas" panose="020B0609020204030204" pitchFamily="49" charset="0"/>
              </a:rPr>
              <a:t>]);</a:t>
            </a:r>
            <a:endParaRPr lang="en-US" sz="2400" dirty="0">
              <a:latin typeface="Consolas" panose="020B0609020204030204" pitchFamily="49" charset="0"/>
              <a:cs typeface="Consolas" panose="020B0609020204030204" pitchFamily="49" charset="0"/>
            </a:endParaRPr>
          </a:p>
          <a:p>
            <a:pPr>
              <a:lnSpc>
                <a:spcPts val="2400"/>
              </a:lnSpc>
            </a:pPr>
            <a:r>
              <a:rPr lang="en-US" sz="2400" dirty="0">
                <a:solidFill>
                  <a:schemeClr val="accent1">
                    <a:lumMod val="75000"/>
                  </a:schemeClr>
                </a:solidFill>
                <a:latin typeface="Consolas" panose="020B0609020204030204" pitchFamily="49" charset="0"/>
                <a:cs typeface="Consolas" panose="020B0609020204030204" pitchFamily="49" charset="0"/>
              </a:rPr>
              <a:t> </a:t>
            </a:r>
            <a:r>
              <a:rPr lang="en-US" sz="2400" dirty="0" err="1">
                <a:solidFill>
                  <a:schemeClr val="accent1">
                    <a:lumMod val="75000"/>
                  </a:schemeClr>
                </a:solidFill>
                <a:latin typeface="Consolas" panose="020B0609020204030204" pitchFamily="49" charset="0"/>
                <a:cs typeface="Consolas" panose="020B0609020204030204" pitchFamily="49" charset="0"/>
              </a:rPr>
              <a:t>persist_barrier</a:t>
            </a:r>
            <a:r>
              <a:rPr lang="en-US" sz="2400" dirty="0">
                <a:solidFill>
                  <a:schemeClr val="accent1">
                    <a:lumMod val="75000"/>
                  </a:schemeClr>
                </a:solidFill>
                <a:latin typeface="Consolas" panose="020B0609020204030204" pitchFamily="49" charset="0"/>
                <a:cs typeface="Consolas" panose="020B0609020204030204" pitchFamily="49" charset="0"/>
              </a:rPr>
              <a:t>();</a:t>
            </a:r>
          </a:p>
          <a:p>
            <a:pPr>
              <a:lnSpc>
                <a:spcPts val="2400"/>
              </a:lnSpc>
            </a:pPr>
            <a:r>
              <a:rPr lang="en-US" sz="2400" dirty="0">
                <a:solidFill>
                  <a:srgbClr val="000000"/>
                </a:solidFill>
                <a:latin typeface="Consolas" panose="020B0609020204030204" pitchFamily="49" charset="0"/>
                <a:cs typeface="Consolas" panose="020B0609020204030204" pitchFamily="49" charset="0"/>
              </a:rPr>
              <a:t> valid = 1;</a:t>
            </a:r>
            <a:endParaRPr lang="en-US" sz="2400" dirty="0">
              <a:latin typeface="Consolas" panose="020B0609020204030204" pitchFamily="49" charset="0"/>
              <a:cs typeface="Consolas" panose="020B0609020204030204" pitchFamily="49" charset="0"/>
            </a:endParaRPr>
          </a:p>
          <a:p>
            <a:pPr>
              <a:lnSpc>
                <a:spcPts val="2400"/>
              </a:lnSpc>
            </a:pPr>
            <a:r>
              <a:rPr lang="en-US" sz="2400" dirty="0">
                <a:solidFill>
                  <a:schemeClr val="accent1">
                    <a:lumMod val="75000"/>
                  </a:schemeClr>
                </a:solidFill>
                <a:latin typeface="Consolas" panose="020B0609020204030204" pitchFamily="49" charset="0"/>
                <a:cs typeface="Consolas" panose="020B0609020204030204" pitchFamily="49" charset="0"/>
              </a:rPr>
              <a:t> </a:t>
            </a:r>
            <a:r>
              <a:rPr lang="en-US" sz="2400" dirty="0" err="1">
                <a:solidFill>
                  <a:schemeClr val="accent1">
                    <a:lumMod val="75000"/>
                  </a:schemeClr>
                </a:solidFill>
                <a:latin typeface="Consolas" panose="020B0609020204030204" pitchFamily="49" charset="0"/>
                <a:cs typeface="Consolas" panose="020B0609020204030204" pitchFamily="49" charset="0"/>
              </a:rPr>
              <a:t>persist_barrier</a:t>
            </a:r>
            <a:r>
              <a:rPr lang="en-US" sz="2400" dirty="0">
                <a:solidFill>
                  <a:schemeClr val="accent1">
                    <a:lumMod val="75000"/>
                  </a:schemeClr>
                </a:solidFill>
                <a:latin typeface="Consolas" panose="020B0609020204030204" pitchFamily="49" charset="0"/>
                <a:cs typeface="Consolas" panose="020B0609020204030204" pitchFamily="49" charset="0"/>
              </a:rPr>
              <a:t>();</a:t>
            </a:r>
          </a:p>
          <a:p>
            <a:pPr>
              <a:lnSpc>
                <a:spcPts val="2400"/>
              </a:lnSpc>
            </a:pPr>
            <a:r>
              <a:rPr lang="en-US" sz="2400" dirty="0">
                <a:solidFill>
                  <a:srgbClr val="000000"/>
                </a:solidFill>
                <a:latin typeface="Consolas" panose="020B0609020204030204" pitchFamily="49" charset="0"/>
                <a:cs typeface="Consolas" panose="020B0609020204030204" pitchFamily="49" charset="0"/>
              </a:rPr>
              <a:t> update(array[</a:t>
            </a:r>
            <a:r>
              <a:rPr lang="en-US" sz="2400" dirty="0" err="1">
                <a:solidFill>
                  <a:srgbClr val="000000"/>
                </a:solidFill>
                <a:latin typeface="Consolas" panose="020B0609020204030204" pitchFamily="49" charset="0"/>
                <a:cs typeface="Consolas" panose="020B0609020204030204" pitchFamily="49" charset="0"/>
              </a:rPr>
              <a:t>idx</a:t>
            </a:r>
            <a:r>
              <a:rPr lang="en-US" sz="2400" dirty="0">
                <a:solidFill>
                  <a:srgbClr val="000000"/>
                </a:solidFill>
                <a:latin typeface="Consolas" panose="020B0609020204030204" pitchFamily="49" charset="0"/>
                <a:cs typeface="Consolas" panose="020B0609020204030204" pitchFamily="49" charset="0"/>
              </a:rPr>
              <a:t>], value);</a:t>
            </a:r>
          </a:p>
          <a:p>
            <a:pPr>
              <a:lnSpc>
                <a:spcPts val="2400"/>
              </a:lnSpc>
            </a:pPr>
            <a:r>
              <a:rPr lang="en-US" sz="2400" dirty="0">
                <a:solidFill>
                  <a:srgbClr val="000000"/>
                </a:solidFill>
                <a:latin typeface="Consolas" panose="020B0609020204030204" pitchFamily="49" charset="0"/>
                <a:cs typeface="Consolas" panose="020B0609020204030204" pitchFamily="49" charset="0"/>
              </a:rPr>
              <a:t> ...</a:t>
            </a:r>
            <a:endParaRPr lang="en-US" sz="2400" dirty="0">
              <a:latin typeface="Consolas" panose="020B0609020204030204" pitchFamily="49" charset="0"/>
              <a:cs typeface="Consolas" panose="020B0609020204030204" pitchFamily="49" charset="0"/>
            </a:endParaRPr>
          </a:p>
          <a:p>
            <a:pPr>
              <a:lnSpc>
                <a:spcPts val="2400"/>
              </a:lnSpc>
            </a:pPr>
            <a:r>
              <a:rPr lang="en-US" sz="2400" dirty="0">
                <a:solidFill>
                  <a:srgbClr val="000000"/>
                </a:solidFill>
                <a:latin typeface="Consolas" panose="020B0609020204030204" pitchFamily="49" charset="0"/>
                <a:cs typeface="Consolas" panose="020B0609020204030204" pitchFamily="49" charset="0"/>
              </a:rPr>
              <a:t>}</a:t>
            </a:r>
            <a:endParaRPr lang="en-US" sz="2400" dirty="0">
              <a:latin typeface="Consolas" panose="020B0609020204030204" pitchFamily="49" charset="0"/>
              <a:cs typeface="Consolas" panose="020B0609020204030204" pitchFamily="49" charset="0"/>
            </a:endParaRPr>
          </a:p>
        </p:txBody>
      </p:sp>
      <p:sp>
        <p:nvSpPr>
          <p:cNvPr id="12" name="Lightning Bolt 11">
            <a:extLst>
              <a:ext uri="{FF2B5EF4-FFF2-40B4-BE49-F238E27FC236}">
                <a16:creationId xmlns:a16="http://schemas.microsoft.com/office/drawing/2014/main" id="{32C727FC-3EB9-4E56-AAC2-3E154601A763}"/>
              </a:ext>
            </a:extLst>
          </p:cNvPr>
          <p:cNvSpPr/>
          <p:nvPr/>
        </p:nvSpPr>
        <p:spPr>
          <a:xfrm flipH="1">
            <a:off x="6347520" y="3775281"/>
            <a:ext cx="618056" cy="747043"/>
          </a:xfrm>
          <a:prstGeom prst="lightningBol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C37A9991-077B-468A-BFCA-5B1911670636}"/>
              </a:ext>
            </a:extLst>
          </p:cNvPr>
          <p:cNvCxnSpPr>
            <a:cxnSpLocks/>
            <a:stCxn id="12" idx="5"/>
          </p:cNvCxnSpPr>
          <p:nvPr/>
        </p:nvCxnSpPr>
        <p:spPr>
          <a:xfrm flipH="1">
            <a:off x="5123329" y="4190547"/>
            <a:ext cx="136791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Lightning Bolt 30">
            <a:extLst>
              <a:ext uri="{FF2B5EF4-FFF2-40B4-BE49-F238E27FC236}">
                <a16:creationId xmlns:a16="http://schemas.microsoft.com/office/drawing/2014/main" id="{F47B33A1-3CF2-4D10-9020-240C3E0F41FD}"/>
              </a:ext>
            </a:extLst>
          </p:cNvPr>
          <p:cNvSpPr/>
          <p:nvPr/>
        </p:nvSpPr>
        <p:spPr>
          <a:xfrm flipH="1">
            <a:off x="6347520" y="4387136"/>
            <a:ext cx="618056" cy="747043"/>
          </a:xfrm>
          <a:prstGeom prst="lightningBol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27091727-879C-4AB4-B42B-510C3E626B40}"/>
              </a:ext>
            </a:extLst>
          </p:cNvPr>
          <p:cNvCxnSpPr>
            <a:cxnSpLocks/>
            <a:stCxn id="31" idx="5"/>
          </p:cNvCxnSpPr>
          <p:nvPr/>
        </p:nvCxnSpPr>
        <p:spPr>
          <a:xfrm flipH="1">
            <a:off x="5123329" y="4802402"/>
            <a:ext cx="136791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A16349C-762F-44F2-BFDB-BA9DBAF1943A}"/>
              </a:ext>
            </a:extLst>
          </p:cNvPr>
          <p:cNvSpPr/>
          <p:nvPr/>
        </p:nvSpPr>
        <p:spPr>
          <a:xfrm>
            <a:off x="7172352" y="4180686"/>
            <a:ext cx="3591752" cy="523220"/>
          </a:xfrm>
          <a:prstGeom prst="rect">
            <a:avLst/>
          </a:prstGeom>
        </p:spPr>
        <p:txBody>
          <a:bodyPr wrap="none">
            <a:spAutoFit/>
          </a:bodyPr>
          <a:lstStyle/>
          <a:p>
            <a:r>
              <a:rPr lang="en-US" sz="2800" dirty="0">
                <a:solidFill>
                  <a:srgbClr val="C00000"/>
                </a:solidFill>
                <a:latin typeface="Franklin Gothic Medium" panose="020B0603020102020204" pitchFamily="34" charset="0"/>
              </a:rPr>
              <a:t>Injected Failure Points</a:t>
            </a:r>
          </a:p>
        </p:txBody>
      </p:sp>
      <p:pic>
        <p:nvPicPr>
          <p:cNvPr id="10" name="Audio 9">
            <a:hlinkClick r:id="" action="ppaction://media"/>
            <a:extLst>
              <a:ext uri="{FF2B5EF4-FFF2-40B4-BE49-F238E27FC236}">
                <a16:creationId xmlns:a16="http://schemas.microsoft.com/office/drawing/2014/main" id="{7A9AFCDB-1F1E-4C87-8C04-47902A0F37F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505521390"/>
      </p:ext>
    </p:extLst>
  </p:cSld>
  <p:clrMapOvr>
    <a:masterClrMapping/>
  </p:clrMapOvr>
  <mc:AlternateContent xmlns:mc="http://schemas.openxmlformats.org/markup-compatibility/2006" xmlns:p14="http://schemas.microsoft.com/office/powerpoint/2010/main">
    <mc:Choice Requires="p14">
      <p:transition spd="slow" p14:dur="2000" advTm="30759"/>
    </mc:Choice>
    <mc:Fallback xmlns="">
      <p:transition spd="slow" advTm="30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0"/>
                </p:tgtEl>
              </p:cMediaNode>
            </p:audio>
          </p:childTnLst>
        </p:cTn>
      </p:par>
    </p:tnLst>
    <p:bldLst>
      <p:bldP spid="6" grpId="0" uiExpand="1" build="p"/>
      <p:bldP spid="8" grpId="0" animBg="1"/>
      <p:bldP spid="12" grpId="0" animBg="1"/>
      <p:bldP spid="31" grpId="0" animBg="1"/>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DA15A-3BB5-4B62-A417-A5F39DAAEF38}"/>
              </a:ext>
            </a:extLst>
          </p:cNvPr>
          <p:cNvSpPr>
            <a:spLocks noGrp="1"/>
          </p:cNvSpPr>
          <p:nvPr>
            <p:ph type="title"/>
          </p:nvPr>
        </p:nvSpPr>
        <p:spPr/>
        <p:txBody>
          <a:bodyPr/>
          <a:lstStyle/>
          <a:p>
            <a:r>
              <a:rPr lang="en-US" dirty="0"/>
              <a:t>Detection Mechanism</a:t>
            </a:r>
          </a:p>
        </p:txBody>
      </p:sp>
      <p:sp>
        <p:nvSpPr>
          <p:cNvPr id="3" name="Content Placeholder 2">
            <a:extLst>
              <a:ext uri="{FF2B5EF4-FFF2-40B4-BE49-F238E27FC236}">
                <a16:creationId xmlns:a16="http://schemas.microsoft.com/office/drawing/2014/main" id="{A27E7738-88AA-42C3-BB93-DF5341C2465C}"/>
              </a:ext>
            </a:extLst>
          </p:cNvPr>
          <p:cNvSpPr>
            <a:spLocks noGrp="1"/>
          </p:cNvSpPr>
          <p:nvPr>
            <p:ph idx="1"/>
          </p:nvPr>
        </p:nvSpPr>
        <p:spPr>
          <a:xfrm>
            <a:off x="829900" y="1653280"/>
            <a:ext cx="10515600" cy="2263018"/>
          </a:xfrm>
        </p:spPr>
        <p:txBody>
          <a:bodyPr/>
          <a:lstStyle/>
          <a:p>
            <a:pPr>
              <a:lnSpc>
                <a:spcPct val="100000"/>
              </a:lnSpc>
              <a:spcBef>
                <a:spcPts val="0"/>
              </a:spcBef>
            </a:pPr>
            <a:r>
              <a:rPr lang="en-US" dirty="0"/>
              <a:t>Collect a trace of both pre-failure and post-failure stages</a:t>
            </a:r>
          </a:p>
          <a:p>
            <a:pPr>
              <a:lnSpc>
                <a:spcPct val="100000"/>
              </a:lnSpc>
              <a:spcBef>
                <a:spcPts val="0"/>
              </a:spcBef>
            </a:pPr>
            <a:r>
              <a:rPr lang="en-US" dirty="0"/>
              <a:t>Maintain a </a:t>
            </a:r>
            <a:r>
              <a:rPr lang="en-US" i="1" dirty="0">
                <a:solidFill>
                  <a:schemeClr val="accent1">
                    <a:lumMod val="75000"/>
                  </a:schemeClr>
                </a:solidFill>
              </a:rPr>
              <a:t>shadow PM </a:t>
            </a:r>
            <a:r>
              <a:rPr lang="en-US" dirty="0"/>
              <a:t>to track data </a:t>
            </a:r>
            <a:r>
              <a:rPr lang="en-US" i="1" dirty="0">
                <a:solidFill>
                  <a:schemeClr val="accent1">
                    <a:lumMod val="75000"/>
                  </a:schemeClr>
                </a:solidFill>
              </a:rPr>
              <a:t>persistence</a:t>
            </a:r>
            <a:r>
              <a:rPr lang="en-US" dirty="0"/>
              <a:t> and </a:t>
            </a:r>
            <a:r>
              <a:rPr lang="en-US" i="1" dirty="0">
                <a:solidFill>
                  <a:schemeClr val="accent1">
                    <a:lumMod val="75000"/>
                  </a:schemeClr>
                </a:solidFill>
              </a:rPr>
              <a:t>consistency</a:t>
            </a:r>
          </a:p>
          <a:p>
            <a:pPr>
              <a:lnSpc>
                <a:spcPct val="100000"/>
              </a:lnSpc>
              <a:spcBef>
                <a:spcPts val="0"/>
              </a:spcBef>
            </a:pPr>
            <a:r>
              <a:rPr lang="en-US" dirty="0"/>
              <a:t>Replay both traces</a:t>
            </a:r>
          </a:p>
          <a:p>
            <a:pPr lvl="1">
              <a:lnSpc>
                <a:spcPct val="100000"/>
              </a:lnSpc>
              <a:spcBef>
                <a:spcPts val="0"/>
              </a:spcBef>
            </a:pPr>
            <a:r>
              <a:rPr lang="en-US" dirty="0">
                <a:solidFill>
                  <a:schemeClr val="accent1">
                    <a:lumMod val="75000"/>
                  </a:schemeClr>
                </a:solidFill>
              </a:rPr>
              <a:t>Pre-failure trace: update the shadow PM </a:t>
            </a:r>
          </a:p>
          <a:p>
            <a:pPr lvl="1">
              <a:lnSpc>
                <a:spcPct val="100000"/>
              </a:lnSpc>
              <a:spcBef>
                <a:spcPts val="0"/>
              </a:spcBef>
            </a:pPr>
            <a:r>
              <a:rPr lang="en-US" dirty="0">
                <a:solidFill>
                  <a:schemeClr val="accent1">
                    <a:lumMod val="75000"/>
                  </a:schemeClr>
                </a:solidFill>
              </a:rPr>
              <a:t>Post-failure trace: check the shadow PM </a:t>
            </a:r>
          </a:p>
        </p:txBody>
      </p:sp>
      <p:sp>
        <p:nvSpPr>
          <p:cNvPr id="4" name="Slide Number Placeholder 3">
            <a:extLst>
              <a:ext uri="{FF2B5EF4-FFF2-40B4-BE49-F238E27FC236}">
                <a16:creationId xmlns:a16="http://schemas.microsoft.com/office/drawing/2014/main" id="{9A0879E5-03E1-40B8-96C6-23A836CAB1C9}"/>
              </a:ext>
            </a:extLst>
          </p:cNvPr>
          <p:cNvSpPr>
            <a:spLocks noGrp="1"/>
          </p:cNvSpPr>
          <p:nvPr>
            <p:ph type="sldNum" sz="quarter" idx="12"/>
          </p:nvPr>
        </p:nvSpPr>
        <p:spPr/>
        <p:txBody>
          <a:bodyPr/>
          <a:lstStyle/>
          <a:p>
            <a:fld id="{09CBB891-A474-417A-9134-EF0307377039}" type="slidenum">
              <a:rPr lang="en-US" smtClean="0"/>
              <a:pPr/>
              <a:t>27</a:t>
            </a:fld>
            <a:endParaRPr lang="en-US" dirty="0"/>
          </a:p>
        </p:txBody>
      </p:sp>
      <p:sp>
        <p:nvSpPr>
          <p:cNvPr id="13" name="TextBox 12">
            <a:extLst>
              <a:ext uri="{FF2B5EF4-FFF2-40B4-BE49-F238E27FC236}">
                <a16:creationId xmlns:a16="http://schemas.microsoft.com/office/drawing/2014/main" id="{1849D71C-E3EB-4B66-8871-56C1D0D68A59}"/>
              </a:ext>
            </a:extLst>
          </p:cNvPr>
          <p:cNvSpPr txBox="1"/>
          <p:nvPr/>
        </p:nvSpPr>
        <p:spPr>
          <a:xfrm>
            <a:off x="230853" y="5869734"/>
            <a:ext cx="3064008" cy="523220"/>
          </a:xfrm>
          <a:prstGeom prst="rect">
            <a:avLst/>
          </a:prstGeom>
          <a:noFill/>
        </p:spPr>
        <p:txBody>
          <a:bodyPr wrap="square" rtlCol="0">
            <a:spAutoFit/>
          </a:bodyPr>
          <a:lstStyle/>
          <a:p>
            <a:pPr algn="ctr"/>
            <a:r>
              <a:rPr lang="en-US" sz="2800" dirty="0">
                <a:solidFill>
                  <a:schemeClr val="accent1">
                    <a:lumMod val="75000"/>
                  </a:schemeClr>
                </a:solidFill>
                <a:latin typeface="Franklin Gothic Medium" panose="020B0603020102020204" pitchFamily="34" charset="0"/>
              </a:rPr>
              <a:t>Pre-Failure Trace</a:t>
            </a:r>
          </a:p>
        </p:txBody>
      </p:sp>
      <p:sp>
        <p:nvSpPr>
          <p:cNvPr id="14" name="TextBox 13">
            <a:extLst>
              <a:ext uri="{FF2B5EF4-FFF2-40B4-BE49-F238E27FC236}">
                <a16:creationId xmlns:a16="http://schemas.microsoft.com/office/drawing/2014/main" id="{D76FE236-E53B-4DBF-B9F7-53D006A32F93}"/>
              </a:ext>
            </a:extLst>
          </p:cNvPr>
          <p:cNvSpPr txBox="1"/>
          <p:nvPr/>
        </p:nvSpPr>
        <p:spPr>
          <a:xfrm>
            <a:off x="8692762" y="5814956"/>
            <a:ext cx="3321205" cy="523220"/>
          </a:xfrm>
          <a:prstGeom prst="rect">
            <a:avLst/>
          </a:prstGeom>
          <a:noFill/>
        </p:spPr>
        <p:txBody>
          <a:bodyPr wrap="square" rtlCol="0">
            <a:spAutoFit/>
          </a:bodyPr>
          <a:lstStyle/>
          <a:p>
            <a:pPr algn="ctr"/>
            <a:r>
              <a:rPr lang="en-US" sz="2800" dirty="0">
                <a:solidFill>
                  <a:srgbClr val="B74A12"/>
                </a:solidFill>
                <a:latin typeface="Franklin Gothic Medium" panose="020B0603020102020204" pitchFamily="34" charset="0"/>
              </a:rPr>
              <a:t>Post-Failure Trace</a:t>
            </a:r>
          </a:p>
        </p:txBody>
      </p:sp>
      <p:grpSp>
        <p:nvGrpSpPr>
          <p:cNvPr id="15" name="Group 14">
            <a:extLst>
              <a:ext uri="{FF2B5EF4-FFF2-40B4-BE49-F238E27FC236}">
                <a16:creationId xmlns:a16="http://schemas.microsoft.com/office/drawing/2014/main" id="{D28BFF4D-7343-4EA9-83B5-EC375902F5D0}"/>
              </a:ext>
            </a:extLst>
          </p:cNvPr>
          <p:cNvGrpSpPr/>
          <p:nvPr/>
        </p:nvGrpSpPr>
        <p:grpSpPr>
          <a:xfrm>
            <a:off x="806296" y="4166657"/>
            <a:ext cx="2066510" cy="1677084"/>
            <a:chOff x="6835002" y="770895"/>
            <a:chExt cx="2066510" cy="1677084"/>
          </a:xfrm>
        </p:grpSpPr>
        <p:sp>
          <p:nvSpPr>
            <p:cNvPr id="16" name="Wave 15">
              <a:extLst>
                <a:ext uri="{FF2B5EF4-FFF2-40B4-BE49-F238E27FC236}">
                  <a16:creationId xmlns:a16="http://schemas.microsoft.com/office/drawing/2014/main" id="{3B105C4F-FACC-45F8-9E2C-40662FEA323B}"/>
                </a:ext>
              </a:extLst>
            </p:cNvPr>
            <p:cNvSpPr/>
            <p:nvPr/>
          </p:nvSpPr>
          <p:spPr>
            <a:xfrm rot="16200000">
              <a:off x="7029715" y="576182"/>
              <a:ext cx="1677084" cy="2066510"/>
            </a:xfrm>
            <a:prstGeom prst="wave">
              <a:avLst>
                <a:gd name="adj1" fmla="val 7677"/>
                <a:gd name="adj2" fmla="val 0"/>
              </a:avLst>
            </a:prstGeom>
            <a:solidFill>
              <a:schemeClr val="accent1">
                <a:lumMod val="40000"/>
                <a:lumOff val="6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256AB7F-4CE9-4915-A118-C0FB9B0AEEBA}"/>
                </a:ext>
              </a:extLst>
            </p:cNvPr>
            <p:cNvSpPr/>
            <p:nvPr/>
          </p:nvSpPr>
          <p:spPr>
            <a:xfrm>
              <a:off x="7181210" y="849534"/>
              <a:ext cx="1374094" cy="1569660"/>
            </a:xfrm>
            <a:prstGeom prst="rect">
              <a:avLst/>
            </a:prstGeom>
          </p:spPr>
          <p:txBody>
            <a:bodyPr wrap="none">
              <a:spAutoFit/>
            </a:bodyPr>
            <a:lstStyle/>
            <a:p>
              <a:r>
                <a:rPr lang="en-US" sz="2400" dirty="0">
                  <a:latin typeface="Consolas" panose="020B0609020204030204" pitchFamily="49" charset="0"/>
                </a:rPr>
                <a:t>WRITE A</a:t>
              </a:r>
            </a:p>
            <a:p>
              <a:r>
                <a:rPr lang="en-US" sz="2400" dirty="0">
                  <a:latin typeface="Consolas" panose="020B0609020204030204" pitchFamily="49" charset="0"/>
                </a:rPr>
                <a:t>CLWB  A</a:t>
              </a:r>
            </a:p>
            <a:p>
              <a:r>
                <a:rPr lang="en-US" sz="2400" dirty="0">
                  <a:latin typeface="Consolas" panose="020B0609020204030204" pitchFamily="49" charset="0"/>
                </a:rPr>
                <a:t>SFENCE</a:t>
              </a:r>
            </a:p>
            <a:p>
              <a:r>
                <a:rPr lang="en-US" sz="2400" dirty="0">
                  <a:latin typeface="Consolas" panose="020B0609020204030204" pitchFamily="49" charset="0"/>
                </a:rPr>
                <a:t>WRITE B</a:t>
              </a:r>
              <a:endParaRPr lang="en-US" sz="2400" dirty="0"/>
            </a:p>
          </p:txBody>
        </p:sp>
      </p:grpSp>
      <p:grpSp>
        <p:nvGrpSpPr>
          <p:cNvPr id="18" name="Group 17">
            <a:extLst>
              <a:ext uri="{FF2B5EF4-FFF2-40B4-BE49-F238E27FC236}">
                <a16:creationId xmlns:a16="http://schemas.microsoft.com/office/drawing/2014/main" id="{BBFAF7ED-85EB-46A0-8705-63D370F3A49A}"/>
              </a:ext>
            </a:extLst>
          </p:cNvPr>
          <p:cNvGrpSpPr/>
          <p:nvPr/>
        </p:nvGrpSpPr>
        <p:grpSpPr>
          <a:xfrm>
            <a:off x="9307340" y="4748042"/>
            <a:ext cx="2066510" cy="966209"/>
            <a:chOff x="6766810" y="3446391"/>
            <a:chExt cx="2066510" cy="1063225"/>
          </a:xfrm>
        </p:grpSpPr>
        <p:sp>
          <p:nvSpPr>
            <p:cNvPr id="19" name="Wave 18">
              <a:extLst>
                <a:ext uri="{FF2B5EF4-FFF2-40B4-BE49-F238E27FC236}">
                  <a16:creationId xmlns:a16="http://schemas.microsoft.com/office/drawing/2014/main" id="{F48D2B82-83A8-4D99-AA6F-04AF698A1F18}"/>
                </a:ext>
              </a:extLst>
            </p:cNvPr>
            <p:cNvSpPr/>
            <p:nvPr/>
          </p:nvSpPr>
          <p:spPr>
            <a:xfrm rot="16200000">
              <a:off x="7268452" y="2944749"/>
              <a:ext cx="1063225" cy="2066510"/>
            </a:xfrm>
            <a:prstGeom prst="wave">
              <a:avLst>
                <a:gd name="adj1" fmla="val 7677"/>
                <a:gd name="adj2" fmla="val 0"/>
              </a:avLst>
            </a:prstGeom>
            <a:solidFill>
              <a:schemeClr val="accent2">
                <a:lumMod val="40000"/>
                <a:lumOff val="60000"/>
              </a:schemeClr>
            </a:solidFill>
            <a:ln w="38100">
              <a:solidFill>
                <a:srgbClr val="C04D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0F3416E-B011-49B7-8271-79763B60C73A}"/>
                </a:ext>
              </a:extLst>
            </p:cNvPr>
            <p:cNvSpPr/>
            <p:nvPr/>
          </p:nvSpPr>
          <p:spPr>
            <a:xfrm>
              <a:off x="7125788" y="3531469"/>
              <a:ext cx="1374094" cy="914437"/>
            </a:xfrm>
            <a:prstGeom prst="rect">
              <a:avLst/>
            </a:prstGeom>
          </p:spPr>
          <p:txBody>
            <a:bodyPr wrap="none">
              <a:spAutoFit/>
            </a:bodyPr>
            <a:lstStyle/>
            <a:p>
              <a:r>
                <a:rPr lang="en-US" sz="2400" dirty="0">
                  <a:latin typeface="Consolas" panose="020B0609020204030204" pitchFamily="49" charset="0"/>
                </a:rPr>
                <a:t>READ  A</a:t>
              </a:r>
            </a:p>
            <a:p>
              <a:r>
                <a:rPr lang="en-US" sz="2400" dirty="0">
                  <a:latin typeface="Consolas" panose="020B0609020204030204" pitchFamily="49" charset="0"/>
                </a:rPr>
                <a:t>READ  B</a:t>
              </a:r>
              <a:endParaRPr lang="en-US" sz="2400" dirty="0"/>
            </a:p>
          </p:txBody>
        </p:sp>
      </p:grpSp>
      <p:sp>
        <p:nvSpPr>
          <p:cNvPr id="21" name="Arrow: Right 20">
            <a:extLst>
              <a:ext uri="{FF2B5EF4-FFF2-40B4-BE49-F238E27FC236}">
                <a16:creationId xmlns:a16="http://schemas.microsoft.com/office/drawing/2014/main" id="{80547C55-C0AA-4E5E-9B36-B10B03BCD9EA}"/>
              </a:ext>
            </a:extLst>
          </p:cNvPr>
          <p:cNvSpPr/>
          <p:nvPr/>
        </p:nvSpPr>
        <p:spPr>
          <a:xfrm>
            <a:off x="3073329" y="4936699"/>
            <a:ext cx="721590" cy="514569"/>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F552838-36D9-4FC9-8BCD-76AC3E9D6B14}"/>
              </a:ext>
            </a:extLst>
          </p:cNvPr>
          <p:cNvSpPr/>
          <p:nvPr/>
        </p:nvSpPr>
        <p:spPr>
          <a:xfrm>
            <a:off x="2815001" y="4407113"/>
            <a:ext cx="1277657" cy="523220"/>
          </a:xfrm>
          <a:prstGeom prst="rect">
            <a:avLst/>
          </a:prstGeom>
        </p:spPr>
        <p:txBody>
          <a:bodyPr wrap="none">
            <a:spAutoFit/>
          </a:bodyPr>
          <a:lstStyle/>
          <a:p>
            <a:r>
              <a:rPr lang="en-US" sz="2800" dirty="0">
                <a:solidFill>
                  <a:schemeClr val="accent1">
                    <a:lumMod val="75000"/>
                  </a:schemeClr>
                </a:solidFill>
                <a:latin typeface="Franklin Gothic Medium" panose="020B0603020102020204" pitchFamily="34" charset="0"/>
              </a:rPr>
              <a:t>Update</a:t>
            </a:r>
          </a:p>
        </p:txBody>
      </p:sp>
      <p:sp>
        <p:nvSpPr>
          <p:cNvPr id="23" name="Arrow: Right 22">
            <a:extLst>
              <a:ext uri="{FF2B5EF4-FFF2-40B4-BE49-F238E27FC236}">
                <a16:creationId xmlns:a16="http://schemas.microsoft.com/office/drawing/2014/main" id="{2EB0BE12-EBAB-4DE2-A754-1A16488A312E}"/>
              </a:ext>
            </a:extLst>
          </p:cNvPr>
          <p:cNvSpPr/>
          <p:nvPr/>
        </p:nvSpPr>
        <p:spPr>
          <a:xfrm rot="10800000">
            <a:off x="8422268" y="4971388"/>
            <a:ext cx="740985" cy="514569"/>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6562DB9-C117-4F5E-8407-6998D4D304C0}"/>
              </a:ext>
            </a:extLst>
          </p:cNvPr>
          <p:cNvSpPr/>
          <p:nvPr/>
        </p:nvSpPr>
        <p:spPr>
          <a:xfrm>
            <a:off x="8244374" y="4451410"/>
            <a:ext cx="1133772" cy="523220"/>
          </a:xfrm>
          <a:prstGeom prst="rect">
            <a:avLst/>
          </a:prstGeom>
        </p:spPr>
        <p:txBody>
          <a:bodyPr wrap="none">
            <a:spAutoFit/>
          </a:bodyPr>
          <a:lstStyle/>
          <a:p>
            <a:r>
              <a:rPr lang="en-US" sz="2800" dirty="0">
                <a:solidFill>
                  <a:srgbClr val="B74A12"/>
                </a:solidFill>
                <a:latin typeface="Franklin Gothic Medium" panose="020B0603020102020204" pitchFamily="34" charset="0"/>
              </a:rPr>
              <a:t>Check</a:t>
            </a:r>
          </a:p>
        </p:txBody>
      </p:sp>
      <p:grpSp>
        <p:nvGrpSpPr>
          <p:cNvPr id="27" name="Group 26">
            <a:extLst>
              <a:ext uri="{FF2B5EF4-FFF2-40B4-BE49-F238E27FC236}">
                <a16:creationId xmlns:a16="http://schemas.microsoft.com/office/drawing/2014/main" id="{AC041D1B-9874-441B-B3E6-F9D4038E7FE3}"/>
              </a:ext>
            </a:extLst>
          </p:cNvPr>
          <p:cNvGrpSpPr/>
          <p:nvPr/>
        </p:nvGrpSpPr>
        <p:grpSpPr>
          <a:xfrm>
            <a:off x="4019465" y="4071269"/>
            <a:ext cx="4265713" cy="2335133"/>
            <a:chOff x="4130980" y="3944613"/>
            <a:chExt cx="4005114" cy="2335133"/>
          </a:xfrm>
        </p:grpSpPr>
        <p:sp>
          <p:nvSpPr>
            <p:cNvPr id="5" name="Rectangle 4">
              <a:extLst>
                <a:ext uri="{FF2B5EF4-FFF2-40B4-BE49-F238E27FC236}">
                  <a16:creationId xmlns:a16="http://schemas.microsoft.com/office/drawing/2014/main" id="{FA24BF6B-158D-4826-937F-85C44F283111}"/>
                </a:ext>
              </a:extLst>
            </p:cNvPr>
            <p:cNvSpPr/>
            <p:nvPr/>
          </p:nvSpPr>
          <p:spPr>
            <a:xfrm>
              <a:off x="4533082" y="5756526"/>
              <a:ext cx="3064007" cy="523220"/>
            </a:xfrm>
            <a:prstGeom prst="rect">
              <a:avLst/>
            </a:prstGeom>
          </p:spPr>
          <p:txBody>
            <a:bodyPr wrap="square">
              <a:spAutoFit/>
            </a:bodyPr>
            <a:lstStyle/>
            <a:p>
              <a:pPr algn="ctr"/>
              <a:r>
                <a:rPr lang="en-US" sz="2800" dirty="0">
                  <a:latin typeface="Franklin Gothic Medium" panose="020B0603020102020204" pitchFamily="34" charset="0"/>
                </a:rPr>
                <a:t>Shadow PM</a:t>
              </a:r>
              <a:endParaRPr lang="en-US" sz="2400" dirty="0">
                <a:latin typeface="Franklin Gothic Medium" panose="020B0603020102020204" pitchFamily="34" charset="0"/>
              </a:endParaRPr>
            </a:p>
          </p:txBody>
        </p:sp>
        <p:sp>
          <p:nvSpPr>
            <p:cNvPr id="9" name="Rectangle 8">
              <a:extLst>
                <a:ext uri="{FF2B5EF4-FFF2-40B4-BE49-F238E27FC236}">
                  <a16:creationId xmlns:a16="http://schemas.microsoft.com/office/drawing/2014/main" id="{FDBACF8F-3541-4B3F-948C-222252AE6A18}"/>
                </a:ext>
              </a:extLst>
            </p:cNvPr>
            <p:cNvSpPr/>
            <p:nvPr/>
          </p:nvSpPr>
          <p:spPr>
            <a:xfrm>
              <a:off x="5079425" y="4457519"/>
              <a:ext cx="1437385" cy="120659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5E5E1B3-6108-42A2-9744-C378755DD45D}"/>
                </a:ext>
              </a:extLst>
            </p:cNvPr>
            <p:cNvSpPr/>
            <p:nvPr/>
          </p:nvSpPr>
          <p:spPr>
            <a:xfrm>
              <a:off x="4170203" y="4850100"/>
              <a:ext cx="3789765" cy="40355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79D7F2A-7305-4EFF-8552-E6E990FAAB3A}"/>
                </a:ext>
              </a:extLst>
            </p:cNvPr>
            <p:cNvSpPr/>
            <p:nvPr/>
          </p:nvSpPr>
          <p:spPr>
            <a:xfrm>
              <a:off x="4170204" y="4457520"/>
              <a:ext cx="909222" cy="120659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3C75C88-7D88-4380-81AC-0242F15D966B}"/>
                </a:ext>
              </a:extLst>
            </p:cNvPr>
            <p:cNvSpPr/>
            <p:nvPr/>
          </p:nvSpPr>
          <p:spPr>
            <a:xfrm>
              <a:off x="4130980" y="3944613"/>
              <a:ext cx="904020" cy="461665"/>
            </a:xfrm>
            <a:prstGeom prst="rect">
              <a:avLst/>
            </a:prstGeom>
          </p:spPr>
          <p:txBody>
            <a:bodyPr wrap="square">
              <a:spAutoFit/>
            </a:bodyPr>
            <a:lstStyle/>
            <a:p>
              <a:pPr algn="ctr"/>
              <a:r>
                <a:rPr lang="en-US" sz="2400" dirty="0" err="1">
                  <a:latin typeface="Franklin Gothic Medium" panose="020B0603020102020204" pitchFamily="34" charset="0"/>
                </a:rPr>
                <a:t>Addr</a:t>
              </a:r>
              <a:endParaRPr lang="en-US" sz="2000" dirty="0">
                <a:latin typeface="Franklin Gothic Medium" panose="020B0603020102020204" pitchFamily="34" charset="0"/>
              </a:endParaRPr>
            </a:p>
          </p:txBody>
        </p:sp>
        <p:sp>
          <p:nvSpPr>
            <p:cNvPr id="12" name="Rectangle 11">
              <a:extLst>
                <a:ext uri="{FF2B5EF4-FFF2-40B4-BE49-F238E27FC236}">
                  <a16:creationId xmlns:a16="http://schemas.microsoft.com/office/drawing/2014/main" id="{02EC7BE1-D6AC-462F-A42D-0AA71A603C29}"/>
                </a:ext>
              </a:extLst>
            </p:cNvPr>
            <p:cNvSpPr/>
            <p:nvPr/>
          </p:nvSpPr>
          <p:spPr>
            <a:xfrm>
              <a:off x="4853557" y="3944613"/>
              <a:ext cx="1780994" cy="461665"/>
            </a:xfrm>
            <a:prstGeom prst="rect">
              <a:avLst/>
            </a:prstGeom>
          </p:spPr>
          <p:txBody>
            <a:bodyPr wrap="square">
              <a:spAutoFit/>
            </a:bodyPr>
            <a:lstStyle/>
            <a:p>
              <a:pPr algn="ctr"/>
              <a:r>
                <a:rPr lang="en-US" sz="2400" dirty="0">
                  <a:latin typeface="Franklin Gothic Medium" panose="020B0603020102020204" pitchFamily="34" charset="0"/>
                </a:rPr>
                <a:t>Persistence</a:t>
              </a:r>
              <a:endParaRPr lang="en-US" sz="2000" dirty="0">
                <a:latin typeface="Franklin Gothic Medium" panose="020B0603020102020204" pitchFamily="34" charset="0"/>
              </a:endParaRPr>
            </a:p>
          </p:txBody>
        </p:sp>
        <p:sp>
          <p:nvSpPr>
            <p:cNvPr id="25" name="Rectangle 24">
              <a:extLst>
                <a:ext uri="{FF2B5EF4-FFF2-40B4-BE49-F238E27FC236}">
                  <a16:creationId xmlns:a16="http://schemas.microsoft.com/office/drawing/2014/main" id="{7093521E-C90F-4BC6-9587-101AA22708B6}"/>
                </a:ext>
              </a:extLst>
            </p:cNvPr>
            <p:cNvSpPr/>
            <p:nvPr/>
          </p:nvSpPr>
          <p:spPr>
            <a:xfrm>
              <a:off x="6516810" y="4457518"/>
              <a:ext cx="1443158" cy="120659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C5CA5D8-6CA5-4209-B860-993A1FCDB63A}"/>
                </a:ext>
              </a:extLst>
            </p:cNvPr>
            <p:cNvSpPr/>
            <p:nvPr/>
          </p:nvSpPr>
          <p:spPr>
            <a:xfrm>
              <a:off x="6355100" y="3951263"/>
              <a:ext cx="1780994" cy="461665"/>
            </a:xfrm>
            <a:prstGeom prst="rect">
              <a:avLst/>
            </a:prstGeom>
          </p:spPr>
          <p:txBody>
            <a:bodyPr wrap="square">
              <a:spAutoFit/>
            </a:bodyPr>
            <a:lstStyle/>
            <a:p>
              <a:pPr algn="ctr"/>
              <a:r>
                <a:rPr lang="en-US" sz="2400" dirty="0">
                  <a:latin typeface="Franklin Gothic Medium" panose="020B0603020102020204" pitchFamily="34" charset="0"/>
                </a:rPr>
                <a:t>Consistency</a:t>
              </a:r>
              <a:endParaRPr lang="en-US" sz="2000" dirty="0">
                <a:latin typeface="Franklin Gothic Medium" panose="020B0603020102020204" pitchFamily="34" charset="0"/>
              </a:endParaRPr>
            </a:p>
          </p:txBody>
        </p:sp>
      </p:grpSp>
      <p:pic>
        <p:nvPicPr>
          <p:cNvPr id="6" name="Audio 5">
            <a:hlinkClick r:id="" action="ppaction://media"/>
            <a:extLst>
              <a:ext uri="{FF2B5EF4-FFF2-40B4-BE49-F238E27FC236}">
                <a16:creationId xmlns:a16="http://schemas.microsoft.com/office/drawing/2014/main" id="{C73C6AB4-3AE6-408A-AB76-F0A542CD339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498293192"/>
      </p:ext>
    </p:extLst>
  </p:cSld>
  <p:clrMapOvr>
    <a:masterClrMapping/>
  </p:clrMapOvr>
  <mc:AlternateContent xmlns:mc="http://schemas.openxmlformats.org/markup-compatibility/2006" xmlns:p14="http://schemas.microsoft.com/office/powerpoint/2010/main">
    <mc:Choice Requires="p14">
      <p:transition spd="slow" p14:dur="2000" advTm="35442"/>
    </mc:Choice>
    <mc:Fallback xmlns="">
      <p:transition spd="slow" advTm="35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6"/>
                </p:tgtEl>
              </p:cMediaNode>
            </p:audio>
          </p:childTnLst>
        </p:cTn>
      </p:par>
    </p:tnLst>
    <p:bldLst>
      <p:bldP spid="13" grpId="0"/>
      <p:bldP spid="14" grpId="0"/>
      <p:bldP spid="21" grpId="0" animBg="1"/>
      <p:bldP spid="22" grpId="0"/>
      <p:bldP spid="23" grpId="0" animBg="1"/>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89D10BE-E39D-4137-9DE8-B03B7980E3C7}"/>
              </a:ext>
            </a:extLst>
          </p:cNvPr>
          <p:cNvGrpSpPr/>
          <p:nvPr/>
        </p:nvGrpSpPr>
        <p:grpSpPr>
          <a:xfrm>
            <a:off x="6896114" y="365125"/>
            <a:ext cx="2241259" cy="3696384"/>
            <a:chOff x="9378873" y="173829"/>
            <a:chExt cx="2241259" cy="3696384"/>
          </a:xfrm>
        </p:grpSpPr>
        <p:grpSp>
          <p:nvGrpSpPr>
            <p:cNvPr id="45" name="Group 44">
              <a:extLst>
                <a:ext uri="{FF2B5EF4-FFF2-40B4-BE49-F238E27FC236}">
                  <a16:creationId xmlns:a16="http://schemas.microsoft.com/office/drawing/2014/main" id="{F8A1897C-DBD0-5545-A745-758F54418FD7}"/>
                </a:ext>
              </a:extLst>
            </p:cNvPr>
            <p:cNvGrpSpPr/>
            <p:nvPr/>
          </p:nvGrpSpPr>
          <p:grpSpPr>
            <a:xfrm>
              <a:off x="9455511" y="581199"/>
              <a:ext cx="2066510" cy="1677084"/>
              <a:chOff x="6835002" y="770895"/>
              <a:chExt cx="2066510" cy="1677084"/>
            </a:xfrm>
          </p:grpSpPr>
          <p:sp>
            <p:nvSpPr>
              <p:cNvPr id="47" name="Wave 46">
                <a:extLst>
                  <a:ext uri="{FF2B5EF4-FFF2-40B4-BE49-F238E27FC236}">
                    <a16:creationId xmlns:a16="http://schemas.microsoft.com/office/drawing/2014/main" id="{DCCB6D37-1733-B34F-9EAA-123A154A8620}"/>
                  </a:ext>
                </a:extLst>
              </p:cNvPr>
              <p:cNvSpPr/>
              <p:nvPr/>
            </p:nvSpPr>
            <p:spPr>
              <a:xfrm rot="16200000">
                <a:off x="7029715" y="576182"/>
                <a:ext cx="1677084" cy="2066510"/>
              </a:xfrm>
              <a:prstGeom prst="wave">
                <a:avLst>
                  <a:gd name="adj1" fmla="val 7677"/>
                  <a:gd name="adj2" fmla="val 0"/>
                </a:avLst>
              </a:prstGeom>
              <a:solidFill>
                <a:schemeClr val="accent1">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C30E989-F1C9-5D4B-A671-3F5CCB4A222E}"/>
                  </a:ext>
                </a:extLst>
              </p:cNvPr>
              <p:cNvSpPr/>
              <p:nvPr/>
            </p:nvSpPr>
            <p:spPr>
              <a:xfrm>
                <a:off x="7181210" y="849534"/>
                <a:ext cx="1374094" cy="1569660"/>
              </a:xfrm>
              <a:prstGeom prst="rect">
                <a:avLst/>
              </a:prstGeom>
            </p:spPr>
            <p:txBody>
              <a:bodyPr wrap="none">
                <a:spAutoFit/>
              </a:bodyPr>
              <a:lstStyle/>
              <a:p>
                <a:r>
                  <a:rPr lang="en-US" sz="2400" dirty="0">
                    <a:latin typeface="Consolas" panose="020B0609020204030204" pitchFamily="49" charset="0"/>
                  </a:rPr>
                  <a:t>WRITE A</a:t>
                </a:r>
              </a:p>
              <a:p>
                <a:r>
                  <a:rPr lang="en-US" sz="2400" dirty="0">
                    <a:latin typeface="Consolas" panose="020B0609020204030204" pitchFamily="49" charset="0"/>
                  </a:rPr>
                  <a:t>WRITE B</a:t>
                </a:r>
              </a:p>
              <a:p>
                <a:r>
                  <a:rPr lang="en-US" sz="2400" dirty="0">
                    <a:latin typeface="Consolas" panose="020B0609020204030204" pitchFamily="49" charset="0"/>
                  </a:rPr>
                  <a:t>CLWB  A</a:t>
                </a:r>
              </a:p>
              <a:p>
                <a:r>
                  <a:rPr lang="en-US" sz="2400" dirty="0">
                    <a:latin typeface="Consolas" panose="020B0609020204030204" pitchFamily="49" charset="0"/>
                  </a:rPr>
                  <a:t>SFENCE</a:t>
                </a:r>
              </a:p>
            </p:txBody>
          </p:sp>
        </p:grpSp>
        <p:grpSp>
          <p:nvGrpSpPr>
            <p:cNvPr id="54" name="Group 53">
              <a:extLst>
                <a:ext uri="{FF2B5EF4-FFF2-40B4-BE49-F238E27FC236}">
                  <a16:creationId xmlns:a16="http://schemas.microsoft.com/office/drawing/2014/main" id="{10944507-04C8-044B-BAE7-38572692C0B5}"/>
                </a:ext>
              </a:extLst>
            </p:cNvPr>
            <p:cNvGrpSpPr/>
            <p:nvPr/>
          </p:nvGrpSpPr>
          <p:grpSpPr>
            <a:xfrm>
              <a:off x="9481370" y="2813547"/>
              <a:ext cx="2066510" cy="966209"/>
              <a:chOff x="6766810" y="3446391"/>
              <a:chExt cx="2066510" cy="1063225"/>
            </a:xfrm>
          </p:grpSpPr>
          <p:sp>
            <p:nvSpPr>
              <p:cNvPr id="55" name="Wave 54">
                <a:extLst>
                  <a:ext uri="{FF2B5EF4-FFF2-40B4-BE49-F238E27FC236}">
                    <a16:creationId xmlns:a16="http://schemas.microsoft.com/office/drawing/2014/main" id="{9497F814-D74C-3441-BFF5-FEC8FFD0D7E4}"/>
                  </a:ext>
                </a:extLst>
              </p:cNvPr>
              <p:cNvSpPr/>
              <p:nvPr/>
            </p:nvSpPr>
            <p:spPr>
              <a:xfrm rot="16200000">
                <a:off x="7268452" y="2944749"/>
                <a:ext cx="1063225" cy="2066510"/>
              </a:xfrm>
              <a:prstGeom prst="wave">
                <a:avLst>
                  <a:gd name="adj1" fmla="val 7677"/>
                  <a:gd name="adj2" fmla="val 0"/>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A0F20A96-B8A6-1C40-AA2D-DEEC23DCC21A}"/>
                  </a:ext>
                </a:extLst>
              </p:cNvPr>
              <p:cNvSpPr/>
              <p:nvPr/>
            </p:nvSpPr>
            <p:spPr>
              <a:xfrm>
                <a:off x="7125788" y="3531469"/>
                <a:ext cx="1374094" cy="914437"/>
              </a:xfrm>
              <a:prstGeom prst="rect">
                <a:avLst/>
              </a:prstGeom>
            </p:spPr>
            <p:txBody>
              <a:bodyPr wrap="none">
                <a:spAutoFit/>
              </a:bodyPr>
              <a:lstStyle/>
              <a:p>
                <a:r>
                  <a:rPr lang="en-US" sz="2400" dirty="0">
                    <a:latin typeface="Consolas" panose="020B0609020204030204" pitchFamily="49" charset="0"/>
                  </a:rPr>
                  <a:t>READ  A</a:t>
                </a:r>
              </a:p>
              <a:p>
                <a:r>
                  <a:rPr lang="en-US" sz="2400" dirty="0">
                    <a:latin typeface="Consolas" panose="020B0609020204030204" pitchFamily="49" charset="0"/>
                  </a:rPr>
                  <a:t>READ  B</a:t>
                </a:r>
                <a:endParaRPr lang="en-US" sz="2400" dirty="0"/>
              </a:p>
            </p:txBody>
          </p:sp>
        </p:grpSp>
        <p:sp>
          <p:nvSpPr>
            <p:cNvPr id="58" name="TextBox 57">
              <a:extLst>
                <a:ext uri="{FF2B5EF4-FFF2-40B4-BE49-F238E27FC236}">
                  <a16:creationId xmlns:a16="http://schemas.microsoft.com/office/drawing/2014/main" id="{880D250F-5E69-1E48-966F-68844EFD147E}"/>
                </a:ext>
              </a:extLst>
            </p:cNvPr>
            <p:cNvSpPr txBox="1"/>
            <p:nvPr/>
          </p:nvSpPr>
          <p:spPr>
            <a:xfrm>
              <a:off x="9619742" y="173829"/>
              <a:ext cx="1826216" cy="477054"/>
            </a:xfrm>
            <a:prstGeom prst="rect">
              <a:avLst/>
            </a:prstGeom>
            <a:noFill/>
          </p:spPr>
          <p:txBody>
            <a:bodyPr wrap="square" rtlCol="0">
              <a:spAutoFit/>
            </a:bodyPr>
            <a:lstStyle/>
            <a:p>
              <a:pPr algn="ctr">
                <a:lnSpc>
                  <a:spcPts val="3000"/>
                </a:lnSpc>
              </a:pPr>
              <a:r>
                <a:rPr lang="en-US" sz="2800" dirty="0">
                  <a:solidFill>
                    <a:schemeClr val="accent1">
                      <a:lumMod val="75000"/>
                    </a:schemeClr>
                  </a:solidFill>
                  <a:latin typeface="Franklin Gothic Medium" panose="020B0603020102020204" pitchFamily="34" charset="0"/>
                </a:rPr>
                <a:t>Pre-Failure</a:t>
              </a:r>
            </a:p>
          </p:txBody>
        </p:sp>
        <p:sp>
          <p:nvSpPr>
            <p:cNvPr id="59" name="TextBox 58">
              <a:extLst>
                <a:ext uri="{FF2B5EF4-FFF2-40B4-BE49-F238E27FC236}">
                  <a16:creationId xmlns:a16="http://schemas.microsoft.com/office/drawing/2014/main" id="{89273B05-65EF-814E-94BE-C23FB5AD862A}"/>
                </a:ext>
              </a:extLst>
            </p:cNvPr>
            <p:cNvSpPr txBox="1"/>
            <p:nvPr/>
          </p:nvSpPr>
          <p:spPr>
            <a:xfrm>
              <a:off x="9378873" y="2413808"/>
              <a:ext cx="2241259" cy="477054"/>
            </a:xfrm>
            <a:prstGeom prst="rect">
              <a:avLst/>
            </a:prstGeom>
            <a:noFill/>
          </p:spPr>
          <p:txBody>
            <a:bodyPr wrap="square" rtlCol="0">
              <a:spAutoFit/>
            </a:bodyPr>
            <a:lstStyle/>
            <a:p>
              <a:pPr algn="ctr">
                <a:lnSpc>
                  <a:spcPts val="3000"/>
                </a:lnSpc>
              </a:pPr>
              <a:r>
                <a:rPr lang="en-US" sz="2800" dirty="0">
                  <a:solidFill>
                    <a:srgbClr val="C04D11"/>
                  </a:solidFill>
                  <a:latin typeface="Franklin Gothic Medium" panose="020B0603020102020204" pitchFamily="34" charset="0"/>
                </a:rPr>
                <a:t>Post-Failure</a:t>
              </a:r>
            </a:p>
          </p:txBody>
        </p:sp>
        <p:sp>
          <p:nvSpPr>
            <p:cNvPr id="60" name="Rectangle 59">
              <a:extLst>
                <a:ext uri="{FF2B5EF4-FFF2-40B4-BE49-F238E27FC236}">
                  <a16:creationId xmlns:a16="http://schemas.microsoft.com/office/drawing/2014/main" id="{9649F43C-BE76-DD46-BB8C-E51168971011}"/>
                </a:ext>
              </a:extLst>
            </p:cNvPr>
            <p:cNvSpPr/>
            <p:nvPr/>
          </p:nvSpPr>
          <p:spPr>
            <a:xfrm>
              <a:off x="9409575" y="213145"/>
              <a:ext cx="2210557" cy="36570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endParaRPr lang="en-US" sz="2400" dirty="0">
                <a:solidFill>
                  <a:schemeClr val="accent1">
                    <a:lumMod val="75000"/>
                  </a:schemeClr>
                </a:solidFill>
                <a:latin typeface="Consolas" panose="020B0609020204030204" pitchFamily="49" charset="0"/>
              </a:endParaRPr>
            </a:p>
          </p:txBody>
        </p:sp>
      </p:grpSp>
      <p:sp>
        <p:nvSpPr>
          <p:cNvPr id="41" name="Rectangle 40">
            <a:extLst>
              <a:ext uri="{FF2B5EF4-FFF2-40B4-BE49-F238E27FC236}">
                <a16:creationId xmlns:a16="http://schemas.microsoft.com/office/drawing/2014/main" id="{DA590F4B-9FCC-6D4A-BFB0-26B273B4B5B4}"/>
              </a:ext>
            </a:extLst>
          </p:cNvPr>
          <p:cNvSpPr/>
          <p:nvPr/>
        </p:nvSpPr>
        <p:spPr>
          <a:xfrm>
            <a:off x="6930203" y="1078707"/>
            <a:ext cx="2210557" cy="365706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endParaRPr lang="en-US" sz="2400" dirty="0">
              <a:solidFill>
                <a:schemeClr val="accent1">
                  <a:lumMod val="75000"/>
                </a:schemeClr>
              </a:solidFill>
              <a:latin typeface="Consolas" panose="020B0609020204030204" pitchFamily="49" charset="0"/>
            </a:endParaRPr>
          </a:p>
        </p:txBody>
      </p:sp>
      <p:grpSp>
        <p:nvGrpSpPr>
          <p:cNvPr id="30" name="Group 29">
            <a:extLst>
              <a:ext uri="{FF2B5EF4-FFF2-40B4-BE49-F238E27FC236}">
                <a16:creationId xmlns:a16="http://schemas.microsoft.com/office/drawing/2014/main" id="{ED0F9607-56A1-894D-8B2B-6757F35A1AD2}"/>
              </a:ext>
            </a:extLst>
          </p:cNvPr>
          <p:cNvGrpSpPr/>
          <p:nvPr/>
        </p:nvGrpSpPr>
        <p:grpSpPr>
          <a:xfrm>
            <a:off x="3599324" y="4121933"/>
            <a:ext cx="680757" cy="603410"/>
            <a:chOff x="838199" y="5654772"/>
            <a:chExt cx="792282" cy="702263"/>
          </a:xfrm>
        </p:grpSpPr>
        <p:pic>
          <p:nvPicPr>
            <p:cNvPr id="31" name="Graphic 30">
              <a:extLst>
                <a:ext uri="{FF2B5EF4-FFF2-40B4-BE49-F238E27FC236}">
                  <a16:creationId xmlns:a16="http://schemas.microsoft.com/office/drawing/2014/main" id="{948DF4F0-2B4A-964A-A94B-83A78A60BD8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80665"/>
            <a:stretch/>
          </p:blipFill>
          <p:spPr>
            <a:xfrm>
              <a:off x="838200" y="5654772"/>
              <a:ext cx="792281" cy="153187"/>
            </a:xfrm>
            <a:prstGeom prst="rect">
              <a:avLst/>
            </a:prstGeom>
          </p:spPr>
        </p:pic>
        <p:pic>
          <p:nvPicPr>
            <p:cNvPr id="32" name="Graphic 31">
              <a:extLst>
                <a:ext uri="{FF2B5EF4-FFF2-40B4-BE49-F238E27FC236}">
                  <a16:creationId xmlns:a16="http://schemas.microsoft.com/office/drawing/2014/main" id="{67491405-EF5F-2541-B65E-95B6B755AF16}"/>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30697"/>
            <a:stretch/>
          </p:blipFill>
          <p:spPr>
            <a:xfrm>
              <a:off x="838199" y="5807959"/>
              <a:ext cx="792281" cy="549076"/>
            </a:xfrm>
            <a:prstGeom prst="rect">
              <a:avLst/>
            </a:prstGeom>
          </p:spPr>
        </p:pic>
      </p:grpSp>
      <p:sp>
        <p:nvSpPr>
          <p:cNvPr id="2" name="Title 1">
            <a:extLst>
              <a:ext uri="{FF2B5EF4-FFF2-40B4-BE49-F238E27FC236}">
                <a16:creationId xmlns:a16="http://schemas.microsoft.com/office/drawing/2014/main" id="{7A2CED26-CE7E-9043-9827-4BB8A36AF0E3}"/>
              </a:ext>
            </a:extLst>
          </p:cNvPr>
          <p:cNvSpPr>
            <a:spLocks noGrp="1"/>
          </p:cNvSpPr>
          <p:nvPr>
            <p:ph type="title"/>
          </p:nvPr>
        </p:nvSpPr>
        <p:spPr/>
        <p:txBody>
          <a:bodyPr/>
          <a:lstStyle/>
          <a:p>
            <a:r>
              <a:rPr lang="en-US" dirty="0"/>
              <a:t>XFDetector Workflow</a:t>
            </a:r>
          </a:p>
        </p:txBody>
      </p:sp>
      <p:sp>
        <p:nvSpPr>
          <p:cNvPr id="4" name="Slide Number Placeholder 3">
            <a:extLst>
              <a:ext uri="{FF2B5EF4-FFF2-40B4-BE49-F238E27FC236}">
                <a16:creationId xmlns:a16="http://schemas.microsoft.com/office/drawing/2014/main" id="{0CC06F1D-74DB-2042-B147-B45EBE5F7C1B}"/>
              </a:ext>
            </a:extLst>
          </p:cNvPr>
          <p:cNvSpPr>
            <a:spLocks noGrp="1"/>
          </p:cNvSpPr>
          <p:nvPr>
            <p:ph type="sldNum" sz="quarter" idx="12"/>
          </p:nvPr>
        </p:nvSpPr>
        <p:spPr/>
        <p:txBody>
          <a:bodyPr/>
          <a:lstStyle/>
          <a:p>
            <a:fld id="{09CBB891-A474-417A-9134-EF0307377039}" type="slidenum">
              <a:rPr lang="en-US" smtClean="0"/>
              <a:pPr/>
              <a:t>28</a:t>
            </a:fld>
            <a:endParaRPr lang="en-US" dirty="0"/>
          </a:p>
        </p:txBody>
      </p:sp>
      <p:grpSp>
        <p:nvGrpSpPr>
          <p:cNvPr id="5" name="Group 4">
            <a:extLst>
              <a:ext uri="{FF2B5EF4-FFF2-40B4-BE49-F238E27FC236}">
                <a16:creationId xmlns:a16="http://schemas.microsoft.com/office/drawing/2014/main" id="{1368C50A-D558-4E06-ADF0-EEF32D0A1FB7}"/>
              </a:ext>
            </a:extLst>
          </p:cNvPr>
          <p:cNvGrpSpPr/>
          <p:nvPr/>
        </p:nvGrpSpPr>
        <p:grpSpPr>
          <a:xfrm>
            <a:off x="581168" y="4121933"/>
            <a:ext cx="680757" cy="603410"/>
            <a:chOff x="838199" y="5654772"/>
            <a:chExt cx="792282" cy="702263"/>
          </a:xfrm>
        </p:grpSpPr>
        <p:pic>
          <p:nvPicPr>
            <p:cNvPr id="6" name="Graphic 5">
              <a:extLst>
                <a:ext uri="{FF2B5EF4-FFF2-40B4-BE49-F238E27FC236}">
                  <a16:creationId xmlns:a16="http://schemas.microsoft.com/office/drawing/2014/main" id="{F7C3B2B0-1B43-4568-87C5-80C53F4C5F99}"/>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80665"/>
            <a:stretch/>
          </p:blipFill>
          <p:spPr>
            <a:xfrm>
              <a:off x="838200" y="5654772"/>
              <a:ext cx="792281" cy="153187"/>
            </a:xfrm>
            <a:prstGeom prst="rect">
              <a:avLst/>
            </a:prstGeom>
          </p:spPr>
        </p:pic>
        <p:pic>
          <p:nvPicPr>
            <p:cNvPr id="7" name="Graphic 6">
              <a:extLst>
                <a:ext uri="{FF2B5EF4-FFF2-40B4-BE49-F238E27FC236}">
                  <a16:creationId xmlns:a16="http://schemas.microsoft.com/office/drawing/2014/main" id="{96828C5D-066C-43E0-BAAF-39D3F929F722}"/>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30697"/>
            <a:stretch/>
          </p:blipFill>
          <p:spPr>
            <a:xfrm>
              <a:off x="838199" y="5807959"/>
              <a:ext cx="792281" cy="549076"/>
            </a:xfrm>
            <a:prstGeom prst="rect">
              <a:avLst/>
            </a:prstGeom>
          </p:spPr>
        </p:pic>
      </p:grpSp>
      <p:sp>
        <p:nvSpPr>
          <p:cNvPr id="8" name="Rectangle 7">
            <a:extLst>
              <a:ext uri="{FF2B5EF4-FFF2-40B4-BE49-F238E27FC236}">
                <a16:creationId xmlns:a16="http://schemas.microsoft.com/office/drawing/2014/main" id="{BF0EEEF2-353C-4575-836D-F01286E01EB6}"/>
              </a:ext>
            </a:extLst>
          </p:cNvPr>
          <p:cNvSpPr/>
          <p:nvPr/>
        </p:nvSpPr>
        <p:spPr>
          <a:xfrm>
            <a:off x="977168" y="2282771"/>
            <a:ext cx="2387214" cy="198192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r>
              <a:rPr lang="en-US" sz="2400" dirty="0" err="1">
                <a:solidFill>
                  <a:schemeClr val="accent1">
                    <a:lumMod val="75000"/>
                  </a:schemeClr>
                </a:solidFill>
                <a:latin typeface="Consolas" panose="020B0609020204030204" pitchFamily="49" charset="0"/>
              </a:rPr>
              <a:t>RoIBegin</a:t>
            </a:r>
            <a:r>
              <a:rPr lang="en-US" sz="2400" dirty="0">
                <a:solidFill>
                  <a:schemeClr val="accent1">
                    <a:lumMod val="75000"/>
                  </a:schemeClr>
                </a:solidFill>
                <a:latin typeface="Consolas" panose="020B0609020204030204" pitchFamily="49" charset="0"/>
              </a:rPr>
              <a:t>();</a:t>
            </a:r>
          </a:p>
          <a:p>
            <a:pPr>
              <a:lnSpc>
                <a:spcPts val="2400"/>
              </a:lnSpc>
            </a:pPr>
            <a:r>
              <a:rPr lang="en-US" sz="2400" dirty="0">
                <a:solidFill>
                  <a:schemeClr val="tx1"/>
                </a:solidFill>
                <a:latin typeface="Consolas" panose="020B0609020204030204" pitchFamily="49" charset="0"/>
              </a:rPr>
              <a:t>TX_BEGIN {</a:t>
            </a:r>
          </a:p>
          <a:p>
            <a:pPr>
              <a:lnSpc>
                <a:spcPts val="2400"/>
              </a:lnSpc>
            </a:pPr>
            <a:r>
              <a:rPr lang="en-US" sz="2400" dirty="0">
                <a:solidFill>
                  <a:schemeClr val="tx1"/>
                </a:solidFill>
                <a:latin typeface="Consolas" panose="020B0609020204030204" pitchFamily="49" charset="0"/>
              </a:rPr>
              <a:t> TX_ADD(...);</a:t>
            </a:r>
          </a:p>
          <a:p>
            <a:pPr>
              <a:lnSpc>
                <a:spcPts val="2400"/>
              </a:lnSpc>
            </a:pPr>
            <a:r>
              <a:rPr lang="en-US" sz="2400" dirty="0">
                <a:solidFill>
                  <a:schemeClr val="tx1"/>
                </a:solidFill>
                <a:latin typeface="Consolas" panose="020B0609020204030204" pitchFamily="49" charset="0"/>
              </a:rPr>
              <a:t> ...</a:t>
            </a:r>
          </a:p>
          <a:p>
            <a:pPr>
              <a:lnSpc>
                <a:spcPts val="2400"/>
              </a:lnSpc>
            </a:pPr>
            <a:r>
              <a:rPr lang="en-US" sz="2400" dirty="0">
                <a:solidFill>
                  <a:schemeClr val="tx1"/>
                </a:solidFill>
                <a:latin typeface="Consolas" panose="020B0609020204030204" pitchFamily="49" charset="0"/>
              </a:rPr>
              <a:t>} TX_END</a:t>
            </a:r>
          </a:p>
          <a:p>
            <a:pPr>
              <a:lnSpc>
                <a:spcPts val="2400"/>
              </a:lnSpc>
            </a:pPr>
            <a:r>
              <a:rPr lang="en-US" sz="2400" dirty="0" err="1">
                <a:solidFill>
                  <a:schemeClr val="accent1">
                    <a:lumMod val="75000"/>
                  </a:schemeClr>
                </a:solidFill>
                <a:latin typeface="Consolas" panose="020B0609020204030204" pitchFamily="49" charset="0"/>
              </a:rPr>
              <a:t>RoIEnd</a:t>
            </a:r>
            <a:r>
              <a:rPr lang="en-US" sz="2400" dirty="0">
                <a:solidFill>
                  <a:schemeClr val="accent1">
                    <a:lumMod val="75000"/>
                  </a:schemeClr>
                </a:solidFill>
                <a:latin typeface="Consolas" panose="020B0609020204030204" pitchFamily="49" charset="0"/>
              </a:rPr>
              <a:t>();</a:t>
            </a:r>
          </a:p>
        </p:txBody>
      </p:sp>
      <p:sp>
        <p:nvSpPr>
          <p:cNvPr id="35" name="Arrow: Right 34">
            <a:extLst>
              <a:ext uri="{FF2B5EF4-FFF2-40B4-BE49-F238E27FC236}">
                <a16:creationId xmlns:a16="http://schemas.microsoft.com/office/drawing/2014/main" id="{1D531903-9985-4E9D-A49C-27786BEC0D29}"/>
              </a:ext>
            </a:extLst>
          </p:cNvPr>
          <p:cNvSpPr/>
          <p:nvPr/>
        </p:nvSpPr>
        <p:spPr>
          <a:xfrm>
            <a:off x="3381388" y="3099132"/>
            <a:ext cx="636679" cy="51456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98A3727-DC2E-4E0F-A63F-4814DCC011EA}"/>
              </a:ext>
            </a:extLst>
          </p:cNvPr>
          <p:cNvSpPr/>
          <p:nvPr/>
        </p:nvSpPr>
        <p:spPr>
          <a:xfrm>
            <a:off x="4008936" y="2285399"/>
            <a:ext cx="2387214" cy="198192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r>
              <a:rPr lang="en-US" sz="2400" dirty="0" err="1">
                <a:solidFill>
                  <a:schemeClr val="accent1">
                    <a:lumMod val="75000"/>
                  </a:schemeClr>
                </a:solidFill>
                <a:latin typeface="Consolas" panose="020B0609020204030204" pitchFamily="49" charset="0"/>
              </a:rPr>
              <a:t>RoIBegin</a:t>
            </a:r>
            <a:r>
              <a:rPr lang="en-US" sz="2400" dirty="0">
                <a:solidFill>
                  <a:schemeClr val="accent1">
                    <a:lumMod val="75000"/>
                  </a:schemeClr>
                </a:solidFill>
                <a:latin typeface="Consolas" panose="020B0609020204030204" pitchFamily="49" charset="0"/>
              </a:rPr>
              <a:t>();</a:t>
            </a:r>
          </a:p>
          <a:p>
            <a:pPr>
              <a:lnSpc>
                <a:spcPts val="2400"/>
              </a:lnSpc>
            </a:pPr>
            <a:r>
              <a:rPr lang="en-US" sz="2400" dirty="0">
                <a:solidFill>
                  <a:schemeClr val="tx1"/>
                </a:solidFill>
                <a:latin typeface="Consolas" panose="020B0609020204030204" pitchFamily="49" charset="0"/>
              </a:rPr>
              <a:t>TX_BEGIN {</a:t>
            </a:r>
          </a:p>
          <a:p>
            <a:pPr>
              <a:lnSpc>
                <a:spcPts val="2400"/>
              </a:lnSpc>
            </a:pPr>
            <a:r>
              <a:rPr lang="en-US" sz="2400" dirty="0">
                <a:solidFill>
                  <a:schemeClr val="tx1"/>
                </a:solidFill>
                <a:latin typeface="Consolas" panose="020B0609020204030204" pitchFamily="49" charset="0"/>
              </a:rPr>
              <a:t> TX_ADD(...);</a:t>
            </a:r>
          </a:p>
          <a:p>
            <a:pPr>
              <a:lnSpc>
                <a:spcPts val="2400"/>
              </a:lnSpc>
            </a:pPr>
            <a:r>
              <a:rPr lang="en-US" sz="2400" dirty="0">
                <a:solidFill>
                  <a:schemeClr val="tx1"/>
                </a:solidFill>
                <a:latin typeface="Consolas" panose="020B0609020204030204" pitchFamily="49" charset="0"/>
              </a:rPr>
              <a:t> ...</a:t>
            </a:r>
          </a:p>
          <a:p>
            <a:pPr>
              <a:lnSpc>
                <a:spcPts val="2400"/>
              </a:lnSpc>
            </a:pPr>
            <a:r>
              <a:rPr lang="en-US" sz="2400" dirty="0">
                <a:solidFill>
                  <a:schemeClr val="tx1"/>
                </a:solidFill>
                <a:latin typeface="Consolas" panose="020B0609020204030204" pitchFamily="49" charset="0"/>
              </a:rPr>
              <a:t>} TX_END</a:t>
            </a:r>
          </a:p>
          <a:p>
            <a:pPr>
              <a:lnSpc>
                <a:spcPts val="2400"/>
              </a:lnSpc>
            </a:pPr>
            <a:r>
              <a:rPr lang="en-US" sz="2400" dirty="0" err="1">
                <a:solidFill>
                  <a:schemeClr val="accent1">
                    <a:lumMod val="75000"/>
                  </a:schemeClr>
                </a:solidFill>
                <a:latin typeface="Consolas" panose="020B0609020204030204" pitchFamily="49" charset="0"/>
              </a:rPr>
              <a:t>RoIEnd</a:t>
            </a:r>
            <a:r>
              <a:rPr lang="en-US" sz="2400" dirty="0">
                <a:solidFill>
                  <a:schemeClr val="accent1">
                    <a:lumMod val="75000"/>
                  </a:schemeClr>
                </a:solidFill>
                <a:latin typeface="Consolas" panose="020B0609020204030204" pitchFamily="49" charset="0"/>
              </a:rPr>
              <a:t>();</a:t>
            </a:r>
          </a:p>
        </p:txBody>
      </p:sp>
      <p:sp>
        <p:nvSpPr>
          <p:cNvPr id="11" name="Lightning Bolt 10">
            <a:extLst>
              <a:ext uri="{FF2B5EF4-FFF2-40B4-BE49-F238E27FC236}">
                <a16:creationId xmlns:a16="http://schemas.microsoft.com/office/drawing/2014/main" id="{D0EB5AD9-4354-4A5C-8FCF-C14518D5E5DE}"/>
              </a:ext>
            </a:extLst>
          </p:cNvPr>
          <p:cNvSpPr/>
          <p:nvPr/>
        </p:nvSpPr>
        <p:spPr>
          <a:xfrm flipH="1">
            <a:off x="5708814" y="3361826"/>
            <a:ext cx="618056" cy="747043"/>
          </a:xfrm>
          <a:prstGeom prst="lightningBol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Lightning Bolt 32">
            <a:extLst>
              <a:ext uri="{FF2B5EF4-FFF2-40B4-BE49-F238E27FC236}">
                <a16:creationId xmlns:a16="http://schemas.microsoft.com/office/drawing/2014/main" id="{D5674C2C-4240-4E73-946F-F10CFF4D642A}"/>
              </a:ext>
            </a:extLst>
          </p:cNvPr>
          <p:cNvSpPr/>
          <p:nvPr/>
        </p:nvSpPr>
        <p:spPr>
          <a:xfrm flipH="1">
            <a:off x="5771030" y="2460162"/>
            <a:ext cx="618056" cy="747043"/>
          </a:xfrm>
          <a:prstGeom prst="lightningBol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992448C-69A3-43D4-8A2F-37E2BE428879}"/>
              </a:ext>
            </a:extLst>
          </p:cNvPr>
          <p:cNvSpPr txBox="1"/>
          <p:nvPr/>
        </p:nvSpPr>
        <p:spPr>
          <a:xfrm>
            <a:off x="1241226" y="4725343"/>
            <a:ext cx="2270501" cy="523220"/>
          </a:xfrm>
          <a:prstGeom prst="rect">
            <a:avLst/>
          </a:prstGeom>
          <a:noFill/>
        </p:spPr>
        <p:txBody>
          <a:bodyPr wrap="square" rtlCol="0">
            <a:spAutoFit/>
          </a:bodyPr>
          <a:lstStyle/>
          <a:p>
            <a:pPr algn="ctr"/>
            <a:r>
              <a:rPr lang="en-US" sz="2800" dirty="0">
                <a:latin typeface="Franklin Gothic Medium" panose="020B0603020102020204" pitchFamily="34" charset="0"/>
              </a:rPr>
              <a:t>Annotation</a:t>
            </a:r>
          </a:p>
        </p:txBody>
      </p:sp>
      <p:sp>
        <p:nvSpPr>
          <p:cNvPr id="39" name="TextBox 38">
            <a:extLst>
              <a:ext uri="{FF2B5EF4-FFF2-40B4-BE49-F238E27FC236}">
                <a16:creationId xmlns:a16="http://schemas.microsoft.com/office/drawing/2014/main" id="{BF416A6E-15FB-4B7E-91EE-EC4AAA5C0DE1}"/>
              </a:ext>
            </a:extLst>
          </p:cNvPr>
          <p:cNvSpPr txBox="1"/>
          <p:nvPr/>
        </p:nvSpPr>
        <p:spPr>
          <a:xfrm>
            <a:off x="3844251" y="4725343"/>
            <a:ext cx="2785621" cy="523220"/>
          </a:xfrm>
          <a:prstGeom prst="rect">
            <a:avLst/>
          </a:prstGeom>
          <a:noFill/>
        </p:spPr>
        <p:txBody>
          <a:bodyPr wrap="square" rtlCol="0">
            <a:spAutoFit/>
          </a:bodyPr>
          <a:lstStyle/>
          <a:p>
            <a:pPr algn="ctr"/>
            <a:r>
              <a:rPr lang="en-US" sz="2800" dirty="0">
                <a:latin typeface="Franklin Gothic Medium" panose="020B0603020102020204" pitchFamily="34" charset="0"/>
              </a:rPr>
              <a:t>Failure Injection</a:t>
            </a:r>
          </a:p>
        </p:txBody>
      </p:sp>
      <p:sp>
        <p:nvSpPr>
          <p:cNvPr id="42" name="TextBox 41">
            <a:extLst>
              <a:ext uri="{FF2B5EF4-FFF2-40B4-BE49-F238E27FC236}">
                <a16:creationId xmlns:a16="http://schemas.microsoft.com/office/drawing/2014/main" id="{E39D2B70-F777-4826-9B8B-89D0D6F2F0DC}"/>
              </a:ext>
            </a:extLst>
          </p:cNvPr>
          <p:cNvSpPr txBox="1"/>
          <p:nvPr/>
        </p:nvSpPr>
        <p:spPr>
          <a:xfrm>
            <a:off x="7108392" y="4792590"/>
            <a:ext cx="1826216" cy="477054"/>
          </a:xfrm>
          <a:prstGeom prst="rect">
            <a:avLst/>
          </a:prstGeom>
          <a:noFill/>
        </p:spPr>
        <p:txBody>
          <a:bodyPr wrap="square" rtlCol="0">
            <a:spAutoFit/>
          </a:bodyPr>
          <a:lstStyle/>
          <a:p>
            <a:pPr algn="ctr">
              <a:lnSpc>
                <a:spcPts val="3000"/>
              </a:lnSpc>
            </a:pPr>
            <a:r>
              <a:rPr lang="en-US" sz="2800" dirty="0">
                <a:latin typeface="Franklin Gothic Medium" panose="020B0603020102020204" pitchFamily="34" charset="0"/>
              </a:rPr>
              <a:t>Tracing</a:t>
            </a:r>
          </a:p>
        </p:txBody>
      </p:sp>
      <p:sp>
        <p:nvSpPr>
          <p:cNvPr id="44" name="Arrow: Right 43">
            <a:extLst>
              <a:ext uri="{FF2B5EF4-FFF2-40B4-BE49-F238E27FC236}">
                <a16:creationId xmlns:a16="http://schemas.microsoft.com/office/drawing/2014/main" id="{784FE2FF-A806-4F2C-B292-308453CA3820}"/>
              </a:ext>
            </a:extLst>
          </p:cNvPr>
          <p:cNvSpPr/>
          <p:nvPr/>
        </p:nvSpPr>
        <p:spPr>
          <a:xfrm>
            <a:off x="6404653" y="2510276"/>
            <a:ext cx="463741" cy="51456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ACF36C92-F706-4898-BDB8-39AADD3E26EE}"/>
              </a:ext>
            </a:extLst>
          </p:cNvPr>
          <p:cNvGrpSpPr/>
          <p:nvPr/>
        </p:nvGrpSpPr>
        <p:grpSpPr>
          <a:xfrm>
            <a:off x="6976139" y="1446761"/>
            <a:ext cx="2066510" cy="1677084"/>
            <a:chOff x="6835002" y="770895"/>
            <a:chExt cx="2066510" cy="1677084"/>
          </a:xfrm>
        </p:grpSpPr>
        <p:sp>
          <p:nvSpPr>
            <p:cNvPr id="48" name="Wave 47">
              <a:extLst>
                <a:ext uri="{FF2B5EF4-FFF2-40B4-BE49-F238E27FC236}">
                  <a16:creationId xmlns:a16="http://schemas.microsoft.com/office/drawing/2014/main" id="{36FDEBCF-C03E-479D-BD07-29D0156A0DB0}"/>
                </a:ext>
              </a:extLst>
            </p:cNvPr>
            <p:cNvSpPr/>
            <p:nvPr/>
          </p:nvSpPr>
          <p:spPr>
            <a:xfrm rot="16200000">
              <a:off x="7029715" y="576182"/>
              <a:ext cx="1677084" cy="2066510"/>
            </a:xfrm>
            <a:prstGeom prst="wave">
              <a:avLst>
                <a:gd name="adj1" fmla="val 7677"/>
                <a:gd name="adj2" fmla="val 0"/>
              </a:avLst>
            </a:prstGeom>
            <a:solidFill>
              <a:schemeClr val="accent1">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AFA7620-CEA6-4C44-968E-8B588215FC1D}"/>
                </a:ext>
              </a:extLst>
            </p:cNvPr>
            <p:cNvSpPr/>
            <p:nvPr/>
          </p:nvSpPr>
          <p:spPr>
            <a:xfrm>
              <a:off x="7181210" y="849534"/>
              <a:ext cx="1374094" cy="1569660"/>
            </a:xfrm>
            <a:prstGeom prst="rect">
              <a:avLst/>
            </a:prstGeom>
          </p:spPr>
          <p:txBody>
            <a:bodyPr wrap="none">
              <a:spAutoFit/>
            </a:bodyPr>
            <a:lstStyle/>
            <a:p>
              <a:r>
                <a:rPr lang="en-US" sz="2400" dirty="0">
                  <a:latin typeface="Consolas" panose="020B0609020204030204" pitchFamily="49" charset="0"/>
                </a:rPr>
                <a:t>WRITE A</a:t>
              </a:r>
            </a:p>
            <a:p>
              <a:r>
                <a:rPr lang="en-US" sz="2400" dirty="0">
                  <a:latin typeface="Consolas" panose="020B0609020204030204" pitchFamily="49" charset="0"/>
                </a:rPr>
                <a:t>CLWB  A</a:t>
              </a:r>
            </a:p>
            <a:p>
              <a:r>
                <a:rPr lang="en-US" sz="2400" dirty="0">
                  <a:latin typeface="Consolas" panose="020B0609020204030204" pitchFamily="49" charset="0"/>
                </a:rPr>
                <a:t>SFENCE</a:t>
              </a:r>
            </a:p>
            <a:p>
              <a:r>
                <a:rPr lang="en-US" sz="2400" dirty="0">
                  <a:latin typeface="Consolas" panose="020B0609020204030204" pitchFamily="49" charset="0"/>
                </a:rPr>
                <a:t>WRITE B</a:t>
              </a:r>
              <a:endParaRPr lang="en-US" sz="2400" dirty="0"/>
            </a:p>
          </p:txBody>
        </p:sp>
      </p:grpSp>
      <p:grpSp>
        <p:nvGrpSpPr>
          <p:cNvPr id="52" name="Group 51">
            <a:extLst>
              <a:ext uri="{FF2B5EF4-FFF2-40B4-BE49-F238E27FC236}">
                <a16:creationId xmlns:a16="http://schemas.microsoft.com/office/drawing/2014/main" id="{7BBB214E-8AA0-4AC4-A11D-DD869B5043D7}"/>
              </a:ext>
            </a:extLst>
          </p:cNvPr>
          <p:cNvGrpSpPr/>
          <p:nvPr/>
        </p:nvGrpSpPr>
        <p:grpSpPr>
          <a:xfrm>
            <a:off x="7001998" y="3679109"/>
            <a:ext cx="2066510" cy="966209"/>
            <a:chOff x="6766810" y="3446391"/>
            <a:chExt cx="2066510" cy="1063225"/>
          </a:xfrm>
        </p:grpSpPr>
        <p:sp>
          <p:nvSpPr>
            <p:cNvPr id="50" name="Wave 49">
              <a:extLst>
                <a:ext uri="{FF2B5EF4-FFF2-40B4-BE49-F238E27FC236}">
                  <a16:creationId xmlns:a16="http://schemas.microsoft.com/office/drawing/2014/main" id="{A6741E52-0D2A-478B-BEB4-1B76F6E9A540}"/>
                </a:ext>
              </a:extLst>
            </p:cNvPr>
            <p:cNvSpPr/>
            <p:nvPr/>
          </p:nvSpPr>
          <p:spPr>
            <a:xfrm rot="16200000">
              <a:off x="7268452" y="2944749"/>
              <a:ext cx="1063225" cy="2066510"/>
            </a:xfrm>
            <a:prstGeom prst="wave">
              <a:avLst>
                <a:gd name="adj1" fmla="val 7677"/>
                <a:gd name="adj2" fmla="val 0"/>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209FACF1-7F01-4D2E-9D90-C51251C71C3E}"/>
                </a:ext>
              </a:extLst>
            </p:cNvPr>
            <p:cNvSpPr/>
            <p:nvPr/>
          </p:nvSpPr>
          <p:spPr>
            <a:xfrm>
              <a:off x="7125788" y="3531469"/>
              <a:ext cx="1374094" cy="914437"/>
            </a:xfrm>
            <a:prstGeom prst="rect">
              <a:avLst/>
            </a:prstGeom>
          </p:spPr>
          <p:txBody>
            <a:bodyPr wrap="none">
              <a:spAutoFit/>
            </a:bodyPr>
            <a:lstStyle/>
            <a:p>
              <a:r>
                <a:rPr lang="en-US" sz="2400" dirty="0">
                  <a:latin typeface="Consolas" panose="020B0609020204030204" pitchFamily="49" charset="0"/>
                </a:rPr>
                <a:t>READ  A</a:t>
              </a:r>
            </a:p>
            <a:p>
              <a:r>
                <a:rPr lang="en-US" sz="2400" dirty="0">
                  <a:latin typeface="Consolas" panose="020B0609020204030204" pitchFamily="49" charset="0"/>
                </a:rPr>
                <a:t>READ  B</a:t>
              </a:r>
              <a:endParaRPr lang="en-US" sz="2400" dirty="0"/>
            </a:p>
          </p:txBody>
        </p:sp>
      </p:grpSp>
      <p:sp>
        <p:nvSpPr>
          <p:cNvPr id="56" name="Rectangle 55">
            <a:extLst>
              <a:ext uri="{FF2B5EF4-FFF2-40B4-BE49-F238E27FC236}">
                <a16:creationId xmlns:a16="http://schemas.microsoft.com/office/drawing/2014/main" id="{FBC8F7F6-B26A-4E1E-8E1A-FA5ADBC3E476}"/>
              </a:ext>
            </a:extLst>
          </p:cNvPr>
          <p:cNvSpPr/>
          <p:nvPr/>
        </p:nvSpPr>
        <p:spPr>
          <a:xfrm>
            <a:off x="10031512" y="2987786"/>
            <a:ext cx="1661959" cy="88242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Franklin Gothic Medium" panose="020B0603020102020204" pitchFamily="34" charset="0"/>
              </a:rPr>
              <a:t>Detection</a:t>
            </a:r>
          </a:p>
        </p:txBody>
      </p:sp>
      <p:sp>
        <p:nvSpPr>
          <p:cNvPr id="70" name="Arrow: Right 69">
            <a:extLst>
              <a:ext uri="{FF2B5EF4-FFF2-40B4-BE49-F238E27FC236}">
                <a16:creationId xmlns:a16="http://schemas.microsoft.com/office/drawing/2014/main" id="{F9398263-ACB5-4282-8BC6-B0E68392ABCC}"/>
              </a:ext>
            </a:extLst>
          </p:cNvPr>
          <p:cNvSpPr/>
          <p:nvPr/>
        </p:nvSpPr>
        <p:spPr>
          <a:xfrm>
            <a:off x="9592875" y="3169570"/>
            <a:ext cx="429879" cy="51456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685A8D00-9020-4873-A663-7DE3E5A6534D}"/>
              </a:ext>
            </a:extLst>
          </p:cNvPr>
          <p:cNvSpPr txBox="1"/>
          <p:nvPr/>
        </p:nvSpPr>
        <p:spPr>
          <a:xfrm>
            <a:off x="2639246" y="5669300"/>
            <a:ext cx="1920156" cy="584775"/>
          </a:xfrm>
          <a:prstGeom prst="rect">
            <a:avLst/>
          </a:prstGeom>
          <a:noFill/>
        </p:spPr>
        <p:txBody>
          <a:bodyPr wrap="square" rtlCol="0">
            <a:spAutoFit/>
          </a:bodyPr>
          <a:lstStyle/>
          <a:p>
            <a:pPr algn="ctr"/>
            <a:r>
              <a:rPr lang="en-US" sz="3200" dirty="0">
                <a:latin typeface="Franklin Gothic Medium" panose="020B0603020102020204" pitchFamily="34" charset="0"/>
              </a:rPr>
              <a:t>Offline</a:t>
            </a:r>
          </a:p>
        </p:txBody>
      </p:sp>
      <p:sp>
        <p:nvSpPr>
          <p:cNvPr id="72" name="TextBox 71">
            <a:extLst>
              <a:ext uri="{FF2B5EF4-FFF2-40B4-BE49-F238E27FC236}">
                <a16:creationId xmlns:a16="http://schemas.microsoft.com/office/drawing/2014/main" id="{FCE66297-432D-447E-8809-A233D4A8E411}"/>
              </a:ext>
            </a:extLst>
          </p:cNvPr>
          <p:cNvSpPr txBox="1"/>
          <p:nvPr/>
        </p:nvSpPr>
        <p:spPr>
          <a:xfrm>
            <a:off x="8321811" y="5669300"/>
            <a:ext cx="1920156" cy="584775"/>
          </a:xfrm>
          <a:prstGeom prst="rect">
            <a:avLst/>
          </a:prstGeom>
          <a:noFill/>
        </p:spPr>
        <p:txBody>
          <a:bodyPr wrap="square" rtlCol="0">
            <a:spAutoFit/>
          </a:bodyPr>
          <a:lstStyle/>
          <a:p>
            <a:pPr algn="ctr"/>
            <a:r>
              <a:rPr lang="en-US" sz="3200" dirty="0">
                <a:latin typeface="Franklin Gothic Medium" panose="020B0603020102020204" pitchFamily="34" charset="0"/>
              </a:rPr>
              <a:t>Runtime</a:t>
            </a:r>
          </a:p>
        </p:txBody>
      </p:sp>
      <p:sp>
        <p:nvSpPr>
          <p:cNvPr id="73" name="Left Bracket 72">
            <a:extLst>
              <a:ext uri="{FF2B5EF4-FFF2-40B4-BE49-F238E27FC236}">
                <a16:creationId xmlns:a16="http://schemas.microsoft.com/office/drawing/2014/main" id="{FCC1D392-9C5A-4A48-B910-04A626ED2E9F}"/>
              </a:ext>
            </a:extLst>
          </p:cNvPr>
          <p:cNvSpPr/>
          <p:nvPr/>
        </p:nvSpPr>
        <p:spPr>
          <a:xfrm rot="16200000">
            <a:off x="3594081" y="2793406"/>
            <a:ext cx="202166" cy="5435991"/>
          </a:xfrm>
          <a:prstGeom prst="lef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Left Bracket 73">
            <a:extLst>
              <a:ext uri="{FF2B5EF4-FFF2-40B4-BE49-F238E27FC236}">
                <a16:creationId xmlns:a16="http://schemas.microsoft.com/office/drawing/2014/main" id="{EEA8E960-6E37-4F64-AD0E-C6F83C76941F}"/>
              </a:ext>
            </a:extLst>
          </p:cNvPr>
          <p:cNvSpPr/>
          <p:nvPr/>
        </p:nvSpPr>
        <p:spPr>
          <a:xfrm rot="16200000">
            <a:off x="9186790" y="3105803"/>
            <a:ext cx="206839" cy="4806524"/>
          </a:xfrm>
          <a:prstGeom prst="lef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ectangle 2">
            <a:extLst>
              <a:ext uri="{FF2B5EF4-FFF2-40B4-BE49-F238E27FC236}">
                <a16:creationId xmlns:a16="http://schemas.microsoft.com/office/drawing/2014/main" id="{967B0E15-F45C-5243-A0E7-FAC71B822DB4}"/>
              </a:ext>
            </a:extLst>
          </p:cNvPr>
          <p:cNvSpPr/>
          <p:nvPr/>
        </p:nvSpPr>
        <p:spPr>
          <a:xfrm>
            <a:off x="1038690" y="2350748"/>
            <a:ext cx="1933086" cy="304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1C421AD-F2BD-8646-8EBA-8919CA454B5C}"/>
              </a:ext>
            </a:extLst>
          </p:cNvPr>
          <p:cNvSpPr/>
          <p:nvPr/>
        </p:nvSpPr>
        <p:spPr>
          <a:xfrm>
            <a:off x="1038690" y="3874912"/>
            <a:ext cx="1933086" cy="304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DD989CF6-A687-234A-AB71-A9EC7013B12A}"/>
              </a:ext>
            </a:extLst>
          </p:cNvPr>
          <p:cNvSpPr txBox="1"/>
          <p:nvPr/>
        </p:nvSpPr>
        <p:spPr>
          <a:xfrm>
            <a:off x="7140370" y="1039391"/>
            <a:ext cx="1826216" cy="477054"/>
          </a:xfrm>
          <a:prstGeom prst="rect">
            <a:avLst/>
          </a:prstGeom>
          <a:noFill/>
        </p:spPr>
        <p:txBody>
          <a:bodyPr wrap="square" rtlCol="0">
            <a:spAutoFit/>
          </a:bodyPr>
          <a:lstStyle/>
          <a:p>
            <a:pPr algn="ctr">
              <a:lnSpc>
                <a:spcPts val="3000"/>
              </a:lnSpc>
            </a:pPr>
            <a:r>
              <a:rPr lang="en-US" sz="2800" dirty="0">
                <a:solidFill>
                  <a:schemeClr val="accent1">
                    <a:lumMod val="75000"/>
                  </a:schemeClr>
                </a:solidFill>
                <a:latin typeface="Franklin Gothic Medium" panose="020B0603020102020204" pitchFamily="34" charset="0"/>
              </a:rPr>
              <a:t>Pre-Failure</a:t>
            </a:r>
          </a:p>
        </p:txBody>
      </p:sp>
      <p:sp>
        <p:nvSpPr>
          <p:cNvPr id="40" name="TextBox 39">
            <a:extLst>
              <a:ext uri="{FF2B5EF4-FFF2-40B4-BE49-F238E27FC236}">
                <a16:creationId xmlns:a16="http://schemas.microsoft.com/office/drawing/2014/main" id="{D21881FF-D360-D946-83ED-3CA126A3A7EA}"/>
              </a:ext>
            </a:extLst>
          </p:cNvPr>
          <p:cNvSpPr txBox="1"/>
          <p:nvPr/>
        </p:nvSpPr>
        <p:spPr>
          <a:xfrm>
            <a:off x="6899501" y="3279370"/>
            <a:ext cx="2241259" cy="477054"/>
          </a:xfrm>
          <a:prstGeom prst="rect">
            <a:avLst/>
          </a:prstGeom>
          <a:noFill/>
        </p:spPr>
        <p:txBody>
          <a:bodyPr wrap="square" rtlCol="0">
            <a:spAutoFit/>
          </a:bodyPr>
          <a:lstStyle/>
          <a:p>
            <a:pPr algn="ctr">
              <a:lnSpc>
                <a:spcPts val="3000"/>
              </a:lnSpc>
            </a:pPr>
            <a:r>
              <a:rPr lang="en-US" sz="2800" dirty="0">
                <a:solidFill>
                  <a:srgbClr val="C04D11"/>
                </a:solidFill>
                <a:latin typeface="Franklin Gothic Medium" panose="020B0603020102020204" pitchFamily="34" charset="0"/>
              </a:rPr>
              <a:t>Post-Failure</a:t>
            </a:r>
          </a:p>
        </p:txBody>
      </p:sp>
      <p:sp>
        <p:nvSpPr>
          <p:cNvPr id="66" name="Freeform: Shape 65">
            <a:extLst>
              <a:ext uri="{FF2B5EF4-FFF2-40B4-BE49-F238E27FC236}">
                <a16:creationId xmlns:a16="http://schemas.microsoft.com/office/drawing/2014/main" id="{705A5EDC-CC58-44DC-ABE0-99712F3367AE}"/>
              </a:ext>
            </a:extLst>
          </p:cNvPr>
          <p:cNvSpPr/>
          <p:nvPr/>
        </p:nvSpPr>
        <p:spPr>
          <a:xfrm>
            <a:off x="8696441" y="2850776"/>
            <a:ext cx="725562" cy="1549155"/>
          </a:xfrm>
          <a:custGeom>
            <a:avLst/>
            <a:gdLst>
              <a:gd name="connsiteX0" fmla="*/ 123986 w 702287"/>
              <a:gd name="connsiteY0" fmla="*/ 1619573 h 1619573"/>
              <a:gd name="connsiteX1" fmla="*/ 557939 w 702287"/>
              <a:gd name="connsiteY1" fmla="*/ 1278610 h 1619573"/>
              <a:gd name="connsiteX2" fmla="*/ 689675 w 702287"/>
              <a:gd name="connsiteY2" fmla="*/ 945396 h 1619573"/>
              <a:gd name="connsiteX3" fmla="*/ 674176 w 702287"/>
              <a:gd name="connsiteY3" fmla="*/ 449451 h 1619573"/>
              <a:gd name="connsiteX4" fmla="*/ 488197 w 702287"/>
              <a:gd name="connsiteY4" fmla="*/ 232474 h 1619573"/>
              <a:gd name="connsiteX5" fmla="*/ 170481 w 702287"/>
              <a:gd name="connsiteY5" fmla="*/ 38746 h 1619573"/>
              <a:gd name="connsiteX6" fmla="*/ 0 w 702287"/>
              <a:gd name="connsiteY6" fmla="*/ 0 h 1619573"/>
              <a:gd name="connsiteX0" fmla="*/ 123986 w 705152"/>
              <a:gd name="connsiteY0" fmla="*/ 1619573 h 1619573"/>
              <a:gd name="connsiteX1" fmla="*/ 557939 w 705152"/>
              <a:gd name="connsiteY1" fmla="*/ 1278610 h 1619573"/>
              <a:gd name="connsiteX2" fmla="*/ 689675 w 705152"/>
              <a:gd name="connsiteY2" fmla="*/ 945396 h 1619573"/>
              <a:gd name="connsiteX3" fmla="*/ 680054 w 705152"/>
              <a:gd name="connsiteY3" fmla="*/ 515115 h 1619573"/>
              <a:gd name="connsiteX4" fmla="*/ 488197 w 705152"/>
              <a:gd name="connsiteY4" fmla="*/ 232474 h 1619573"/>
              <a:gd name="connsiteX5" fmla="*/ 170481 w 705152"/>
              <a:gd name="connsiteY5" fmla="*/ 38746 h 1619573"/>
              <a:gd name="connsiteX6" fmla="*/ 0 w 705152"/>
              <a:gd name="connsiteY6" fmla="*/ 0 h 1619573"/>
              <a:gd name="connsiteX0" fmla="*/ 123986 w 708881"/>
              <a:gd name="connsiteY0" fmla="*/ 1619573 h 1619573"/>
              <a:gd name="connsiteX1" fmla="*/ 557939 w 708881"/>
              <a:gd name="connsiteY1" fmla="*/ 1278610 h 1619573"/>
              <a:gd name="connsiteX2" fmla="*/ 695553 w 708881"/>
              <a:gd name="connsiteY2" fmla="*/ 1016110 h 1619573"/>
              <a:gd name="connsiteX3" fmla="*/ 680054 w 708881"/>
              <a:gd name="connsiteY3" fmla="*/ 515115 h 1619573"/>
              <a:gd name="connsiteX4" fmla="*/ 488197 w 708881"/>
              <a:gd name="connsiteY4" fmla="*/ 232474 h 1619573"/>
              <a:gd name="connsiteX5" fmla="*/ 170481 w 708881"/>
              <a:gd name="connsiteY5" fmla="*/ 38746 h 1619573"/>
              <a:gd name="connsiteX6" fmla="*/ 0 w 708881"/>
              <a:gd name="connsiteY6" fmla="*/ 0 h 1619573"/>
              <a:gd name="connsiteX0" fmla="*/ 123986 w 708468"/>
              <a:gd name="connsiteY0" fmla="*/ 1619573 h 1619573"/>
              <a:gd name="connsiteX1" fmla="*/ 563817 w 708468"/>
              <a:gd name="connsiteY1" fmla="*/ 1324069 h 1619573"/>
              <a:gd name="connsiteX2" fmla="*/ 695553 w 708468"/>
              <a:gd name="connsiteY2" fmla="*/ 1016110 h 1619573"/>
              <a:gd name="connsiteX3" fmla="*/ 680054 w 708468"/>
              <a:gd name="connsiteY3" fmla="*/ 515115 h 1619573"/>
              <a:gd name="connsiteX4" fmla="*/ 488197 w 708468"/>
              <a:gd name="connsiteY4" fmla="*/ 232474 h 1619573"/>
              <a:gd name="connsiteX5" fmla="*/ 170481 w 708468"/>
              <a:gd name="connsiteY5" fmla="*/ 38746 h 1619573"/>
              <a:gd name="connsiteX6" fmla="*/ 0 w 708468"/>
              <a:gd name="connsiteY6" fmla="*/ 0 h 1619573"/>
              <a:gd name="connsiteX0" fmla="*/ 123986 w 698878"/>
              <a:gd name="connsiteY0" fmla="*/ 1619573 h 1619573"/>
              <a:gd name="connsiteX1" fmla="*/ 563817 w 698878"/>
              <a:gd name="connsiteY1" fmla="*/ 1324069 h 1619573"/>
              <a:gd name="connsiteX2" fmla="*/ 695553 w 698878"/>
              <a:gd name="connsiteY2" fmla="*/ 1016110 h 1619573"/>
              <a:gd name="connsiteX3" fmla="*/ 644786 w 698878"/>
              <a:gd name="connsiteY3" fmla="*/ 515115 h 1619573"/>
              <a:gd name="connsiteX4" fmla="*/ 488197 w 698878"/>
              <a:gd name="connsiteY4" fmla="*/ 232474 h 1619573"/>
              <a:gd name="connsiteX5" fmla="*/ 170481 w 698878"/>
              <a:gd name="connsiteY5" fmla="*/ 38746 h 1619573"/>
              <a:gd name="connsiteX6" fmla="*/ 0 w 698878"/>
              <a:gd name="connsiteY6" fmla="*/ 0 h 1619573"/>
              <a:gd name="connsiteX0" fmla="*/ 123986 w 671013"/>
              <a:gd name="connsiteY0" fmla="*/ 1619573 h 1619573"/>
              <a:gd name="connsiteX1" fmla="*/ 563817 w 671013"/>
              <a:gd name="connsiteY1" fmla="*/ 1324069 h 1619573"/>
              <a:gd name="connsiteX2" fmla="*/ 663225 w 671013"/>
              <a:gd name="connsiteY2" fmla="*/ 1016110 h 1619573"/>
              <a:gd name="connsiteX3" fmla="*/ 644786 w 671013"/>
              <a:gd name="connsiteY3" fmla="*/ 515115 h 1619573"/>
              <a:gd name="connsiteX4" fmla="*/ 488197 w 671013"/>
              <a:gd name="connsiteY4" fmla="*/ 232474 h 1619573"/>
              <a:gd name="connsiteX5" fmla="*/ 170481 w 671013"/>
              <a:gd name="connsiteY5" fmla="*/ 38746 h 1619573"/>
              <a:gd name="connsiteX6" fmla="*/ 0 w 671013"/>
              <a:gd name="connsiteY6" fmla="*/ 0 h 1619573"/>
              <a:gd name="connsiteX0" fmla="*/ 123986 w 677290"/>
              <a:gd name="connsiteY0" fmla="*/ 1619573 h 1619573"/>
              <a:gd name="connsiteX1" fmla="*/ 478587 w 677290"/>
              <a:gd name="connsiteY1" fmla="*/ 1394784 h 1619573"/>
              <a:gd name="connsiteX2" fmla="*/ 663225 w 677290"/>
              <a:gd name="connsiteY2" fmla="*/ 1016110 h 1619573"/>
              <a:gd name="connsiteX3" fmla="*/ 644786 w 677290"/>
              <a:gd name="connsiteY3" fmla="*/ 515115 h 1619573"/>
              <a:gd name="connsiteX4" fmla="*/ 488197 w 677290"/>
              <a:gd name="connsiteY4" fmla="*/ 232474 h 1619573"/>
              <a:gd name="connsiteX5" fmla="*/ 170481 w 677290"/>
              <a:gd name="connsiteY5" fmla="*/ 38746 h 1619573"/>
              <a:gd name="connsiteX6" fmla="*/ 0 w 677290"/>
              <a:gd name="connsiteY6" fmla="*/ 0 h 1619573"/>
              <a:gd name="connsiteX0" fmla="*/ 123986 w 655957"/>
              <a:gd name="connsiteY0" fmla="*/ 1619573 h 1619573"/>
              <a:gd name="connsiteX1" fmla="*/ 478587 w 655957"/>
              <a:gd name="connsiteY1" fmla="*/ 1394784 h 1619573"/>
              <a:gd name="connsiteX2" fmla="*/ 625019 w 655957"/>
              <a:gd name="connsiteY2" fmla="*/ 1026212 h 1619573"/>
              <a:gd name="connsiteX3" fmla="*/ 644786 w 655957"/>
              <a:gd name="connsiteY3" fmla="*/ 515115 h 1619573"/>
              <a:gd name="connsiteX4" fmla="*/ 488197 w 655957"/>
              <a:gd name="connsiteY4" fmla="*/ 232474 h 1619573"/>
              <a:gd name="connsiteX5" fmla="*/ 170481 w 655957"/>
              <a:gd name="connsiteY5" fmla="*/ 38746 h 1619573"/>
              <a:gd name="connsiteX6" fmla="*/ 0 w 655957"/>
              <a:gd name="connsiteY6" fmla="*/ 0 h 1619573"/>
              <a:gd name="connsiteX0" fmla="*/ 123986 w 632355"/>
              <a:gd name="connsiteY0" fmla="*/ 1619573 h 1619573"/>
              <a:gd name="connsiteX1" fmla="*/ 478587 w 632355"/>
              <a:gd name="connsiteY1" fmla="*/ 1394784 h 1619573"/>
              <a:gd name="connsiteX2" fmla="*/ 625019 w 632355"/>
              <a:gd name="connsiteY2" fmla="*/ 1026212 h 1619573"/>
              <a:gd name="connsiteX3" fmla="*/ 597762 w 632355"/>
              <a:gd name="connsiteY3" fmla="*/ 525218 h 1619573"/>
              <a:gd name="connsiteX4" fmla="*/ 488197 w 632355"/>
              <a:gd name="connsiteY4" fmla="*/ 232474 h 1619573"/>
              <a:gd name="connsiteX5" fmla="*/ 170481 w 632355"/>
              <a:gd name="connsiteY5" fmla="*/ 38746 h 1619573"/>
              <a:gd name="connsiteX6" fmla="*/ 0 w 632355"/>
              <a:gd name="connsiteY6" fmla="*/ 0 h 1619573"/>
              <a:gd name="connsiteX0" fmla="*/ 123986 w 633589"/>
              <a:gd name="connsiteY0" fmla="*/ 1619574 h 1619574"/>
              <a:gd name="connsiteX1" fmla="*/ 478587 w 633589"/>
              <a:gd name="connsiteY1" fmla="*/ 1394785 h 1619574"/>
              <a:gd name="connsiteX2" fmla="*/ 625019 w 633589"/>
              <a:gd name="connsiteY2" fmla="*/ 1026213 h 1619574"/>
              <a:gd name="connsiteX3" fmla="*/ 597762 w 633589"/>
              <a:gd name="connsiteY3" fmla="*/ 525219 h 1619574"/>
              <a:gd name="connsiteX4" fmla="*/ 444113 w 633589"/>
              <a:gd name="connsiteY4" fmla="*/ 237525 h 1619574"/>
              <a:gd name="connsiteX5" fmla="*/ 170481 w 633589"/>
              <a:gd name="connsiteY5" fmla="*/ 38747 h 1619574"/>
              <a:gd name="connsiteX6" fmla="*/ 0 w 633589"/>
              <a:gd name="connsiteY6" fmla="*/ 1 h 1619574"/>
              <a:gd name="connsiteX0" fmla="*/ 123986 w 627866"/>
              <a:gd name="connsiteY0" fmla="*/ 1619574 h 1619574"/>
              <a:gd name="connsiteX1" fmla="*/ 478587 w 627866"/>
              <a:gd name="connsiteY1" fmla="*/ 1394785 h 1619574"/>
              <a:gd name="connsiteX2" fmla="*/ 625019 w 627866"/>
              <a:gd name="connsiteY2" fmla="*/ 1026213 h 1619574"/>
              <a:gd name="connsiteX3" fmla="*/ 565433 w 627866"/>
              <a:gd name="connsiteY3" fmla="*/ 530270 h 1619574"/>
              <a:gd name="connsiteX4" fmla="*/ 444113 w 627866"/>
              <a:gd name="connsiteY4" fmla="*/ 237525 h 1619574"/>
              <a:gd name="connsiteX5" fmla="*/ 170481 w 627866"/>
              <a:gd name="connsiteY5" fmla="*/ 38747 h 1619574"/>
              <a:gd name="connsiteX6" fmla="*/ 0 w 627866"/>
              <a:gd name="connsiteY6" fmla="*/ 1 h 1619574"/>
              <a:gd name="connsiteX0" fmla="*/ 123986 w 578945"/>
              <a:gd name="connsiteY0" fmla="*/ 1619574 h 1619574"/>
              <a:gd name="connsiteX1" fmla="*/ 478587 w 578945"/>
              <a:gd name="connsiteY1" fmla="*/ 1394785 h 1619574"/>
              <a:gd name="connsiteX2" fmla="*/ 566240 w 578945"/>
              <a:gd name="connsiteY2" fmla="*/ 1036316 h 1619574"/>
              <a:gd name="connsiteX3" fmla="*/ 565433 w 578945"/>
              <a:gd name="connsiteY3" fmla="*/ 530270 h 1619574"/>
              <a:gd name="connsiteX4" fmla="*/ 444113 w 578945"/>
              <a:gd name="connsiteY4" fmla="*/ 237525 h 1619574"/>
              <a:gd name="connsiteX5" fmla="*/ 170481 w 578945"/>
              <a:gd name="connsiteY5" fmla="*/ 38747 h 1619574"/>
              <a:gd name="connsiteX6" fmla="*/ 0 w 578945"/>
              <a:gd name="connsiteY6" fmla="*/ 1 h 1619574"/>
              <a:gd name="connsiteX0" fmla="*/ 123986 w 581107"/>
              <a:gd name="connsiteY0" fmla="*/ 1619574 h 1619574"/>
              <a:gd name="connsiteX1" fmla="*/ 443319 w 581107"/>
              <a:gd name="connsiteY1" fmla="*/ 1404887 h 1619574"/>
              <a:gd name="connsiteX2" fmla="*/ 566240 w 581107"/>
              <a:gd name="connsiteY2" fmla="*/ 1036316 h 1619574"/>
              <a:gd name="connsiteX3" fmla="*/ 565433 w 581107"/>
              <a:gd name="connsiteY3" fmla="*/ 530270 h 1619574"/>
              <a:gd name="connsiteX4" fmla="*/ 444113 w 581107"/>
              <a:gd name="connsiteY4" fmla="*/ 237525 h 1619574"/>
              <a:gd name="connsiteX5" fmla="*/ 170481 w 581107"/>
              <a:gd name="connsiteY5" fmla="*/ 38747 h 1619574"/>
              <a:gd name="connsiteX6" fmla="*/ 0 w 581107"/>
              <a:gd name="connsiteY6" fmla="*/ 1 h 1619574"/>
              <a:gd name="connsiteX0" fmla="*/ 138681 w 581107"/>
              <a:gd name="connsiteY0" fmla="*/ 1634727 h 1634727"/>
              <a:gd name="connsiteX1" fmla="*/ 443319 w 581107"/>
              <a:gd name="connsiteY1" fmla="*/ 1404887 h 1634727"/>
              <a:gd name="connsiteX2" fmla="*/ 566240 w 581107"/>
              <a:gd name="connsiteY2" fmla="*/ 1036316 h 1634727"/>
              <a:gd name="connsiteX3" fmla="*/ 565433 w 581107"/>
              <a:gd name="connsiteY3" fmla="*/ 530270 h 1634727"/>
              <a:gd name="connsiteX4" fmla="*/ 444113 w 581107"/>
              <a:gd name="connsiteY4" fmla="*/ 237525 h 1634727"/>
              <a:gd name="connsiteX5" fmla="*/ 170481 w 581107"/>
              <a:gd name="connsiteY5" fmla="*/ 38747 h 1634727"/>
              <a:gd name="connsiteX6" fmla="*/ 0 w 581107"/>
              <a:gd name="connsiteY6" fmla="*/ 1 h 1634727"/>
              <a:gd name="connsiteX0" fmla="*/ 138681 w 581107"/>
              <a:gd name="connsiteY0" fmla="*/ 1634727 h 1634727"/>
              <a:gd name="connsiteX1" fmla="*/ 443319 w 581107"/>
              <a:gd name="connsiteY1" fmla="*/ 1404887 h 1634727"/>
              <a:gd name="connsiteX2" fmla="*/ 566240 w 581107"/>
              <a:gd name="connsiteY2" fmla="*/ 1036316 h 1634727"/>
              <a:gd name="connsiteX3" fmla="*/ 565433 w 581107"/>
              <a:gd name="connsiteY3" fmla="*/ 530270 h 1634727"/>
              <a:gd name="connsiteX4" fmla="*/ 444113 w 581107"/>
              <a:gd name="connsiteY4" fmla="*/ 237525 h 1634727"/>
              <a:gd name="connsiteX5" fmla="*/ 170481 w 581107"/>
              <a:gd name="connsiteY5" fmla="*/ 38747 h 1634727"/>
              <a:gd name="connsiteX6" fmla="*/ 0 w 581107"/>
              <a:gd name="connsiteY6" fmla="*/ 1 h 1634727"/>
              <a:gd name="connsiteX0" fmla="*/ 138681 w 584595"/>
              <a:gd name="connsiteY0" fmla="*/ 1634727 h 1634727"/>
              <a:gd name="connsiteX1" fmla="*/ 443319 w 584595"/>
              <a:gd name="connsiteY1" fmla="*/ 1404887 h 1634727"/>
              <a:gd name="connsiteX2" fmla="*/ 566240 w 584595"/>
              <a:gd name="connsiteY2" fmla="*/ 1036316 h 1634727"/>
              <a:gd name="connsiteX3" fmla="*/ 571310 w 584595"/>
              <a:gd name="connsiteY3" fmla="*/ 525219 h 1634727"/>
              <a:gd name="connsiteX4" fmla="*/ 444113 w 584595"/>
              <a:gd name="connsiteY4" fmla="*/ 237525 h 1634727"/>
              <a:gd name="connsiteX5" fmla="*/ 170481 w 584595"/>
              <a:gd name="connsiteY5" fmla="*/ 38747 h 1634727"/>
              <a:gd name="connsiteX6" fmla="*/ 0 w 584595"/>
              <a:gd name="connsiteY6" fmla="*/ 1 h 1634727"/>
              <a:gd name="connsiteX0" fmla="*/ 138681 w 583398"/>
              <a:gd name="connsiteY0" fmla="*/ 1634727 h 1634727"/>
              <a:gd name="connsiteX1" fmla="*/ 443319 w 583398"/>
              <a:gd name="connsiteY1" fmla="*/ 1404887 h 1634727"/>
              <a:gd name="connsiteX2" fmla="*/ 566240 w 583398"/>
              <a:gd name="connsiteY2" fmla="*/ 1036316 h 1634727"/>
              <a:gd name="connsiteX3" fmla="*/ 571310 w 583398"/>
              <a:gd name="connsiteY3" fmla="*/ 525219 h 1634727"/>
              <a:gd name="connsiteX4" fmla="*/ 444113 w 583398"/>
              <a:gd name="connsiteY4" fmla="*/ 237525 h 1634727"/>
              <a:gd name="connsiteX5" fmla="*/ 170481 w 583398"/>
              <a:gd name="connsiteY5" fmla="*/ 38747 h 1634727"/>
              <a:gd name="connsiteX6" fmla="*/ 0 w 583398"/>
              <a:gd name="connsiteY6" fmla="*/ 1 h 1634727"/>
              <a:gd name="connsiteX0" fmla="*/ 138681 w 585608"/>
              <a:gd name="connsiteY0" fmla="*/ 1634726 h 1634726"/>
              <a:gd name="connsiteX1" fmla="*/ 443319 w 585608"/>
              <a:gd name="connsiteY1" fmla="*/ 1404886 h 1634726"/>
              <a:gd name="connsiteX2" fmla="*/ 566240 w 585608"/>
              <a:gd name="connsiteY2" fmla="*/ 1036315 h 1634726"/>
              <a:gd name="connsiteX3" fmla="*/ 571310 w 585608"/>
              <a:gd name="connsiteY3" fmla="*/ 525218 h 1634726"/>
              <a:gd name="connsiteX4" fmla="*/ 429418 w 585608"/>
              <a:gd name="connsiteY4" fmla="*/ 207217 h 1634726"/>
              <a:gd name="connsiteX5" fmla="*/ 170481 w 585608"/>
              <a:gd name="connsiteY5" fmla="*/ 38746 h 1634726"/>
              <a:gd name="connsiteX6" fmla="*/ 0 w 585608"/>
              <a:gd name="connsiteY6" fmla="*/ 0 h 1634726"/>
              <a:gd name="connsiteX0" fmla="*/ 0 w 623266"/>
              <a:gd name="connsiteY0" fmla="*/ 1498347 h 1498347"/>
              <a:gd name="connsiteX1" fmla="*/ 480977 w 623266"/>
              <a:gd name="connsiteY1" fmla="*/ 1404886 h 1498347"/>
              <a:gd name="connsiteX2" fmla="*/ 603898 w 623266"/>
              <a:gd name="connsiteY2" fmla="*/ 1036315 h 1498347"/>
              <a:gd name="connsiteX3" fmla="*/ 608968 w 623266"/>
              <a:gd name="connsiteY3" fmla="*/ 525218 h 1498347"/>
              <a:gd name="connsiteX4" fmla="*/ 467076 w 623266"/>
              <a:gd name="connsiteY4" fmla="*/ 207217 h 1498347"/>
              <a:gd name="connsiteX5" fmla="*/ 208139 w 623266"/>
              <a:gd name="connsiteY5" fmla="*/ 38746 h 1498347"/>
              <a:gd name="connsiteX6" fmla="*/ 37658 w 623266"/>
              <a:gd name="connsiteY6" fmla="*/ 0 h 1498347"/>
              <a:gd name="connsiteX0" fmla="*/ 0 w 623266"/>
              <a:gd name="connsiteY0" fmla="*/ 1498347 h 1498347"/>
              <a:gd name="connsiteX1" fmla="*/ 480977 w 623266"/>
              <a:gd name="connsiteY1" fmla="*/ 1404886 h 1498347"/>
              <a:gd name="connsiteX2" fmla="*/ 603898 w 623266"/>
              <a:gd name="connsiteY2" fmla="*/ 1036315 h 1498347"/>
              <a:gd name="connsiteX3" fmla="*/ 608968 w 623266"/>
              <a:gd name="connsiteY3" fmla="*/ 525218 h 1498347"/>
              <a:gd name="connsiteX4" fmla="*/ 467076 w 623266"/>
              <a:gd name="connsiteY4" fmla="*/ 207217 h 1498347"/>
              <a:gd name="connsiteX5" fmla="*/ 208139 w 623266"/>
              <a:gd name="connsiteY5" fmla="*/ 38746 h 1498347"/>
              <a:gd name="connsiteX6" fmla="*/ 37658 w 623266"/>
              <a:gd name="connsiteY6" fmla="*/ 0 h 1498347"/>
              <a:gd name="connsiteX0" fmla="*/ 0 w 629143"/>
              <a:gd name="connsiteY0" fmla="*/ 1579165 h 1579165"/>
              <a:gd name="connsiteX1" fmla="*/ 486854 w 629143"/>
              <a:gd name="connsiteY1" fmla="*/ 1404886 h 1579165"/>
              <a:gd name="connsiteX2" fmla="*/ 609775 w 629143"/>
              <a:gd name="connsiteY2" fmla="*/ 1036315 h 1579165"/>
              <a:gd name="connsiteX3" fmla="*/ 614845 w 629143"/>
              <a:gd name="connsiteY3" fmla="*/ 525218 h 1579165"/>
              <a:gd name="connsiteX4" fmla="*/ 472953 w 629143"/>
              <a:gd name="connsiteY4" fmla="*/ 207217 h 1579165"/>
              <a:gd name="connsiteX5" fmla="*/ 214016 w 629143"/>
              <a:gd name="connsiteY5" fmla="*/ 38746 h 1579165"/>
              <a:gd name="connsiteX6" fmla="*/ 43535 w 629143"/>
              <a:gd name="connsiteY6" fmla="*/ 0 h 1579165"/>
              <a:gd name="connsiteX0" fmla="*/ 0 w 629947"/>
              <a:gd name="connsiteY0" fmla="*/ 1579165 h 1579165"/>
              <a:gd name="connsiteX1" fmla="*/ 472160 w 629947"/>
              <a:gd name="connsiteY1" fmla="*/ 1369530 h 1579165"/>
              <a:gd name="connsiteX2" fmla="*/ 609775 w 629947"/>
              <a:gd name="connsiteY2" fmla="*/ 1036315 h 1579165"/>
              <a:gd name="connsiteX3" fmla="*/ 614845 w 629947"/>
              <a:gd name="connsiteY3" fmla="*/ 525218 h 1579165"/>
              <a:gd name="connsiteX4" fmla="*/ 472953 w 629947"/>
              <a:gd name="connsiteY4" fmla="*/ 207217 h 1579165"/>
              <a:gd name="connsiteX5" fmla="*/ 214016 w 629947"/>
              <a:gd name="connsiteY5" fmla="*/ 38746 h 1579165"/>
              <a:gd name="connsiteX6" fmla="*/ 43535 w 629947"/>
              <a:gd name="connsiteY6" fmla="*/ 0 h 1579165"/>
              <a:gd name="connsiteX0" fmla="*/ 0 w 619008"/>
              <a:gd name="connsiteY0" fmla="*/ 1579165 h 1579165"/>
              <a:gd name="connsiteX1" fmla="*/ 472160 w 619008"/>
              <a:gd name="connsiteY1" fmla="*/ 1369530 h 1579165"/>
              <a:gd name="connsiteX2" fmla="*/ 571568 w 619008"/>
              <a:gd name="connsiteY2" fmla="*/ 1036315 h 1579165"/>
              <a:gd name="connsiteX3" fmla="*/ 614845 w 619008"/>
              <a:gd name="connsiteY3" fmla="*/ 525218 h 1579165"/>
              <a:gd name="connsiteX4" fmla="*/ 472953 w 619008"/>
              <a:gd name="connsiteY4" fmla="*/ 207217 h 1579165"/>
              <a:gd name="connsiteX5" fmla="*/ 214016 w 619008"/>
              <a:gd name="connsiteY5" fmla="*/ 38746 h 1579165"/>
              <a:gd name="connsiteX6" fmla="*/ 43535 w 619008"/>
              <a:gd name="connsiteY6" fmla="*/ 0 h 1579165"/>
              <a:gd name="connsiteX0" fmla="*/ 0 w 581978"/>
              <a:gd name="connsiteY0" fmla="*/ 1579165 h 1579165"/>
              <a:gd name="connsiteX1" fmla="*/ 472160 w 581978"/>
              <a:gd name="connsiteY1" fmla="*/ 1369530 h 1579165"/>
              <a:gd name="connsiteX2" fmla="*/ 571568 w 581978"/>
              <a:gd name="connsiteY2" fmla="*/ 1036315 h 1579165"/>
              <a:gd name="connsiteX3" fmla="*/ 567821 w 581978"/>
              <a:gd name="connsiteY3" fmla="*/ 515115 h 1579165"/>
              <a:gd name="connsiteX4" fmla="*/ 472953 w 581978"/>
              <a:gd name="connsiteY4" fmla="*/ 207217 h 1579165"/>
              <a:gd name="connsiteX5" fmla="*/ 214016 w 581978"/>
              <a:gd name="connsiteY5" fmla="*/ 38746 h 1579165"/>
              <a:gd name="connsiteX6" fmla="*/ 43535 w 581978"/>
              <a:gd name="connsiteY6" fmla="*/ 0 h 1579165"/>
              <a:gd name="connsiteX0" fmla="*/ 0 w 619304"/>
              <a:gd name="connsiteY0" fmla="*/ 1579165 h 1579165"/>
              <a:gd name="connsiteX1" fmla="*/ 472160 w 619304"/>
              <a:gd name="connsiteY1" fmla="*/ 1369530 h 1579165"/>
              <a:gd name="connsiteX2" fmla="*/ 615652 w 619304"/>
              <a:gd name="connsiteY2" fmla="*/ 1061570 h 1579165"/>
              <a:gd name="connsiteX3" fmla="*/ 567821 w 619304"/>
              <a:gd name="connsiteY3" fmla="*/ 515115 h 1579165"/>
              <a:gd name="connsiteX4" fmla="*/ 472953 w 619304"/>
              <a:gd name="connsiteY4" fmla="*/ 207217 h 1579165"/>
              <a:gd name="connsiteX5" fmla="*/ 214016 w 619304"/>
              <a:gd name="connsiteY5" fmla="*/ 38746 h 1579165"/>
              <a:gd name="connsiteX6" fmla="*/ 43535 w 619304"/>
              <a:gd name="connsiteY6" fmla="*/ 0 h 1579165"/>
              <a:gd name="connsiteX0" fmla="*/ 0 w 656444"/>
              <a:gd name="connsiteY0" fmla="*/ 1579165 h 1579165"/>
              <a:gd name="connsiteX1" fmla="*/ 472160 w 656444"/>
              <a:gd name="connsiteY1" fmla="*/ 1369530 h 1579165"/>
              <a:gd name="connsiteX2" fmla="*/ 615652 w 656444"/>
              <a:gd name="connsiteY2" fmla="*/ 1061570 h 1579165"/>
              <a:gd name="connsiteX3" fmla="*/ 647173 w 656444"/>
              <a:gd name="connsiteY3" fmla="*/ 520166 h 1579165"/>
              <a:gd name="connsiteX4" fmla="*/ 472953 w 656444"/>
              <a:gd name="connsiteY4" fmla="*/ 207217 h 1579165"/>
              <a:gd name="connsiteX5" fmla="*/ 214016 w 656444"/>
              <a:gd name="connsiteY5" fmla="*/ 38746 h 1579165"/>
              <a:gd name="connsiteX6" fmla="*/ 43535 w 656444"/>
              <a:gd name="connsiteY6" fmla="*/ 0 h 1579165"/>
              <a:gd name="connsiteX0" fmla="*/ 0 w 655597"/>
              <a:gd name="connsiteY0" fmla="*/ 1579165 h 1579165"/>
              <a:gd name="connsiteX1" fmla="*/ 472160 w 655597"/>
              <a:gd name="connsiteY1" fmla="*/ 1369530 h 1579165"/>
              <a:gd name="connsiteX2" fmla="*/ 615652 w 655597"/>
              <a:gd name="connsiteY2" fmla="*/ 1061570 h 1579165"/>
              <a:gd name="connsiteX3" fmla="*/ 647173 w 655597"/>
              <a:gd name="connsiteY3" fmla="*/ 520166 h 1579165"/>
              <a:gd name="connsiteX4" fmla="*/ 484709 w 655597"/>
              <a:gd name="connsiteY4" fmla="*/ 202166 h 1579165"/>
              <a:gd name="connsiteX5" fmla="*/ 214016 w 655597"/>
              <a:gd name="connsiteY5" fmla="*/ 38746 h 1579165"/>
              <a:gd name="connsiteX6" fmla="*/ 43535 w 655597"/>
              <a:gd name="connsiteY6" fmla="*/ 0 h 1579165"/>
              <a:gd name="connsiteX0" fmla="*/ 0 w 655597"/>
              <a:gd name="connsiteY0" fmla="*/ 1579165 h 1579165"/>
              <a:gd name="connsiteX1" fmla="*/ 472160 w 655597"/>
              <a:gd name="connsiteY1" fmla="*/ 1369530 h 1579165"/>
              <a:gd name="connsiteX2" fmla="*/ 615652 w 655597"/>
              <a:gd name="connsiteY2" fmla="*/ 1061570 h 1579165"/>
              <a:gd name="connsiteX3" fmla="*/ 647173 w 655597"/>
              <a:gd name="connsiteY3" fmla="*/ 565626 h 1579165"/>
              <a:gd name="connsiteX4" fmla="*/ 484709 w 655597"/>
              <a:gd name="connsiteY4" fmla="*/ 202166 h 1579165"/>
              <a:gd name="connsiteX5" fmla="*/ 214016 w 655597"/>
              <a:gd name="connsiteY5" fmla="*/ 38746 h 1579165"/>
              <a:gd name="connsiteX6" fmla="*/ 43535 w 655597"/>
              <a:gd name="connsiteY6" fmla="*/ 0 h 1579165"/>
              <a:gd name="connsiteX0" fmla="*/ 0 w 658124"/>
              <a:gd name="connsiteY0" fmla="*/ 1579165 h 1579165"/>
              <a:gd name="connsiteX1" fmla="*/ 472160 w 658124"/>
              <a:gd name="connsiteY1" fmla="*/ 1369530 h 1579165"/>
              <a:gd name="connsiteX2" fmla="*/ 624469 w 658124"/>
              <a:gd name="connsiteY2" fmla="*/ 1076723 h 1579165"/>
              <a:gd name="connsiteX3" fmla="*/ 647173 w 658124"/>
              <a:gd name="connsiteY3" fmla="*/ 565626 h 1579165"/>
              <a:gd name="connsiteX4" fmla="*/ 484709 w 658124"/>
              <a:gd name="connsiteY4" fmla="*/ 202166 h 1579165"/>
              <a:gd name="connsiteX5" fmla="*/ 214016 w 658124"/>
              <a:gd name="connsiteY5" fmla="*/ 38746 h 1579165"/>
              <a:gd name="connsiteX6" fmla="*/ 43535 w 658124"/>
              <a:gd name="connsiteY6" fmla="*/ 0 h 1579165"/>
              <a:gd name="connsiteX0" fmla="*/ 0 w 660207"/>
              <a:gd name="connsiteY0" fmla="*/ 1579165 h 1579165"/>
              <a:gd name="connsiteX1" fmla="*/ 472160 w 660207"/>
              <a:gd name="connsiteY1" fmla="*/ 1369530 h 1579165"/>
              <a:gd name="connsiteX2" fmla="*/ 630346 w 660207"/>
              <a:gd name="connsiteY2" fmla="*/ 1112081 h 1579165"/>
              <a:gd name="connsiteX3" fmla="*/ 647173 w 660207"/>
              <a:gd name="connsiteY3" fmla="*/ 565626 h 1579165"/>
              <a:gd name="connsiteX4" fmla="*/ 484709 w 660207"/>
              <a:gd name="connsiteY4" fmla="*/ 202166 h 1579165"/>
              <a:gd name="connsiteX5" fmla="*/ 214016 w 660207"/>
              <a:gd name="connsiteY5" fmla="*/ 38746 h 1579165"/>
              <a:gd name="connsiteX6" fmla="*/ 43535 w 660207"/>
              <a:gd name="connsiteY6" fmla="*/ 0 h 1579165"/>
              <a:gd name="connsiteX0" fmla="*/ 0 w 660335"/>
              <a:gd name="connsiteY0" fmla="*/ 1579165 h 1579165"/>
              <a:gd name="connsiteX1" fmla="*/ 469221 w 660335"/>
              <a:gd name="connsiteY1" fmla="*/ 1404887 h 1579165"/>
              <a:gd name="connsiteX2" fmla="*/ 630346 w 660335"/>
              <a:gd name="connsiteY2" fmla="*/ 1112081 h 1579165"/>
              <a:gd name="connsiteX3" fmla="*/ 647173 w 660335"/>
              <a:gd name="connsiteY3" fmla="*/ 565626 h 1579165"/>
              <a:gd name="connsiteX4" fmla="*/ 484709 w 660335"/>
              <a:gd name="connsiteY4" fmla="*/ 202166 h 1579165"/>
              <a:gd name="connsiteX5" fmla="*/ 214016 w 660335"/>
              <a:gd name="connsiteY5" fmla="*/ 38746 h 1579165"/>
              <a:gd name="connsiteX6" fmla="*/ 43535 w 660335"/>
              <a:gd name="connsiteY6" fmla="*/ 0 h 1579165"/>
              <a:gd name="connsiteX0" fmla="*/ 0 w 659709"/>
              <a:gd name="connsiteY0" fmla="*/ 1579165 h 1579165"/>
              <a:gd name="connsiteX1" fmla="*/ 483916 w 659709"/>
              <a:gd name="connsiteY1" fmla="*/ 1414989 h 1579165"/>
              <a:gd name="connsiteX2" fmla="*/ 630346 w 659709"/>
              <a:gd name="connsiteY2" fmla="*/ 1112081 h 1579165"/>
              <a:gd name="connsiteX3" fmla="*/ 647173 w 659709"/>
              <a:gd name="connsiteY3" fmla="*/ 565626 h 1579165"/>
              <a:gd name="connsiteX4" fmla="*/ 484709 w 659709"/>
              <a:gd name="connsiteY4" fmla="*/ 202166 h 1579165"/>
              <a:gd name="connsiteX5" fmla="*/ 214016 w 659709"/>
              <a:gd name="connsiteY5" fmla="*/ 38746 h 1579165"/>
              <a:gd name="connsiteX6" fmla="*/ 43535 w 659709"/>
              <a:gd name="connsiteY6" fmla="*/ 0 h 1579165"/>
              <a:gd name="connsiteX0" fmla="*/ 0 w 659467"/>
              <a:gd name="connsiteY0" fmla="*/ 1579165 h 1579165"/>
              <a:gd name="connsiteX1" fmla="*/ 489794 w 659467"/>
              <a:gd name="connsiteY1" fmla="*/ 1440245 h 1579165"/>
              <a:gd name="connsiteX2" fmla="*/ 630346 w 659467"/>
              <a:gd name="connsiteY2" fmla="*/ 1112081 h 1579165"/>
              <a:gd name="connsiteX3" fmla="*/ 647173 w 659467"/>
              <a:gd name="connsiteY3" fmla="*/ 565626 h 1579165"/>
              <a:gd name="connsiteX4" fmla="*/ 484709 w 659467"/>
              <a:gd name="connsiteY4" fmla="*/ 202166 h 1579165"/>
              <a:gd name="connsiteX5" fmla="*/ 214016 w 659467"/>
              <a:gd name="connsiteY5" fmla="*/ 38746 h 1579165"/>
              <a:gd name="connsiteX6" fmla="*/ 43535 w 659467"/>
              <a:gd name="connsiteY6" fmla="*/ 0 h 1579165"/>
              <a:gd name="connsiteX0" fmla="*/ 0 w 659467"/>
              <a:gd name="connsiteY0" fmla="*/ 1579165 h 1579165"/>
              <a:gd name="connsiteX1" fmla="*/ 489794 w 659467"/>
              <a:gd name="connsiteY1" fmla="*/ 1440245 h 1579165"/>
              <a:gd name="connsiteX2" fmla="*/ 630346 w 659467"/>
              <a:gd name="connsiteY2" fmla="*/ 1046417 h 1579165"/>
              <a:gd name="connsiteX3" fmla="*/ 647173 w 659467"/>
              <a:gd name="connsiteY3" fmla="*/ 565626 h 1579165"/>
              <a:gd name="connsiteX4" fmla="*/ 484709 w 659467"/>
              <a:gd name="connsiteY4" fmla="*/ 202166 h 1579165"/>
              <a:gd name="connsiteX5" fmla="*/ 214016 w 659467"/>
              <a:gd name="connsiteY5" fmla="*/ 38746 h 1579165"/>
              <a:gd name="connsiteX6" fmla="*/ 43535 w 659467"/>
              <a:gd name="connsiteY6" fmla="*/ 0 h 1579165"/>
              <a:gd name="connsiteX0" fmla="*/ 0 w 644732"/>
              <a:gd name="connsiteY0" fmla="*/ 1579165 h 1579165"/>
              <a:gd name="connsiteX1" fmla="*/ 489794 w 644732"/>
              <a:gd name="connsiteY1" fmla="*/ 1440245 h 1579165"/>
              <a:gd name="connsiteX2" fmla="*/ 630346 w 644732"/>
              <a:gd name="connsiteY2" fmla="*/ 1046417 h 1579165"/>
              <a:gd name="connsiteX3" fmla="*/ 623661 w 644732"/>
              <a:gd name="connsiteY3" fmla="*/ 530269 h 1579165"/>
              <a:gd name="connsiteX4" fmla="*/ 484709 w 644732"/>
              <a:gd name="connsiteY4" fmla="*/ 202166 h 1579165"/>
              <a:gd name="connsiteX5" fmla="*/ 214016 w 644732"/>
              <a:gd name="connsiteY5" fmla="*/ 38746 h 1579165"/>
              <a:gd name="connsiteX6" fmla="*/ 43535 w 644732"/>
              <a:gd name="connsiteY6" fmla="*/ 0 h 1579165"/>
              <a:gd name="connsiteX0" fmla="*/ 0 w 642928"/>
              <a:gd name="connsiteY0" fmla="*/ 1579165 h 1579165"/>
              <a:gd name="connsiteX1" fmla="*/ 489794 w 642928"/>
              <a:gd name="connsiteY1" fmla="*/ 1440245 h 1579165"/>
              <a:gd name="connsiteX2" fmla="*/ 630346 w 642928"/>
              <a:gd name="connsiteY2" fmla="*/ 1046417 h 1579165"/>
              <a:gd name="connsiteX3" fmla="*/ 623661 w 642928"/>
              <a:gd name="connsiteY3" fmla="*/ 530269 h 1579165"/>
              <a:gd name="connsiteX4" fmla="*/ 519977 w 642928"/>
              <a:gd name="connsiteY4" fmla="*/ 192064 h 1579165"/>
              <a:gd name="connsiteX5" fmla="*/ 214016 w 642928"/>
              <a:gd name="connsiteY5" fmla="*/ 38746 h 1579165"/>
              <a:gd name="connsiteX6" fmla="*/ 43535 w 642928"/>
              <a:gd name="connsiteY6" fmla="*/ 0 h 1579165"/>
              <a:gd name="connsiteX0" fmla="*/ 0 w 648921"/>
              <a:gd name="connsiteY0" fmla="*/ 1579165 h 1579165"/>
              <a:gd name="connsiteX1" fmla="*/ 489794 w 648921"/>
              <a:gd name="connsiteY1" fmla="*/ 1440245 h 1579165"/>
              <a:gd name="connsiteX2" fmla="*/ 630346 w 648921"/>
              <a:gd name="connsiteY2" fmla="*/ 1046417 h 1579165"/>
              <a:gd name="connsiteX3" fmla="*/ 635417 w 648921"/>
              <a:gd name="connsiteY3" fmla="*/ 555524 h 1579165"/>
              <a:gd name="connsiteX4" fmla="*/ 519977 w 648921"/>
              <a:gd name="connsiteY4" fmla="*/ 192064 h 1579165"/>
              <a:gd name="connsiteX5" fmla="*/ 214016 w 648921"/>
              <a:gd name="connsiteY5" fmla="*/ 38746 h 1579165"/>
              <a:gd name="connsiteX6" fmla="*/ 43535 w 648921"/>
              <a:gd name="connsiteY6" fmla="*/ 0 h 1579165"/>
              <a:gd name="connsiteX0" fmla="*/ 0 w 650168"/>
              <a:gd name="connsiteY0" fmla="*/ 1579165 h 1579165"/>
              <a:gd name="connsiteX1" fmla="*/ 469221 w 650168"/>
              <a:gd name="connsiteY1" fmla="*/ 1435194 h 1579165"/>
              <a:gd name="connsiteX2" fmla="*/ 630346 w 650168"/>
              <a:gd name="connsiteY2" fmla="*/ 1046417 h 1579165"/>
              <a:gd name="connsiteX3" fmla="*/ 635417 w 650168"/>
              <a:gd name="connsiteY3" fmla="*/ 555524 h 1579165"/>
              <a:gd name="connsiteX4" fmla="*/ 519977 w 650168"/>
              <a:gd name="connsiteY4" fmla="*/ 192064 h 1579165"/>
              <a:gd name="connsiteX5" fmla="*/ 214016 w 650168"/>
              <a:gd name="connsiteY5" fmla="*/ 38746 h 1579165"/>
              <a:gd name="connsiteX6" fmla="*/ 43535 w 650168"/>
              <a:gd name="connsiteY6" fmla="*/ 0 h 1579165"/>
              <a:gd name="connsiteX0" fmla="*/ 0 w 655574"/>
              <a:gd name="connsiteY0" fmla="*/ 1579165 h 1579165"/>
              <a:gd name="connsiteX1" fmla="*/ 469221 w 655574"/>
              <a:gd name="connsiteY1" fmla="*/ 1435194 h 1579165"/>
              <a:gd name="connsiteX2" fmla="*/ 639163 w 655574"/>
              <a:gd name="connsiteY2" fmla="*/ 995906 h 1579165"/>
              <a:gd name="connsiteX3" fmla="*/ 635417 w 655574"/>
              <a:gd name="connsiteY3" fmla="*/ 555524 h 1579165"/>
              <a:gd name="connsiteX4" fmla="*/ 519977 w 655574"/>
              <a:gd name="connsiteY4" fmla="*/ 192064 h 1579165"/>
              <a:gd name="connsiteX5" fmla="*/ 214016 w 655574"/>
              <a:gd name="connsiteY5" fmla="*/ 38746 h 1579165"/>
              <a:gd name="connsiteX6" fmla="*/ 43535 w 655574"/>
              <a:gd name="connsiteY6" fmla="*/ 0 h 1579165"/>
              <a:gd name="connsiteX0" fmla="*/ 0 w 651000"/>
              <a:gd name="connsiteY0" fmla="*/ 1579165 h 1579165"/>
              <a:gd name="connsiteX1" fmla="*/ 469221 w 651000"/>
              <a:gd name="connsiteY1" fmla="*/ 1435194 h 1579165"/>
              <a:gd name="connsiteX2" fmla="*/ 639163 w 651000"/>
              <a:gd name="connsiteY2" fmla="*/ 995906 h 1579165"/>
              <a:gd name="connsiteX3" fmla="*/ 623662 w 651000"/>
              <a:gd name="connsiteY3" fmla="*/ 555524 h 1579165"/>
              <a:gd name="connsiteX4" fmla="*/ 519977 w 651000"/>
              <a:gd name="connsiteY4" fmla="*/ 192064 h 1579165"/>
              <a:gd name="connsiteX5" fmla="*/ 214016 w 651000"/>
              <a:gd name="connsiteY5" fmla="*/ 38746 h 1579165"/>
              <a:gd name="connsiteX6" fmla="*/ 43535 w 651000"/>
              <a:gd name="connsiteY6" fmla="*/ 0 h 1579165"/>
              <a:gd name="connsiteX0" fmla="*/ 0 w 640457"/>
              <a:gd name="connsiteY0" fmla="*/ 1579165 h 1579165"/>
              <a:gd name="connsiteX1" fmla="*/ 469221 w 640457"/>
              <a:gd name="connsiteY1" fmla="*/ 1435194 h 1579165"/>
              <a:gd name="connsiteX2" fmla="*/ 624468 w 640457"/>
              <a:gd name="connsiteY2" fmla="*/ 1006008 h 1579165"/>
              <a:gd name="connsiteX3" fmla="*/ 623662 w 640457"/>
              <a:gd name="connsiteY3" fmla="*/ 555524 h 1579165"/>
              <a:gd name="connsiteX4" fmla="*/ 519977 w 640457"/>
              <a:gd name="connsiteY4" fmla="*/ 192064 h 1579165"/>
              <a:gd name="connsiteX5" fmla="*/ 214016 w 640457"/>
              <a:gd name="connsiteY5" fmla="*/ 38746 h 1579165"/>
              <a:gd name="connsiteX6" fmla="*/ 43535 w 640457"/>
              <a:gd name="connsiteY6" fmla="*/ 0 h 1579165"/>
              <a:gd name="connsiteX0" fmla="*/ 0 w 640138"/>
              <a:gd name="connsiteY0" fmla="*/ 1579195 h 1579195"/>
              <a:gd name="connsiteX1" fmla="*/ 469221 w 640138"/>
              <a:gd name="connsiteY1" fmla="*/ 1435224 h 1579195"/>
              <a:gd name="connsiteX2" fmla="*/ 624468 w 640138"/>
              <a:gd name="connsiteY2" fmla="*/ 1006038 h 1579195"/>
              <a:gd name="connsiteX3" fmla="*/ 623662 w 640138"/>
              <a:gd name="connsiteY3" fmla="*/ 555554 h 1579195"/>
              <a:gd name="connsiteX4" fmla="*/ 525855 w 640138"/>
              <a:gd name="connsiteY4" fmla="*/ 247656 h 1579195"/>
              <a:gd name="connsiteX5" fmla="*/ 214016 w 640138"/>
              <a:gd name="connsiteY5" fmla="*/ 38776 h 1579195"/>
              <a:gd name="connsiteX6" fmla="*/ 43535 w 640138"/>
              <a:gd name="connsiteY6" fmla="*/ 30 h 1579195"/>
              <a:gd name="connsiteX0" fmla="*/ 0 w 650757"/>
              <a:gd name="connsiteY0" fmla="*/ 1579195 h 1579195"/>
              <a:gd name="connsiteX1" fmla="*/ 469221 w 650757"/>
              <a:gd name="connsiteY1" fmla="*/ 1435224 h 1579195"/>
              <a:gd name="connsiteX2" fmla="*/ 624468 w 650757"/>
              <a:gd name="connsiteY2" fmla="*/ 1006038 h 1579195"/>
              <a:gd name="connsiteX3" fmla="*/ 641296 w 650757"/>
              <a:gd name="connsiteY3" fmla="*/ 580809 h 1579195"/>
              <a:gd name="connsiteX4" fmla="*/ 525855 w 650757"/>
              <a:gd name="connsiteY4" fmla="*/ 247656 h 1579195"/>
              <a:gd name="connsiteX5" fmla="*/ 214016 w 650757"/>
              <a:gd name="connsiteY5" fmla="*/ 38776 h 1579195"/>
              <a:gd name="connsiteX6" fmla="*/ 43535 w 650757"/>
              <a:gd name="connsiteY6" fmla="*/ 30 h 1579195"/>
              <a:gd name="connsiteX0" fmla="*/ 0 w 656412"/>
              <a:gd name="connsiteY0" fmla="*/ 1579195 h 1579195"/>
              <a:gd name="connsiteX1" fmla="*/ 469221 w 656412"/>
              <a:gd name="connsiteY1" fmla="*/ 1435224 h 1579195"/>
              <a:gd name="connsiteX2" fmla="*/ 636224 w 656412"/>
              <a:gd name="connsiteY2" fmla="*/ 1076753 h 1579195"/>
              <a:gd name="connsiteX3" fmla="*/ 641296 w 656412"/>
              <a:gd name="connsiteY3" fmla="*/ 580809 h 1579195"/>
              <a:gd name="connsiteX4" fmla="*/ 525855 w 656412"/>
              <a:gd name="connsiteY4" fmla="*/ 247656 h 1579195"/>
              <a:gd name="connsiteX5" fmla="*/ 214016 w 656412"/>
              <a:gd name="connsiteY5" fmla="*/ 38776 h 1579195"/>
              <a:gd name="connsiteX6" fmla="*/ 43535 w 656412"/>
              <a:gd name="connsiteY6" fmla="*/ 30 h 1579195"/>
              <a:gd name="connsiteX0" fmla="*/ 0 w 660047"/>
              <a:gd name="connsiteY0" fmla="*/ 1579195 h 1579195"/>
              <a:gd name="connsiteX1" fmla="*/ 413380 w 660047"/>
              <a:gd name="connsiteY1" fmla="*/ 1465531 h 1579195"/>
              <a:gd name="connsiteX2" fmla="*/ 636224 w 660047"/>
              <a:gd name="connsiteY2" fmla="*/ 1076753 h 1579195"/>
              <a:gd name="connsiteX3" fmla="*/ 641296 w 660047"/>
              <a:gd name="connsiteY3" fmla="*/ 580809 h 1579195"/>
              <a:gd name="connsiteX4" fmla="*/ 525855 w 660047"/>
              <a:gd name="connsiteY4" fmla="*/ 247656 h 1579195"/>
              <a:gd name="connsiteX5" fmla="*/ 214016 w 660047"/>
              <a:gd name="connsiteY5" fmla="*/ 38776 h 1579195"/>
              <a:gd name="connsiteX6" fmla="*/ 43535 w 660047"/>
              <a:gd name="connsiteY6" fmla="*/ 30 h 1579195"/>
              <a:gd name="connsiteX0" fmla="*/ 0 w 656599"/>
              <a:gd name="connsiteY0" fmla="*/ 1579195 h 1579195"/>
              <a:gd name="connsiteX1" fmla="*/ 413380 w 656599"/>
              <a:gd name="connsiteY1" fmla="*/ 1465531 h 1579195"/>
              <a:gd name="connsiteX2" fmla="*/ 630346 w 656599"/>
              <a:gd name="connsiteY2" fmla="*/ 1086856 h 1579195"/>
              <a:gd name="connsiteX3" fmla="*/ 641296 w 656599"/>
              <a:gd name="connsiteY3" fmla="*/ 580809 h 1579195"/>
              <a:gd name="connsiteX4" fmla="*/ 525855 w 656599"/>
              <a:gd name="connsiteY4" fmla="*/ 247656 h 1579195"/>
              <a:gd name="connsiteX5" fmla="*/ 214016 w 656599"/>
              <a:gd name="connsiteY5" fmla="*/ 38776 h 1579195"/>
              <a:gd name="connsiteX6" fmla="*/ 43535 w 656599"/>
              <a:gd name="connsiteY6" fmla="*/ 30 h 1579195"/>
              <a:gd name="connsiteX0" fmla="*/ 0 w 658452"/>
              <a:gd name="connsiteY0" fmla="*/ 1579195 h 1579195"/>
              <a:gd name="connsiteX1" fmla="*/ 383991 w 658452"/>
              <a:gd name="connsiteY1" fmla="*/ 1526143 h 1579195"/>
              <a:gd name="connsiteX2" fmla="*/ 630346 w 658452"/>
              <a:gd name="connsiteY2" fmla="*/ 1086856 h 1579195"/>
              <a:gd name="connsiteX3" fmla="*/ 641296 w 658452"/>
              <a:gd name="connsiteY3" fmla="*/ 580809 h 1579195"/>
              <a:gd name="connsiteX4" fmla="*/ 525855 w 658452"/>
              <a:gd name="connsiteY4" fmla="*/ 247656 h 1579195"/>
              <a:gd name="connsiteX5" fmla="*/ 214016 w 658452"/>
              <a:gd name="connsiteY5" fmla="*/ 38776 h 1579195"/>
              <a:gd name="connsiteX6" fmla="*/ 43535 w 658452"/>
              <a:gd name="connsiteY6" fmla="*/ 30 h 1579195"/>
              <a:gd name="connsiteX0" fmla="*/ 0 w 660207"/>
              <a:gd name="connsiteY0" fmla="*/ 1579195 h 1579195"/>
              <a:gd name="connsiteX1" fmla="*/ 383991 w 660207"/>
              <a:gd name="connsiteY1" fmla="*/ 1526143 h 1579195"/>
              <a:gd name="connsiteX2" fmla="*/ 633285 w 660207"/>
              <a:gd name="connsiteY2" fmla="*/ 1137367 h 1579195"/>
              <a:gd name="connsiteX3" fmla="*/ 641296 w 660207"/>
              <a:gd name="connsiteY3" fmla="*/ 580809 h 1579195"/>
              <a:gd name="connsiteX4" fmla="*/ 525855 w 660207"/>
              <a:gd name="connsiteY4" fmla="*/ 247656 h 1579195"/>
              <a:gd name="connsiteX5" fmla="*/ 214016 w 660207"/>
              <a:gd name="connsiteY5" fmla="*/ 38776 h 1579195"/>
              <a:gd name="connsiteX6" fmla="*/ 43535 w 660207"/>
              <a:gd name="connsiteY6" fmla="*/ 30 h 1579195"/>
              <a:gd name="connsiteX0" fmla="*/ 0 w 658849"/>
              <a:gd name="connsiteY0" fmla="*/ 1579195 h 1579195"/>
              <a:gd name="connsiteX1" fmla="*/ 404564 w 658849"/>
              <a:gd name="connsiteY1" fmla="*/ 1505939 h 1579195"/>
              <a:gd name="connsiteX2" fmla="*/ 633285 w 658849"/>
              <a:gd name="connsiteY2" fmla="*/ 1137367 h 1579195"/>
              <a:gd name="connsiteX3" fmla="*/ 641296 w 658849"/>
              <a:gd name="connsiteY3" fmla="*/ 580809 h 1579195"/>
              <a:gd name="connsiteX4" fmla="*/ 525855 w 658849"/>
              <a:gd name="connsiteY4" fmla="*/ 247656 h 1579195"/>
              <a:gd name="connsiteX5" fmla="*/ 214016 w 658849"/>
              <a:gd name="connsiteY5" fmla="*/ 38776 h 1579195"/>
              <a:gd name="connsiteX6" fmla="*/ 43535 w 658849"/>
              <a:gd name="connsiteY6" fmla="*/ 30 h 1579195"/>
              <a:gd name="connsiteX0" fmla="*/ 0 w 658849"/>
              <a:gd name="connsiteY0" fmla="*/ 1579195 h 1579195"/>
              <a:gd name="connsiteX1" fmla="*/ 404564 w 658849"/>
              <a:gd name="connsiteY1" fmla="*/ 1505939 h 1579195"/>
              <a:gd name="connsiteX2" fmla="*/ 633285 w 658849"/>
              <a:gd name="connsiteY2" fmla="*/ 1137367 h 1579195"/>
              <a:gd name="connsiteX3" fmla="*/ 641296 w 658849"/>
              <a:gd name="connsiteY3" fmla="*/ 580809 h 1579195"/>
              <a:gd name="connsiteX4" fmla="*/ 525855 w 658849"/>
              <a:gd name="connsiteY4" fmla="*/ 247656 h 1579195"/>
              <a:gd name="connsiteX5" fmla="*/ 214016 w 658849"/>
              <a:gd name="connsiteY5" fmla="*/ 38776 h 1579195"/>
              <a:gd name="connsiteX6" fmla="*/ 43535 w 658849"/>
              <a:gd name="connsiteY6" fmla="*/ 30 h 1579195"/>
              <a:gd name="connsiteX0" fmla="*/ 0 w 666488"/>
              <a:gd name="connsiteY0" fmla="*/ 1579195 h 1579195"/>
              <a:gd name="connsiteX1" fmla="*/ 404564 w 666488"/>
              <a:gd name="connsiteY1" fmla="*/ 1505939 h 1579195"/>
              <a:gd name="connsiteX2" fmla="*/ 645040 w 666488"/>
              <a:gd name="connsiteY2" fmla="*/ 1112112 h 1579195"/>
              <a:gd name="connsiteX3" fmla="*/ 641296 w 666488"/>
              <a:gd name="connsiteY3" fmla="*/ 580809 h 1579195"/>
              <a:gd name="connsiteX4" fmla="*/ 525855 w 666488"/>
              <a:gd name="connsiteY4" fmla="*/ 247656 h 1579195"/>
              <a:gd name="connsiteX5" fmla="*/ 214016 w 666488"/>
              <a:gd name="connsiteY5" fmla="*/ 38776 h 1579195"/>
              <a:gd name="connsiteX6" fmla="*/ 43535 w 666488"/>
              <a:gd name="connsiteY6" fmla="*/ 30 h 1579195"/>
              <a:gd name="connsiteX0" fmla="*/ 0 w 660217"/>
              <a:gd name="connsiteY0" fmla="*/ 1579195 h 1579195"/>
              <a:gd name="connsiteX1" fmla="*/ 404564 w 660217"/>
              <a:gd name="connsiteY1" fmla="*/ 1505939 h 1579195"/>
              <a:gd name="connsiteX2" fmla="*/ 645040 w 660217"/>
              <a:gd name="connsiteY2" fmla="*/ 1112112 h 1579195"/>
              <a:gd name="connsiteX3" fmla="*/ 641296 w 660217"/>
              <a:gd name="connsiteY3" fmla="*/ 580809 h 1579195"/>
              <a:gd name="connsiteX4" fmla="*/ 525855 w 660217"/>
              <a:gd name="connsiteY4" fmla="*/ 247656 h 1579195"/>
              <a:gd name="connsiteX5" fmla="*/ 214016 w 660217"/>
              <a:gd name="connsiteY5" fmla="*/ 38776 h 1579195"/>
              <a:gd name="connsiteX6" fmla="*/ 43535 w 660217"/>
              <a:gd name="connsiteY6" fmla="*/ 30 h 1579195"/>
              <a:gd name="connsiteX0" fmla="*/ 0 w 658997"/>
              <a:gd name="connsiteY0" fmla="*/ 1579195 h 1579195"/>
              <a:gd name="connsiteX1" fmla="*/ 404564 w 658997"/>
              <a:gd name="connsiteY1" fmla="*/ 1505939 h 1579195"/>
              <a:gd name="connsiteX2" fmla="*/ 645040 w 658997"/>
              <a:gd name="connsiteY2" fmla="*/ 1112112 h 1579195"/>
              <a:gd name="connsiteX3" fmla="*/ 641296 w 658997"/>
              <a:gd name="connsiteY3" fmla="*/ 580809 h 1579195"/>
              <a:gd name="connsiteX4" fmla="*/ 525855 w 658997"/>
              <a:gd name="connsiteY4" fmla="*/ 247656 h 1579195"/>
              <a:gd name="connsiteX5" fmla="*/ 214016 w 658997"/>
              <a:gd name="connsiteY5" fmla="*/ 38776 h 1579195"/>
              <a:gd name="connsiteX6" fmla="*/ 43535 w 658997"/>
              <a:gd name="connsiteY6" fmla="*/ 30 h 1579195"/>
              <a:gd name="connsiteX0" fmla="*/ 0 w 659990"/>
              <a:gd name="connsiteY0" fmla="*/ 1579195 h 1579195"/>
              <a:gd name="connsiteX1" fmla="*/ 404564 w 659990"/>
              <a:gd name="connsiteY1" fmla="*/ 1505939 h 1579195"/>
              <a:gd name="connsiteX2" fmla="*/ 645040 w 659990"/>
              <a:gd name="connsiteY2" fmla="*/ 1112112 h 1579195"/>
              <a:gd name="connsiteX3" fmla="*/ 641296 w 659990"/>
              <a:gd name="connsiteY3" fmla="*/ 580809 h 1579195"/>
              <a:gd name="connsiteX4" fmla="*/ 525855 w 659990"/>
              <a:gd name="connsiteY4" fmla="*/ 247656 h 1579195"/>
              <a:gd name="connsiteX5" fmla="*/ 214016 w 659990"/>
              <a:gd name="connsiteY5" fmla="*/ 38776 h 1579195"/>
              <a:gd name="connsiteX6" fmla="*/ 43535 w 659990"/>
              <a:gd name="connsiteY6" fmla="*/ 30 h 1579195"/>
              <a:gd name="connsiteX0" fmla="*/ 0 w 660331"/>
              <a:gd name="connsiteY0" fmla="*/ 1579165 h 1579165"/>
              <a:gd name="connsiteX1" fmla="*/ 404564 w 660331"/>
              <a:gd name="connsiteY1" fmla="*/ 1505909 h 1579165"/>
              <a:gd name="connsiteX2" fmla="*/ 645040 w 660331"/>
              <a:gd name="connsiteY2" fmla="*/ 1112082 h 1579165"/>
              <a:gd name="connsiteX3" fmla="*/ 641296 w 660331"/>
              <a:gd name="connsiteY3" fmla="*/ 580779 h 1579165"/>
              <a:gd name="connsiteX4" fmla="*/ 502343 w 660331"/>
              <a:gd name="connsiteY4" fmla="*/ 197114 h 1579165"/>
              <a:gd name="connsiteX5" fmla="*/ 214016 w 660331"/>
              <a:gd name="connsiteY5" fmla="*/ 38746 h 1579165"/>
              <a:gd name="connsiteX6" fmla="*/ 43535 w 660331"/>
              <a:gd name="connsiteY6" fmla="*/ 0 h 1579165"/>
              <a:gd name="connsiteX0" fmla="*/ 0 w 660331"/>
              <a:gd name="connsiteY0" fmla="*/ 1579165 h 1579165"/>
              <a:gd name="connsiteX1" fmla="*/ 404564 w 660331"/>
              <a:gd name="connsiteY1" fmla="*/ 1505909 h 1579165"/>
              <a:gd name="connsiteX2" fmla="*/ 645040 w 660331"/>
              <a:gd name="connsiteY2" fmla="*/ 1112082 h 1579165"/>
              <a:gd name="connsiteX3" fmla="*/ 641296 w 660331"/>
              <a:gd name="connsiteY3" fmla="*/ 580779 h 1579165"/>
              <a:gd name="connsiteX4" fmla="*/ 502343 w 660331"/>
              <a:gd name="connsiteY4" fmla="*/ 197114 h 1579165"/>
              <a:gd name="connsiteX5" fmla="*/ 214016 w 660331"/>
              <a:gd name="connsiteY5" fmla="*/ 38746 h 1579165"/>
              <a:gd name="connsiteX6" fmla="*/ 43535 w 660331"/>
              <a:gd name="connsiteY6" fmla="*/ 0 h 1579165"/>
              <a:gd name="connsiteX0" fmla="*/ 0 w 660331"/>
              <a:gd name="connsiteY0" fmla="*/ 1579165 h 1579165"/>
              <a:gd name="connsiteX1" fmla="*/ 404564 w 660331"/>
              <a:gd name="connsiteY1" fmla="*/ 1505909 h 1579165"/>
              <a:gd name="connsiteX2" fmla="*/ 645040 w 660331"/>
              <a:gd name="connsiteY2" fmla="*/ 1112082 h 1579165"/>
              <a:gd name="connsiteX3" fmla="*/ 641296 w 660331"/>
              <a:gd name="connsiteY3" fmla="*/ 580779 h 1579165"/>
              <a:gd name="connsiteX4" fmla="*/ 502343 w 660331"/>
              <a:gd name="connsiteY4" fmla="*/ 197114 h 1579165"/>
              <a:gd name="connsiteX5" fmla="*/ 214016 w 660331"/>
              <a:gd name="connsiteY5" fmla="*/ 38746 h 1579165"/>
              <a:gd name="connsiteX6" fmla="*/ 43535 w 660331"/>
              <a:gd name="connsiteY6" fmla="*/ 0 h 1579165"/>
              <a:gd name="connsiteX0" fmla="*/ 0 w 649912"/>
              <a:gd name="connsiteY0" fmla="*/ 1579165 h 1579165"/>
              <a:gd name="connsiteX1" fmla="*/ 404564 w 649912"/>
              <a:gd name="connsiteY1" fmla="*/ 1505909 h 1579165"/>
              <a:gd name="connsiteX2" fmla="*/ 621528 w 649912"/>
              <a:gd name="connsiteY2" fmla="*/ 1107030 h 1579165"/>
              <a:gd name="connsiteX3" fmla="*/ 641296 w 649912"/>
              <a:gd name="connsiteY3" fmla="*/ 580779 h 1579165"/>
              <a:gd name="connsiteX4" fmla="*/ 502343 w 649912"/>
              <a:gd name="connsiteY4" fmla="*/ 197114 h 1579165"/>
              <a:gd name="connsiteX5" fmla="*/ 214016 w 649912"/>
              <a:gd name="connsiteY5" fmla="*/ 38746 h 1579165"/>
              <a:gd name="connsiteX6" fmla="*/ 43535 w 649912"/>
              <a:gd name="connsiteY6" fmla="*/ 0 h 1579165"/>
              <a:gd name="connsiteX0" fmla="*/ 0 w 658154"/>
              <a:gd name="connsiteY0" fmla="*/ 1579165 h 1579165"/>
              <a:gd name="connsiteX1" fmla="*/ 404564 w 658154"/>
              <a:gd name="connsiteY1" fmla="*/ 1505909 h 1579165"/>
              <a:gd name="connsiteX2" fmla="*/ 621528 w 658154"/>
              <a:gd name="connsiteY2" fmla="*/ 1107030 h 1579165"/>
              <a:gd name="connsiteX3" fmla="*/ 641296 w 658154"/>
              <a:gd name="connsiteY3" fmla="*/ 580779 h 1579165"/>
              <a:gd name="connsiteX4" fmla="*/ 502343 w 658154"/>
              <a:gd name="connsiteY4" fmla="*/ 197114 h 1579165"/>
              <a:gd name="connsiteX5" fmla="*/ 214016 w 658154"/>
              <a:gd name="connsiteY5" fmla="*/ 38746 h 1579165"/>
              <a:gd name="connsiteX6" fmla="*/ 43535 w 658154"/>
              <a:gd name="connsiteY6" fmla="*/ 0 h 1579165"/>
              <a:gd name="connsiteX0" fmla="*/ 0 w 652702"/>
              <a:gd name="connsiteY0" fmla="*/ 1579165 h 1579165"/>
              <a:gd name="connsiteX1" fmla="*/ 404564 w 652702"/>
              <a:gd name="connsiteY1" fmla="*/ 1505909 h 1579165"/>
              <a:gd name="connsiteX2" fmla="*/ 609772 w 652702"/>
              <a:gd name="connsiteY2" fmla="*/ 1142387 h 1579165"/>
              <a:gd name="connsiteX3" fmla="*/ 641296 w 652702"/>
              <a:gd name="connsiteY3" fmla="*/ 580779 h 1579165"/>
              <a:gd name="connsiteX4" fmla="*/ 502343 w 652702"/>
              <a:gd name="connsiteY4" fmla="*/ 197114 h 1579165"/>
              <a:gd name="connsiteX5" fmla="*/ 214016 w 652702"/>
              <a:gd name="connsiteY5" fmla="*/ 38746 h 1579165"/>
              <a:gd name="connsiteX6" fmla="*/ 43535 w 652702"/>
              <a:gd name="connsiteY6" fmla="*/ 0 h 1579165"/>
              <a:gd name="connsiteX0" fmla="*/ 0 w 659667"/>
              <a:gd name="connsiteY0" fmla="*/ 1579165 h 1579165"/>
              <a:gd name="connsiteX1" fmla="*/ 404564 w 659667"/>
              <a:gd name="connsiteY1" fmla="*/ 1505909 h 1579165"/>
              <a:gd name="connsiteX2" fmla="*/ 609772 w 659667"/>
              <a:gd name="connsiteY2" fmla="*/ 1142387 h 1579165"/>
              <a:gd name="connsiteX3" fmla="*/ 653052 w 659667"/>
              <a:gd name="connsiteY3" fmla="*/ 555524 h 1579165"/>
              <a:gd name="connsiteX4" fmla="*/ 502343 w 659667"/>
              <a:gd name="connsiteY4" fmla="*/ 197114 h 1579165"/>
              <a:gd name="connsiteX5" fmla="*/ 214016 w 659667"/>
              <a:gd name="connsiteY5" fmla="*/ 38746 h 1579165"/>
              <a:gd name="connsiteX6" fmla="*/ 43535 w 659667"/>
              <a:gd name="connsiteY6" fmla="*/ 0 h 1579165"/>
              <a:gd name="connsiteX0" fmla="*/ 0 w 659667"/>
              <a:gd name="connsiteY0" fmla="*/ 1579165 h 1579165"/>
              <a:gd name="connsiteX1" fmla="*/ 404564 w 659667"/>
              <a:gd name="connsiteY1" fmla="*/ 1505909 h 1579165"/>
              <a:gd name="connsiteX2" fmla="*/ 609772 w 659667"/>
              <a:gd name="connsiteY2" fmla="*/ 1177744 h 1579165"/>
              <a:gd name="connsiteX3" fmla="*/ 653052 w 659667"/>
              <a:gd name="connsiteY3" fmla="*/ 555524 h 1579165"/>
              <a:gd name="connsiteX4" fmla="*/ 502343 w 659667"/>
              <a:gd name="connsiteY4" fmla="*/ 197114 h 1579165"/>
              <a:gd name="connsiteX5" fmla="*/ 214016 w 659667"/>
              <a:gd name="connsiteY5" fmla="*/ 38746 h 1579165"/>
              <a:gd name="connsiteX6" fmla="*/ 43535 w 659667"/>
              <a:gd name="connsiteY6" fmla="*/ 0 h 1579165"/>
              <a:gd name="connsiteX0" fmla="*/ 0 w 649868"/>
              <a:gd name="connsiteY0" fmla="*/ 1579165 h 1579165"/>
              <a:gd name="connsiteX1" fmla="*/ 404564 w 649868"/>
              <a:gd name="connsiteY1" fmla="*/ 1505909 h 1579165"/>
              <a:gd name="connsiteX2" fmla="*/ 609772 w 649868"/>
              <a:gd name="connsiteY2" fmla="*/ 1177744 h 1579165"/>
              <a:gd name="connsiteX3" fmla="*/ 641297 w 649868"/>
              <a:gd name="connsiteY3" fmla="*/ 555524 h 1579165"/>
              <a:gd name="connsiteX4" fmla="*/ 502343 w 649868"/>
              <a:gd name="connsiteY4" fmla="*/ 197114 h 1579165"/>
              <a:gd name="connsiteX5" fmla="*/ 214016 w 649868"/>
              <a:gd name="connsiteY5" fmla="*/ 38746 h 1579165"/>
              <a:gd name="connsiteX6" fmla="*/ 43535 w 649868"/>
              <a:gd name="connsiteY6" fmla="*/ 0 h 1579165"/>
              <a:gd name="connsiteX0" fmla="*/ 0 w 635497"/>
              <a:gd name="connsiteY0" fmla="*/ 1579165 h 1579165"/>
              <a:gd name="connsiteX1" fmla="*/ 404564 w 635497"/>
              <a:gd name="connsiteY1" fmla="*/ 1505909 h 1579165"/>
              <a:gd name="connsiteX2" fmla="*/ 609772 w 635497"/>
              <a:gd name="connsiteY2" fmla="*/ 1177744 h 1579165"/>
              <a:gd name="connsiteX3" fmla="*/ 620724 w 635497"/>
              <a:gd name="connsiteY3" fmla="*/ 560575 h 1579165"/>
              <a:gd name="connsiteX4" fmla="*/ 502343 w 635497"/>
              <a:gd name="connsiteY4" fmla="*/ 197114 h 1579165"/>
              <a:gd name="connsiteX5" fmla="*/ 214016 w 635497"/>
              <a:gd name="connsiteY5" fmla="*/ 38746 h 1579165"/>
              <a:gd name="connsiteX6" fmla="*/ 43535 w 635497"/>
              <a:gd name="connsiteY6" fmla="*/ 0 h 1579165"/>
              <a:gd name="connsiteX0" fmla="*/ 0 w 637039"/>
              <a:gd name="connsiteY0" fmla="*/ 1579165 h 1579165"/>
              <a:gd name="connsiteX1" fmla="*/ 404564 w 637039"/>
              <a:gd name="connsiteY1" fmla="*/ 1505909 h 1579165"/>
              <a:gd name="connsiteX2" fmla="*/ 609772 w 637039"/>
              <a:gd name="connsiteY2" fmla="*/ 1177744 h 1579165"/>
              <a:gd name="connsiteX3" fmla="*/ 620724 w 637039"/>
              <a:gd name="connsiteY3" fmla="*/ 560575 h 1579165"/>
              <a:gd name="connsiteX4" fmla="*/ 478831 w 637039"/>
              <a:gd name="connsiteY4" fmla="*/ 197114 h 1579165"/>
              <a:gd name="connsiteX5" fmla="*/ 214016 w 637039"/>
              <a:gd name="connsiteY5" fmla="*/ 38746 h 1579165"/>
              <a:gd name="connsiteX6" fmla="*/ 43535 w 637039"/>
              <a:gd name="connsiteY6" fmla="*/ 0 h 1579165"/>
              <a:gd name="connsiteX0" fmla="*/ 0 w 638079"/>
              <a:gd name="connsiteY0" fmla="*/ 1579165 h 1579165"/>
              <a:gd name="connsiteX1" fmla="*/ 386930 w 638079"/>
              <a:gd name="connsiteY1" fmla="*/ 1521063 h 1579165"/>
              <a:gd name="connsiteX2" fmla="*/ 609772 w 638079"/>
              <a:gd name="connsiteY2" fmla="*/ 1177744 h 1579165"/>
              <a:gd name="connsiteX3" fmla="*/ 620724 w 638079"/>
              <a:gd name="connsiteY3" fmla="*/ 560575 h 1579165"/>
              <a:gd name="connsiteX4" fmla="*/ 478831 w 638079"/>
              <a:gd name="connsiteY4" fmla="*/ 197114 h 1579165"/>
              <a:gd name="connsiteX5" fmla="*/ 214016 w 638079"/>
              <a:gd name="connsiteY5" fmla="*/ 38746 h 1579165"/>
              <a:gd name="connsiteX6" fmla="*/ 43535 w 638079"/>
              <a:gd name="connsiteY6" fmla="*/ 0 h 1579165"/>
              <a:gd name="connsiteX0" fmla="*/ 0 w 631412"/>
              <a:gd name="connsiteY0" fmla="*/ 1579165 h 1579165"/>
              <a:gd name="connsiteX1" fmla="*/ 386930 w 631412"/>
              <a:gd name="connsiteY1" fmla="*/ 1521063 h 1579165"/>
              <a:gd name="connsiteX2" fmla="*/ 595077 w 631412"/>
              <a:gd name="connsiteY2" fmla="*/ 1182795 h 1579165"/>
              <a:gd name="connsiteX3" fmla="*/ 620724 w 631412"/>
              <a:gd name="connsiteY3" fmla="*/ 560575 h 1579165"/>
              <a:gd name="connsiteX4" fmla="*/ 478831 w 631412"/>
              <a:gd name="connsiteY4" fmla="*/ 197114 h 1579165"/>
              <a:gd name="connsiteX5" fmla="*/ 214016 w 631412"/>
              <a:gd name="connsiteY5" fmla="*/ 38746 h 1579165"/>
              <a:gd name="connsiteX6" fmla="*/ 43535 w 631412"/>
              <a:gd name="connsiteY6" fmla="*/ 0 h 1579165"/>
              <a:gd name="connsiteX0" fmla="*/ 0 w 631412"/>
              <a:gd name="connsiteY0" fmla="*/ 1579165 h 1579165"/>
              <a:gd name="connsiteX1" fmla="*/ 386930 w 631412"/>
              <a:gd name="connsiteY1" fmla="*/ 1521063 h 1579165"/>
              <a:gd name="connsiteX2" fmla="*/ 595077 w 631412"/>
              <a:gd name="connsiteY2" fmla="*/ 1182795 h 1579165"/>
              <a:gd name="connsiteX3" fmla="*/ 620724 w 631412"/>
              <a:gd name="connsiteY3" fmla="*/ 560575 h 1579165"/>
              <a:gd name="connsiteX4" fmla="*/ 478831 w 631412"/>
              <a:gd name="connsiteY4" fmla="*/ 197114 h 1579165"/>
              <a:gd name="connsiteX5" fmla="*/ 214016 w 631412"/>
              <a:gd name="connsiteY5" fmla="*/ 38746 h 1579165"/>
              <a:gd name="connsiteX6" fmla="*/ 43535 w 631412"/>
              <a:gd name="connsiteY6" fmla="*/ 0 h 1579165"/>
              <a:gd name="connsiteX0" fmla="*/ 0 w 631412"/>
              <a:gd name="connsiteY0" fmla="*/ 1579165 h 1579165"/>
              <a:gd name="connsiteX1" fmla="*/ 386930 w 631412"/>
              <a:gd name="connsiteY1" fmla="*/ 1521063 h 1579165"/>
              <a:gd name="connsiteX2" fmla="*/ 595077 w 631412"/>
              <a:gd name="connsiteY2" fmla="*/ 1182795 h 1579165"/>
              <a:gd name="connsiteX3" fmla="*/ 620724 w 631412"/>
              <a:gd name="connsiteY3" fmla="*/ 560575 h 1579165"/>
              <a:gd name="connsiteX4" fmla="*/ 478831 w 631412"/>
              <a:gd name="connsiteY4" fmla="*/ 197114 h 1579165"/>
              <a:gd name="connsiteX5" fmla="*/ 214016 w 631412"/>
              <a:gd name="connsiteY5" fmla="*/ 38746 h 1579165"/>
              <a:gd name="connsiteX6" fmla="*/ 43535 w 631412"/>
              <a:gd name="connsiteY6" fmla="*/ 0 h 1579165"/>
              <a:gd name="connsiteX0" fmla="*/ 0 w 625287"/>
              <a:gd name="connsiteY0" fmla="*/ 1579165 h 1579165"/>
              <a:gd name="connsiteX1" fmla="*/ 386930 w 625287"/>
              <a:gd name="connsiteY1" fmla="*/ 1521063 h 1579165"/>
              <a:gd name="connsiteX2" fmla="*/ 571566 w 625287"/>
              <a:gd name="connsiteY2" fmla="*/ 1197948 h 1579165"/>
              <a:gd name="connsiteX3" fmla="*/ 620724 w 625287"/>
              <a:gd name="connsiteY3" fmla="*/ 560575 h 1579165"/>
              <a:gd name="connsiteX4" fmla="*/ 478831 w 625287"/>
              <a:gd name="connsiteY4" fmla="*/ 197114 h 1579165"/>
              <a:gd name="connsiteX5" fmla="*/ 214016 w 625287"/>
              <a:gd name="connsiteY5" fmla="*/ 38746 h 1579165"/>
              <a:gd name="connsiteX6" fmla="*/ 43535 w 625287"/>
              <a:gd name="connsiteY6" fmla="*/ 0 h 1579165"/>
              <a:gd name="connsiteX0" fmla="*/ 0 w 612352"/>
              <a:gd name="connsiteY0" fmla="*/ 1579165 h 1579165"/>
              <a:gd name="connsiteX1" fmla="*/ 386930 w 612352"/>
              <a:gd name="connsiteY1" fmla="*/ 1521063 h 1579165"/>
              <a:gd name="connsiteX2" fmla="*/ 571566 w 612352"/>
              <a:gd name="connsiteY2" fmla="*/ 1197948 h 1579165"/>
              <a:gd name="connsiteX3" fmla="*/ 606029 w 612352"/>
              <a:gd name="connsiteY3" fmla="*/ 555524 h 1579165"/>
              <a:gd name="connsiteX4" fmla="*/ 478831 w 612352"/>
              <a:gd name="connsiteY4" fmla="*/ 197114 h 1579165"/>
              <a:gd name="connsiteX5" fmla="*/ 214016 w 612352"/>
              <a:gd name="connsiteY5" fmla="*/ 38746 h 1579165"/>
              <a:gd name="connsiteX6" fmla="*/ 43535 w 612352"/>
              <a:gd name="connsiteY6" fmla="*/ 0 h 1579165"/>
              <a:gd name="connsiteX0" fmla="*/ 45168 w 657520"/>
              <a:gd name="connsiteY0" fmla="*/ 1558510 h 1558510"/>
              <a:gd name="connsiteX1" fmla="*/ 432098 w 657520"/>
              <a:gd name="connsiteY1" fmla="*/ 1500408 h 1558510"/>
              <a:gd name="connsiteX2" fmla="*/ 616734 w 657520"/>
              <a:gd name="connsiteY2" fmla="*/ 1177293 h 1558510"/>
              <a:gd name="connsiteX3" fmla="*/ 651197 w 657520"/>
              <a:gd name="connsiteY3" fmla="*/ 534869 h 1558510"/>
              <a:gd name="connsiteX4" fmla="*/ 523999 w 657520"/>
              <a:gd name="connsiteY4" fmla="*/ 176459 h 1558510"/>
              <a:gd name="connsiteX5" fmla="*/ 259184 w 657520"/>
              <a:gd name="connsiteY5" fmla="*/ 18091 h 1558510"/>
              <a:gd name="connsiteX6" fmla="*/ 0 w 657520"/>
              <a:gd name="connsiteY6" fmla="*/ 7171 h 1558510"/>
              <a:gd name="connsiteX0" fmla="*/ 45168 w 655924"/>
              <a:gd name="connsiteY0" fmla="*/ 1558510 h 1558510"/>
              <a:gd name="connsiteX1" fmla="*/ 432098 w 655924"/>
              <a:gd name="connsiteY1" fmla="*/ 1500408 h 1558510"/>
              <a:gd name="connsiteX2" fmla="*/ 616734 w 655924"/>
              <a:gd name="connsiteY2" fmla="*/ 1177293 h 1558510"/>
              <a:gd name="connsiteX3" fmla="*/ 651197 w 655924"/>
              <a:gd name="connsiteY3" fmla="*/ 534869 h 1558510"/>
              <a:gd name="connsiteX4" fmla="*/ 546175 w 655924"/>
              <a:gd name="connsiteY4" fmla="*/ 185735 h 1558510"/>
              <a:gd name="connsiteX5" fmla="*/ 259184 w 655924"/>
              <a:gd name="connsiteY5" fmla="*/ 18091 h 1558510"/>
              <a:gd name="connsiteX6" fmla="*/ 0 w 655924"/>
              <a:gd name="connsiteY6" fmla="*/ 7171 h 1558510"/>
              <a:gd name="connsiteX0" fmla="*/ 45168 w 662400"/>
              <a:gd name="connsiteY0" fmla="*/ 1558510 h 1558510"/>
              <a:gd name="connsiteX1" fmla="*/ 432098 w 662400"/>
              <a:gd name="connsiteY1" fmla="*/ 1500408 h 1558510"/>
              <a:gd name="connsiteX2" fmla="*/ 616734 w 662400"/>
              <a:gd name="connsiteY2" fmla="*/ 1177293 h 1558510"/>
              <a:gd name="connsiteX3" fmla="*/ 658589 w 662400"/>
              <a:gd name="connsiteY3" fmla="*/ 544144 h 1558510"/>
              <a:gd name="connsiteX4" fmla="*/ 546175 w 662400"/>
              <a:gd name="connsiteY4" fmla="*/ 185735 h 1558510"/>
              <a:gd name="connsiteX5" fmla="*/ 259184 w 662400"/>
              <a:gd name="connsiteY5" fmla="*/ 18091 h 1558510"/>
              <a:gd name="connsiteX6" fmla="*/ 0 w 662400"/>
              <a:gd name="connsiteY6" fmla="*/ 7171 h 1558510"/>
              <a:gd name="connsiteX0" fmla="*/ 45168 w 662400"/>
              <a:gd name="connsiteY0" fmla="*/ 1558510 h 1558510"/>
              <a:gd name="connsiteX1" fmla="*/ 432098 w 662400"/>
              <a:gd name="connsiteY1" fmla="*/ 1500408 h 1558510"/>
              <a:gd name="connsiteX2" fmla="*/ 616734 w 662400"/>
              <a:gd name="connsiteY2" fmla="*/ 1177293 h 1558510"/>
              <a:gd name="connsiteX3" fmla="*/ 658589 w 662400"/>
              <a:gd name="connsiteY3" fmla="*/ 544144 h 1558510"/>
              <a:gd name="connsiteX4" fmla="*/ 546175 w 662400"/>
              <a:gd name="connsiteY4" fmla="*/ 185735 h 1558510"/>
              <a:gd name="connsiteX5" fmla="*/ 259184 w 662400"/>
              <a:gd name="connsiteY5" fmla="*/ 18091 h 1558510"/>
              <a:gd name="connsiteX6" fmla="*/ 0 w 662400"/>
              <a:gd name="connsiteY6" fmla="*/ 7171 h 1558510"/>
              <a:gd name="connsiteX0" fmla="*/ 45168 w 674971"/>
              <a:gd name="connsiteY0" fmla="*/ 1558510 h 1558510"/>
              <a:gd name="connsiteX1" fmla="*/ 432098 w 674971"/>
              <a:gd name="connsiteY1" fmla="*/ 1500408 h 1558510"/>
              <a:gd name="connsiteX2" fmla="*/ 616734 w 674971"/>
              <a:gd name="connsiteY2" fmla="*/ 1177293 h 1558510"/>
              <a:gd name="connsiteX3" fmla="*/ 658589 w 674971"/>
              <a:gd name="connsiteY3" fmla="*/ 544144 h 1558510"/>
              <a:gd name="connsiteX4" fmla="*/ 546175 w 674971"/>
              <a:gd name="connsiteY4" fmla="*/ 185735 h 1558510"/>
              <a:gd name="connsiteX5" fmla="*/ 259184 w 674971"/>
              <a:gd name="connsiteY5" fmla="*/ 18091 h 1558510"/>
              <a:gd name="connsiteX6" fmla="*/ 0 w 674971"/>
              <a:gd name="connsiteY6" fmla="*/ 7171 h 1558510"/>
              <a:gd name="connsiteX0" fmla="*/ 45168 w 668882"/>
              <a:gd name="connsiteY0" fmla="*/ 1558510 h 1558510"/>
              <a:gd name="connsiteX1" fmla="*/ 432098 w 668882"/>
              <a:gd name="connsiteY1" fmla="*/ 1500408 h 1558510"/>
              <a:gd name="connsiteX2" fmla="*/ 616734 w 668882"/>
              <a:gd name="connsiteY2" fmla="*/ 1177293 h 1558510"/>
              <a:gd name="connsiteX3" fmla="*/ 651197 w 668882"/>
              <a:gd name="connsiteY3" fmla="*/ 581246 h 1558510"/>
              <a:gd name="connsiteX4" fmla="*/ 546175 w 668882"/>
              <a:gd name="connsiteY4" fmla="*/ 185735 h 1558510"/>
              <a:gd name="connsiteX5" fmla="*/ 259184 w 668882"/>
              <a:gd name="connsiteY5" fmla="*/ 18091 h 1558510"/>
              <a:gd name="connsiteX6" fmla="*/ 0 w 668882"/>
              <a:gd name="connsiteY6" fmla="*/ 7171 h 1558510"/>
              <a:gd name="connsiteX0" fmla="*/ 45168 w 687621"/>
              <a:gd name="connsiteY0" fmla="*/ 1558510 h 1558510"/>
              <a:gd name="connsiteX1" fmla="*/ 432098 w 687621"/>
              <a:gd name="connsiteY1" fmla="*/ 1500408 h 1558510"/>
              <a:gd name="connsiteX2" fmla="*/ 616734 w 687621"/>
              <a:gd name="connsiteY2" fmla="*/ 1177293 h 1558510"/>
              <a:gd name="connsiteX3" fmla="*/ 673373 w 687621"/>
              <a:gd name="connsiteY3" fmla="*/ 599797 h 1558510"/>
              <a:gd name="connsiteX4" fmla="*/ 546175 w 687621"/>
              <a:gd name="connsiteY4" fmla="*/ 185735 h 1558510"/>
              <a:gd name="connsiteX5" fmla="*/ 259184 w 687621"/>
              <a:gd name="connsiteY5" fmla="*/ 18091 h 1558510"/>
              <a:gd name="connsiteX6" fmla="*/ 0 w 687621"/>
              <a:gd name="connsiteY6" fmla="*/ 7171 h 1558510"/>
              <a:gd name="connsiteX0" fmla="*/ 45168 w 678706"/>
              <a:gd name="connsiteY0" fmla="*/ 1558510 h 1558510"/>
              <a:gd name="connsiteX1" fmla="*/ 432098 w 678706"/>
              <a:gd name="connsiteY1" fmla="*/ 1500408 h 1558510"/>
              <a:gd name="connsiteX2" fmla="*/ 616734 w 678706"/>
              <a:gd name="connsiteY2" fmla="*/ 1177293 h 1558510"/>
              <a:gd name="connsiteX3" fmla="*/ 673373 w 678706"/>
              <a:gd name="connsiteY3" fmla="*/ 599797 h 1558510"/>
              <a:gd name="connsiteX4" fmla="*/ 501823 w 678706"/>
              <a:gd name="connsiteY4" fmla="*/ 195012 h 1558510"/>
              <a:gd name="connsiteX5" fmla="*/ 259184 w 678706"/>
              <a:gd name="connsiteY5" fmla="*/ 18091 h 1558510"/>
              <a:gd name="connsiteX6" fmla="*/ 0 w 678706"/>
              <a:gd name="connsiteY6" fmla="*/ 7171 h 1558510"/>
              <a:gd name="connsiteX0" fmla="*/ 45168 w 653142"/>
              <a:gd name="connsiteY0" fmla="*/ 1558510 h 1558510"/>
              <a:gd name="connsiteX1" fmla="*/ 432098 w 653142"/>
              <a:gd name="connsiteY1" fmla="*/ 1500408 h 1558510"/>
              <a:gd name="connsiteX2" fmla="*/ 616734 w 653142"/>
              <a:gd name="connsiteY2" fmla="*/ 1177293 h 1558510"/>
              <a:gd name="connsiteX3" fmla="*/ 643806 w 653142"/>
              <a:gd name="connsiteY3" fmla="*/ 609072 h 1558510"/>
              <a:gd name="connsiteX4" fmla="*/ 501823 w 653142"/>
              <a:gd name="connsiteY4" fmla="*/ 195012 h 1558510"/>
              <a:gd name="connsiteX5" fmla="*/ 259184 w 653142"/>
              <a:gd name="connsiteY5" fmla="*/ 18091 h 1558510"/>
              <a:gd name="connsiteX6" fmla="*/ 0 w 653142"/>
              <a:gd name="connsiteY6" fmla="*/ 7171 h 1558510"/>
              <a:gd name="connsiteX0" fmla="*/ 45168 w 653414"/>
              <a:gd name="connsiteY0" fmla="*/ 1558510 h 1558510"/>
              <a:gd name="connsiteX1" fmla="*/ 424707 w 653414"/>
              <a:gd name="connsiteY1" fmla="*/ 1463306 h 1558510"/>
              <a:gd name="connsiteX2" fmla="*/ 616734 w 653414"/>
              <a:gd name="connsiteY2" fmla="*/ 1177293 h 1558510"/>
              <a:gd name="connsiteX3" fmla="*/ 643806 w 653414"/>
              <a:gd name="connsiteY3" fmla="*/ 609072 h 1558510"/>
              <a:gd name="connsiteX4" fmla="*/ 501823 w 653414"/>
              <a:gd name="connsiteY4" fmla="*/ 195012 h 1558510"/>
              <a:gd name="connsiteX5" fmla="*/ 259184 w 653414"/>
              <a:gd name="connsiteY5" fmla="*/ 18091 h 1558510"/>
              <a:gd name="connsiteX6" fmla="*/ 0 w 653414"/>
              <a:gd name="connsiteY6" fmla="*/ 7171 h 1558510"/>
              <a:gd name="connsiteX0" fmla="*/ 45168 w 653414"/>
              <a:gd name="connsiteY0" fmla="*/ 1558510 h 1558510"/>
              <a:gd name="connsiteX1" fmla="*/ 424707 w 653414"/>
              <a:gd name="connsiteY1" fmla="*/ 1463306 h 1558510"/>
              <a:gd name="connsiteX2" fmla="*/ 616734 w 653414"/>
              <a:gd name="connsiteY2" fmla="*/ 1177293 h 1558510"/>
              <a:gd name="connsiteX3" fmla="*/ 643806 w 653414"/>
              <a:gd name="connsiteY3" fmla="*/ 609072 h 1558510"/>
              <a:gd name="connsiteX4" fmla="*/ 501823 w 653414"/>
              <a:gd name="connsiteY4" fmla="*/ 195012 h 1558510"/>
              <a:gd name="connsiteX5" fmla="*/ 259184 w 653414"/>
              <a:gd name="connsiteY5" fmla="*/ 18091 h 1558510"/>
              <a:gd name="connsiteX6" fmla="*/ 0 w 653414"/>
              <a:gd name="connsiteY6" fmla="*/ 7171 h 1558510"/>
              <a:gd name="connsiteX0" fmla="*/ 45168 w 653142"/>
              <a:gd name="connsiteY0" fmla="*/ 1558510 h 1558510"/>
              <a:gd name="connsiteX1" fmla="*/ 432099 w 653142"/>
              <a:gd name="connsiteY1" fmla="*/ 1416929 h 1558510"/>
              <a:gd name="connsiteX2" fmla="*/ 616734 w 653142"/>
              <a:gd name="connsiteY2" fmla="*/ 1177293 h 1558510"/>
              <a:gd name="connsiteX3" fmla="*/ 643806 w 653142"/>
              <a:gd name="connsiteY3" fmla="*/ 609072 h 1558510"/>
              <a:gd name="connsiteX4" fmla="*/ 501823 w 653142"/>
              <a:gd name="connsiteY4" fmla="*/ 195012 h 1558510"/>
              <a:gd name="connsiteX5" fmla="*/ 259184 w 653142"/>
              <a:gd name="connsiteY5" fmla="*/ 18091 h 1558510"/>
              <a:gd name="connsiteX6" fmla="*/ 0 w 653142"/>
              <a:gd name="connsiteY6" fmla="*/ 7171 h 1558510"/>
              <a:gd name="connsiteX0" fmla="*/ 45168 w 649321"/>
              <a:gd name="connsiteY0" fmla="*/ 1558510 h 1558510"/>
              <a:gd name="connsiteX1" fmla="*/ 432099 w 649321"/>
              <a:gd name="connsiteY1" fmla="*/ 1416929 h 1558510"/>
              <a:gd name="connsiteX2" fmla="*/ 601951 w 649321"/>
              <a:gd name="connsiteY2" fmla="*/ 1112365 h 1558510"/>
              <a:gd name="connsiteX3" fmla="*/ 643806 w 649321"/>
              <a:gd name="connsiteY3" fmla="*/ 609072 h 1558510"/>
              <a:gd name="connsiteX4" fmla="*/ 501823 w 649321"/>
              <a:gd name="connsiteY4" fmla="*/ 195012 h 1558510"/>
              <a:gd name="connsiteX5" fmla="*/ 259184 w 649321"/>
              <a:gd name="connsiteY5" fmla="*/ 18091 h 1558510"/>
              <a:gd name="connsiteX6" fmla="*/ 0 w 649321"/>
              <a:gd name="connsiteY6" fmla="*/ 7171 h 1558510"/>
              <a:gd name="connsiteX0" fmla="*/ 45168 w 653147"/>
              <a:gd name="connsiteY0" fmla="*/ 1558510 h 1558510"/>
              <a:gd name="connsiteX1" fmla="*/ 432099 w 653147"/>
              <a:gd name="connsiteY1" fmla="*/ 1416929 h 1558510"/>
              <a:gd name="connsiteX2" fmla="*/ 601951 w 653147"/>
              <a:gd name="connsiteY2" fmla="*/ 1112365 h 1558510"/>
              <a:gd name="connsiteX3" fmla="*/ 643806 w 653147"/>
              <a:gd name="connsiteY3" fmla="*/ 609072 h 1558510"/>
              <a:gd name="connsiteX4" fmla="*/ 501823 w 653147"/>
              <a:gd name="connsiteY4" fmla="*/ 195012 h 1558510"/>
              <a:gd name="connsiteX5" fmla="*/ 259184 w 653147"/>
              <a:gd name="connsiteY5" fmla="*/ 18091 h 1558510"/>
              <a:gd name="connsiteX6" fmla="*/ 0 w 653147"/>
              <a:gd name="connsiteY6" fmla="*/ 7171 h 155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147" h="1558510">
                <a:moveTo>
                  <a:pt x="45168" y="1558510"/>
                </a:moveTo>
                <a:cubicBezTo>
                  <a:pt x="262027" y="1530078"/>
                  <a:pt x="339302" y="1491287"/>
                  <a:pt x="432099" y="1416929"/>
                </a:cubicBezTo>
                <a:cubicBezTo>
                  <a:pt x="524896" y="1342571"/>
                  <a:pt x="544492" y="1321212"/>
                  <a:pt x="601951" y="1112365"/>
                </a:cubicBezTo>
                <a:cubicBezTo>
                  <a:pt x="659410" y="903518"/>
                  <a:pt x="660494" y="761964"/>
                  <a:pt x="643806" y="609072"/>
                </a:cubicBezTo>
                <a:cubicBezTo>
                  <a:pt x="627118" y="456180"/>
                  <a:pt x="565927" y="293509"/>
                  <a:pt x="501823" y="195012"/>
                </a:cubicBezTo>
                <a:cubicBezTo>
                  <a:pt x="437719" y="96515"/>
                  <a:pt x="331733" y="50943"/>
                  <a:pt x="259184" y="18091"/>
                </a:cubicBezTo>
                <a:cubicBezTo>
                  <a:pt x="186635" y="-14761"/>
                  <a:pt x="44557" y="7171"/>
                  <a:pt x="0" y="7171"/>
                </a:cubicBezTo>
              </a:path>
            </a:pathLst>
          </a:custGeom>
          <a:noFill/>
          <a:ln w="57150">
            <a:solidFill>
              <a:srgbClr val="C00000"/>
            </a:solidFill>
            <a:prstDash val="dash"/>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Shape 68">
            <a:extLst>
              <a:ext uri="{FF2B5EF4-FFF2-40B4-BE49-F238E27FC236}">
                <a16:creationId xmlns:a16="http://schemas.microsoft.com/office/drawing/2014/main" id="{DB96F5E3-F1EE-4B77-B1A6-7D95C7342DF4}"/>
              </a:ext>
            </a:extLst>
          </p:cNvPr>
          <p:cNvSpPr/>
          <p:nvPr/>
        </p:nvSpPr>
        <p:spPr>
          <a:xfrm>
            <a:off x="8712352" y="1828607"/>
            <a:ext cx="746529" cy="2163145"/>
          </a:xfrm>
          <a:custGeom>
            <a:avLst/>
            <a:gdLst>
              <a:gd name="connsiteX0" fmla="*/ 123986 w 702287"/>
              <a:gd name="connsiteY0" fmla="*/ 1619573 h 1619573"/>
              <a:gd name="connsiteX1" fmla="*/ 557939 w 702287"/>
              <a:gd name="connsiteY1" fmla="*/ 1278610 h 1619573"/>
              <a:gd name="connsiteX2" fmla="*/ 689675 w 702287"/>
              <a:gd name="connsiteY2" fmla="*/ 945396 h 1619573"/>
              <a:gd name="connsiteX3" fmla="*/ 674176 w 702287"/>
              <a:gd name="connsiteY3" fmla="*/ 449451 h 1619573"/>
              <a:gd name="connsiteX4" fmla="*/ 488197 w 702287"/>
              <a:gd name="connsiteY4" fmla="*/ 232474 h 1619573"/>
              <a:gd name="connsiteX5" fmla="*/ 170481 w 702287"/>
              <a:gd name="connsiteY5" fmla="*/ 38746 h 1619573"/>
              <a:gd name="connsiteX6" fmla="*/ 0 w 702287"/>
              <a:gd name="connsiteY6" fmla="*/ 0 h 1619573"/>
              <a:gd name="connsiteX0" fmla="*/ 123986 w 705152"/>
              <a:gd name="connsiteY0" fmla="*/ 1619573 h 1619573"/>
              <a:gd name="connsiteX1" fmla="*/ 557939 w 705152"/>
              <a:gd name="connsiteY1" fmla="*/ 1278610 h 1619573"/>
              <a:gd name="connsiteX2" fmla="*/ 689675 w 705152"/>
              <a:gd name="connsiteY2" fmla="*/ 945396 h 1619573"/>
              <a:gd name="connsiteX3" fmla="*/ 680054 w 705152"/>
              <a:gd name="connsiteY3" fmla="*/ 515115 h 1619573"/>
              <a:gd name="connsiteX4" fmla="*/ 488197 w 705152"/>
              <a:gd name="connsiteY4" fmla="*/ 232474 h 1619573"/>
              <a:gd name="connsiteX5" fmla="*/ 170481 w 705152"/>
              <a:gd name="connsiteY5" fmla="*/ 38746 h 1619573"/>
              <a:gd name="connsiteX6" fmla="*/ 0 w 705152"/>
              <a:gd name="connsiteY6" fmla="*/ 0 h 1619573"/>
              <a:gd name="connsiteX0" fmla="*/ 123986 w 708881"/>
              <a:gd name="connsiteY0" fmla="*/ 1619573 h 1619573"/>
              <a:gd name="connsiteX1" fmla="*/ 557939 w 708881"/>
              <a:gd name="connsiteY1" fmla="*/ 1278610 h 1619573"/>
              <a:gd name="connsiteX2" fmla="*/ 695553 w 708881"/>
              <a:gd name="connsiteY2" fmla="*/ 1016110 h 1619573"/>
              <a:gd name="connsiteX3" fmla="*/ 680054 w 708881"/>
              <a:gd name="connsiteY3" fmla="*/ 515115 h 1619573"/>
              <a:gd name="connsiteX4" fmla="*/ 488197 w 708881"/>
              <a:gd name="connsiteY4" fmla="*/ 232474 h 1619573"/>
              <a:gd name="connsiteX5" fmla="*/ 170481 w 708881"/>
              <a:gd name="connsiteY5" fmla="*/ 38746 h 1619573"/>
              <a:gd name="connsiteX6" fmla="*/ 0 w 708881"/>
              <a:gd name="connsiteY6" fmla="*/ 0 h 1619573"/>
              <a:gd name="connsiteX0" fmla="*/ 123986 w 708468"/>
              <a:gd name="connsiteY0" fmla="*/ 1619573 h 1619573"/>
              <a:gd name="connsiteX1" fmla="*/ 563817 w 708468"/>
              <a:gd name="connsiteY1" fmla="*/ 1324069 h 1619573"/>
              <a:gd name="connsiteX2" fmla="*/ 695553 w 708468"/>
              <a:gd name="connsiteY2" fmla="*/ 1016110 h 1619573"/>
              <a:gd name="connsiteX3" fmla="*/ 680054 w 708468"/>
              <a:gd name="connsiteY3" fmla="*/ 515115 h 1619573"/>
              <a:gd name="connsiteX4" fmla="*/ 488197 w 708468"/>
              <a:gd name="connsiteY4" fmla="*/ 232474 h 1619573"/>
              <a:gd name="connsiteX5" fmla="*/ 170481 w 708468"/>
              <a:gd name="connsiteY5" fmla="*/ 38746 h 1619573"/>
              <a:gd name="connsiteX6" fmla="*/ 0 w 708468"/>
              <a:gd name="connsiteY6" fmla="*/ 0 h 1619573"/>
              <a:gd name="connsiteX0" fmla="*/ 123986 w 698878"/>
              <a:gd name="connsiteY0" fmla="*/ 1619573 h 1619573"/>
              <a:gd name="connsiteX1" fmla="*/ 563817 w 698878"/>
              <a:gd name="connsiteY1" fmla="*/ 1324069 h 1619573"/>
              <a:gd name="connsiteX2" fmla="*/ 695553 w 698878"/>
              <a:gd name="connsiteY2" fmla="*/ 1016110 h 1619573"/>
              <a:gd name="connsiteX3" fmla="*/ 644786 w 698878"/>
              <a:gd name="connsiteY3" fmla="*/ 515115 h 1619573"/>
              <a:gd name="connsiteX4" fmla="*/ 488197 w 698878"/>
              <a:gd name="connsiteY4" fmla="*/ 232474 h 1619573"/>
              <a:gd name="connsiteX5" fmla="*/ 170481 w 698878"/>
              <a:gd name="connsiteY5" fmla="*/ 38746 h 1619573"/>
              <a:gd name="connsiteX6" fmla="*/ 0 w 698878"/>
              <a:gd name="connsiteY6" fmla="*/ 0 h 1619573"/>
              <a:gd name="connsiteX0" fmla="*/ 123986 w 671013"/>
              <a:gd name="connsiteY0" fmla="*/ 1619573 h 1619573"/>
              <a:gd name="connsiteX1" fmla="*/ 563817 w 671013"/>
              <a:gd name="connsiteY1" fmla="*/ 1324069 h 1619573"/>
              <a:gd name="connsiteX2" fmla="*/ 663225 w 671013"/>
              <a:gd name="connsiteY2" fmla="*/ 1016110 h 1619573"/>
              <a:gd name="connsiteX3" fmla="*/ 644786 w 671013"/>
              <a:gd name="connsiteY3" fmla="*/ 515115 h 1619573"/>
              <a:gd name="connsiteX4" fmla="*/ 488197 w 671013"/>
              <a:gd name="connsiteY4" fmla="*/ 232474 h 1619573"/>
              <a:gd name="connsiteX5" fmla="*/ 170481 w 671013"/>
              <a:gd name="connsiteY5" fmla="*/ 38746 h 1619573"/>
              <a:gd name="connsiteX6" fmla="*/ 0 w 671013"/>
              <a:gd name="connsiteY6" fmla="*/ 0 h 1619573"/>
              <a:gd name="connsiteX0" fmla="*/ 123986 w 677290"/>
              <a:gd name="connsiteY0" fmla="*/ 1619573 h 1619573"/>
              <a:gd name="connsiteX1" fmla="*/ 478587 w 677290"/>
              <a:gd name="connsiteY1" fmla="*/ 1394784 h 1619573"/>
              <a:gd name="connsiteX2" fmla="*/ 663225 w 677290"/>
              <a:gd name="connsiteY2" fmla="*/ 1016110 h 1619573"/>
              <a:gd name="connsiteX3" fmla="*/ 644786 w 677290"/>
              <a:gd name="connsiteY3" fmla="*/ 515115 h 1619573"/>
              <a:gd name="connsiteX4" fmla="*/ 488197 w 677290"/>
              <a:gd name="connsiteY4" fmla="*/ 232474 h 1619573"/>
              <a:gd name="connsiteX5" fmla="*/ 170481 w 677290"/>
              <a:gd name="connsiteY5" fmla="*/ 38746 h 1619573"/>
              <a:gd name="connsiteX6" fmla="*/ 0 w 677290"/>
              <a:gd name="connsiteY6" fmla="*/ 0 h 1619573"/>
              <a:gd name="connsiteX0" fmla="*/ 123986 w 655957"/>
              <a:gd name="connsiteY0" fmla="*/ 1619573 h 1619573"/>
              <a:gd name="connsiteX1" fmla="*/ 478587 w 655957"/>
              <a:gd name="connsiteY1" fmla="*/ 1394784 h 1619573"/>
              <a:gd name="connsiteX2" fmla="*/ 625019 w 655957"/>
              <a:gd name="connsiteY2" fmla="*/ 1026212 h 1619573"/>
              <a:gd name="connsiteX3" fmla="*/ 644786 w 655957"/>
              <a:gd name="connsiteY3" fmla="*/ 515115 h 1619573"/>
              <a:gd name="connsiteX4" fmla="*/ 488197 w 655957"/>
              <a:gd name="connsiteY4" fmla="*/ 232474 h 1619573"/>
              <a:gd name="connsiteX5" fmla="*/ 170481 w 655957"/>
              <a:gd name="connsiteY5" fmla="*/ 38746 h 1619573"/>
              <a:gd name="connsiteX6" fmla="*/ 0 w 655957"/>
              <a:gd name="connsiteY6" fmla="*/ 0 h 1619573"/>
              <a:gd name="connsiteX0" fmla="*/ 123986 w 632355"/>
              <a:gd name="connsiteY0" fmla="*/ 1619573 h 1619573"/>
              <a:gd name="connsiteX1" fmla="*/ 478587 w 632355"/>
              <a:gd name="connsiteY1" fmla="*/ 1394784 h 1619573"/>
              <a:gd name="connsiteX2" fmla="*/ 625019 w 632355"/>
              <a:gd name="connsiteY2" fmla="*/ 1026212 h 1619573"/>
              <a:gd name="connsiteX3" fmla="*/ 597762 w 632355"/>
              <a:gd name="connsiteY3" fmla="*/ 525218 h 1619573"/>
              <a:gd name="connsiteX4" fmla="*/ 488197 w 632355"/>
              <a:gd name="connsiteY4" fmla="*/ 232474 h 1619573"/>
              <a:gd name="connsiteX5" fmla="*/ 170481 w 632355"/>
              <a:gd name="connsiteY5" fmla="*/ 38746 h 1619573"/>
              <a:gd name="connsiteX6" fmla="*/ 0 w 632355"/>
              <a:gd name="connsiteY6" fmla="*/ 0 h 1619573"/>
              <a:gd name="connsiteX0" fmla="*/ 123986 w 633589"/>
              <a:gd name="connsiteY0" fmla="*/ 1619574 h 1619574"/>
              <a:gd name="connsiteX1" fmla="*/ 478587 w 633589"/>
              <a:gd name="connsiteY1" fmla="*/ 1394785 h 1619574"/>
              <a:gd name="connsiteX2" fmla="*/ 625019 w 633589"/>
              <a:gd name="connsiteY2" fmla="*/ 1026213 h 1619574"/>
              <a:gd name="connsiteX3" fmla="*/ 597762 w 633589"/>
              <a:gd name="connsiteY3" fmla="*/ 525219 h 1619574"/>
              <a:gd name="connsiteX4" fmla="*/ 444113 w 633589"/>
              <a:gd name="connsiteY4" fmla="*/ 237525 h 1619574"/>
              <a:gd name="connsiteX5" fmla="*/ 170481 w 633589"/>
              <a:gd name="connsiteY5" fmla="*/ 38747 h 1619574"/>
              <a:gd name="connsiteX6" fmla="*/ 0 w 633589"/>
              <a:gd name="connsiteY6" fmla="*/ 1 h 1619574"/>
              <a:gd name="connsiteX0" fmla="*/ 123986 w 627866"/>
              <a:gd name="connsiteY0" fmla="*/ 1619574 h 1619574"/>
              <a:gd name="connsiteX1" fmla="*/ 478587 w 627866"/>
              <a:gd name="connsiteY1" fmla="*/ 1394785 h 1619574"/>
              <a:gd name="connsiteX2" fmla="*/ 625019 w 627866"/>
              <a:gd name="connsiteY2" fmla="*/ 1026213 h 1619574"/>
              <a:gd name="connsiteX3" fmla="*/ 565433 w 627866"/>
              <a:gd name="connsiteY3" fmla="*/ 530270 h 1619574"/>
              <a:gd name="connsiteX4" fmla="*/ 444113 w 627866"/>
              <a:gd name="connsiteY4" fmla="*/ 237525 h 1619574"/>
              <a:gd name="connsiteX5" fmla="*/ 170481 w 627866"/>
              <a:gd name="connsiteY5" fmla="*/ 38747 h 1619574"/>
              <a:gd name="connsiteX6" fmla="*/ 0 w 627866"/>
              <a:gd name="connsiteY6" fmla="*/ 1 h 1619574"/>
              <a:gd name="connsiteX0" fmla="*/ 123986 w 578945"/>
              <a:gd name="connsiteY0" fmla="*/ 1619574 h 1619574"/>
              <a:gd name="connsiteX1" fmla="*/ 478587 w 578945"/>
              <a:gd name="connsiteY1" fmla="*/ 1394785 h 1619574"/>
              <a:gd name="connsiteX2" fmla="*/ 566240 w 578945"/>
              <a:gd name="connsiteY2" fmla="*/ 1036316 h 1619574"/>
              <a:gd name="connsiteX3" fmla="*/ 565433 w 578945"/>
              <a:gd name="connsiteY3" fmla="*/ 530270 h 1619574"/>
              <a:gd name="connsiteX4" fmla="*/ 444113 w 578945"/>
              <a:gd name="connsiteY4" fmla="*/ 237525 h 1619574"/>
              <a:gd name="connsiteX5" fmla="*/ 170481 w 578945"/>
              <a:gd name="connsiteY5" fmla="*/ 38747 h 1619574"/>
              <a:gd name="connsiteX6" fmla="*/ 0 w 578945"/>
              <a:gd name="connsiteY6" fmla="*/ 1 h 1619574"/>
              <a:gd name="connsiteX0" fmla="*/ 123986 w 581107"/>
              <a:gd name="connsiteY0" fmla="*/ 1619574 h 1619574"/>
              <a:gd name="connsiteX1" fmla="*/ 443319 w 581107"/>
              <a:gd name="connsiteY1" fmla="*/ 1404887 h 1619574"/>
              <a:gd name="connsiteX2" fmla="*/ 566240 w 581107"/>
              <a:gd name="connsiteY2" fmla="*/ 1036316 h 1619574"/>
              <a:gd name="connsiteX3" fmla="*/ 565433 w 581107"/>
              <a:gd name="connsiteY3" fmla="*/ 530270 h 1619574"/>
              <a:gd name="connsiteX4" fmla="*/ 444113 w 581107"/>
              <a:gd name="connsiteY4" fmla="*/ 237525 h 1619574"/>
              <a:gd name="connsiteX5" fmla="*/ 170481 w 581107"/>
              <a:gd name="connsiteY5" fmla="*/ 38747 h 1619574"/>
              <a:gd name="connsiteX6" fmla="*/ 0 w 581107"/>
              <a:gd name="connsiteY6" fmla="*/ 1 h 1619574"/>
              <a:gd name="connsiteX0" fmla="*/ 138681 w 581107"/>
              <a:gd name="connsiteY0" fmla="*/ 1634727 h 1634727"/>
              <a:gd name="connsiteX1" fmla="*/ 443319 w 581107"/>
              <a:gd name="connsiteY1" fmla="*/ 1404887 h 1634727"/>
              <a:gd name="connsiteX2" fmla="*/ 566240 w 581107"/>
              <a:gd name="connsiteY2" fmla="*/ 1036316 h 1634727"/>
              <a:gd name="connsiteX3" fmla="*/ 565433 w 581107"/>
              <a:gd name="connsiteY3" fmla="*/ 530270 h 1634727"/>
              <a:gd name="connsiteX4" fmla="*/ 444113 w 581107"/>
              <a:gd name="connsiteY4" fmla="*/ 237525 h 1634727"/>
              <a:gd name="connsiteX5" fmla="*/ 170481 w 581107"/>
              <a:gd name="connsiteY5" fmla="*/ 38747 h 1634727"/>
              <a:gd name="connsiteX6" fmla="*/ 0 w 581107"/>
              <a:gd name="connsiteY6" fmla="*/ 1 h 1634727"/>
              <a:gd name="connsiteX0" fmla="*/ 138681 w 581107"/>
              <a:gd name="connsiteY0" fmla="*/ 1634727 h 1634727"/>
              <a:gd name="connsiteX1" fmla="*/ 443319 w 581107"/>
              <a:gd name="connsiteY1" fmla="*/ 1404887 h 1634727"/>
              <a:gd name="connsiteX2" fmla="*/ 566240 w 581107"/>
              <a:gd name="connsiteY2" fmla="*/ 1036316 h 1634727"/>
              <a:gd name="connsiteX3" fmla="*/ 565433 w 581107"/>
              <a:gd name="connsiteY3" fmla="*/ 530270 h 1634727"/>
              <a:gd name="connsiteX4" fmla="*/ 444113 w 581107"/>
              <a:gd name="connsiteY4" fmla="*/ 237525 h 1634727"/>
              <a:gd name="connsiteX5" fmla="*/ 170481 w 581107"/>
              <a:gd name="connsiteY5" fmla="*/ 38747 h 1634727"/>
              <a:gd name="connsiteX6" fmla="*/ 0 w 581107"/>
              <a:gd name="connsiteY6" fmla="*/ 1 h 1634727"/>
              <a:gd name="connsiteX0" fmla="*/ 138681 w 584595"/>
              <a:gd name="connsiteY0" fmla="*/ 1634727 h 1634727"/>
              <a:gd name="connsiteX1" fmla="*/ 443319 w 584595"/>
              <a:gd name="connsiteY1" fmla="*/ 1404887 h 1634727"/>
              <a:gd name="connsiteX2" fmla="*/ 566240 w 584595"/>
              <a:gd name="connsiteY2" fmla="*/ 1036316 h 1634727"/>
              <a:gd name="connsiteX3" fmla="*/ 571310 w 584595"/>
              <a:gd name="connsiteY3" fmla="*/ 525219 h 1634727"/>
              <a:gd name="connsiteX4" fmla="*/ 444113 w 584595"/>
              <a:gd name="connsiteY4" fmla="*/ 237525 h 1634727"/>
              <a:gd name="connsiteX5" fmla="*/ 170481 w 584595"/>
              <a:gd name="connsiteY5" fmla="*/ 38747 h 1634727"/>
              <a:gd name="connsiteX6" fmla="*/ 0 w 584595"/>
              <a:gd name="connsiteY6" fmla="*/ 1 h 1634727"/>
              <a:gd name="connsiteX0" fmla="*/ 138681 w 583398"/>
              <a:gd name="connsiteY0" fmla="*/ 1634727 h 1634727"/>
              <a:gd name="connsiteX1" fmla="*/ 443319 w 583398"/>
              <a:gd name="connsiteY1" fmla="*/ 1404887 h 1634727"/>
              <a:gd name="connsiteX2" fmla="*/ 566240 w 583398"/>
              <a:gd name="connsiteY2" fmla="*/ 1036316 h 1634727"/>
              <a:gd name="connsiteX3" fmla="*/ 571310 w 583398"/>
              <a:gd name="connsiteY3" fmla="*/ 525219 h 1634727"/>
              <a:gd name="connsiteX4" fmla="*/ 444113 w 583398"/>
              <a:gd name="connsiteY4" fmla="*/ 237525 h 1634727"/>
              <a:gd name="connsiteX5" fmla="*/ 170481 w 583398"/>
              <a:gd name="connsiteY5" fmla="*/ 38747 h 1634727"/>
              <a:gd name="connsiteX6" fmla="*/ 0 w 583398"/>
              <a:gd name="connsiteY6" fmla="*/ 1 h 1634727"/>
              <a:gd name="connsiteX0" fmla="*/ 138681 w 585608"/>
              <a:gd name="connsiteY0" fmla="*/ 1634726 h 1634726"/>
              <a:gd name="connsiteX1" fmla="*/ 443319 w 585608"/>
              <a:gd name="connsiteY1" fmla="*/ 1404886 h 1634726"/>
              <a:gd name="connsiteX2" fmla="*/ 566240 w 585608"/>
              <a:gd name="connsiteY2" fmla="*/ 1036315 h 1634726"/>
              <a:gd name="connsiteX3" fmla="*/ 571310 w 585608"/>
              <a:gd name="connsiteY3" fmla="*/ 525218 h 1634726"/>
              <a:gd name="connsiteX4" fmla="*/ 429418 w 585608"/>
              <a:gd name="connsiteY4" fmla="*/ 207217 h 1634726"/>
              <a:gd name="connsiteX5" fmla="*/ 170481 w 585608"/>
              <a:gd name="connsiteY5" fmla="*/ 38746 h 1634726"/>
              <a:gd name="connsiteX6" fmla="*/ 0 w 585608"/>
              <a:gd name="connsiteY6" fmla="*/ 0 h 1634726"/>
              <a:gd name="connsiteX0" fmla="*/ 0 w 643839"/>
              <a:gd name="connsiteY0" fmla="*/ 1624734 h 1624734"/>
              <a:gd name="connsiteX1" fmla="*/ 501550 w 643839"/>
              <a:gd name="connsiteY1" fmla="*/ 1404886 h 1624734"/>
              <a:gd name="connsiteX2" fmla="*/ 624471 w 643839"/>
              <a:gd name="connsiteY2" fmla="*/ 1036315 h 1624734"/>
              <a:gd name="connsiteX3" fmla="*/ 629541 w 643839"/>
              <a:gd name="connsiteY3" fmla="*/ 525218 h 1624734"/>
              <a:gd name="connsiteX4" fmla="*/ 487649 w 643839"/>
              <a:gd name="connsiteY4" fmla="*/ 207217 h 1624734"/>
              <a:gd name="connsiteX5" fmla="*/ 228712 w 643839"/>
              <a:gd name="connsiteY5" fmla="*/ 38746 h 1624734"/>
              <a:gd name="connsiteX6" fmla="*/ 58231 w 643839"/>
              <a:gd name="connsiteY6" fmla="*/ 0 h 1624734"/>
              <a:gd name="connsiteX0" fmla="*/ 0 w 643839"/>
              <a:gd name="connsiteY0" fmla="*/ 1624734 h 1624734"/>
              <a:gd name="connsiteX1" fmla="*/ 501550 w 643839"/>
              <a:gd name="connsiteY1" fmla="*/ 1404886 h 1624734"/>
              <a:gd name="connsiteX2" fmla="*/ 624471 w 643839"/>
              <a:gd name="connsiteY2" fmla="*/ 1036315 h 1624734"/>
              <a:gd name="connsiteX3" fmla="*/ 629541 w 643839"/>
              <a:gd name="connsiteY3" fmla="*/ 525218 h 1624734"/>
              <a:gd name="connsiteX4" fmla="*/ 487649 w 643839"/>
              <a:gd name="connsiteY4" fmla="*/ 207217 h 1624734"/>
              <a:gd name="connsiteX5" fmla="*/ 228712 w 643839"/>
              <a:gd name="connsiteY5" fmla="*/ 38746 h 1624734"/>
              <a:gd name="connsiteX6" fmla="*/ 58231 w 643839"/>
              <a:gd name="connsiteY6" fmla="*/ 0 h 1624734"/>
              <a:gd name="connsiteX0" fmla="*/ 0 w 645141"/>
              <a:gd name="connsiteY0" fmla="*/ 1624734 h 1624734"/>
              <a:gd name="connsiteX1" fmla="*/ 478039 w 645141"/>
              <a:gd name="connsiteY1" fmla="*/ 1398224 h 1624734"/>
              <a:gd name="connsiteX2" fmla="*/ 624471 w 645141"/>
              <a:gd name="connsiteY2" fmla="*/ 1036315 h 1624734"/>
              <a:gd name="connsiteX3" fmla="*/ 629541 w 645141"/>
              <a:gd name="connsiteY3" fmla="*/ 525218 h 1624734"/>
              <a:gd name="connsiteX4" fmla="*/ 487649 w 645141"/>
              <a:gd name="connsiteY4" fmla="*/ 207217 h 1624734"/>
              <a:gd name="connsiteX5" fmla="*/ 228712 w 645141"/>
              <a:gd name="connsiteY5" fmla="*/ 38746 h 1624734"/>
              <a:gd name="connsiteX6" fmla="*/ 58231 w 645141"/>
              <a:gd name="connsiteY6" fmla="*/ 0 h 1624734"/>
              <a:gd name="connsiteX0" fmla="*/ 0 w 645934"/>
              <a:gd name="connsiteY0" fmla="*/ 1624734 h 1624734"/>
              <a:gd name="connsiteX1" fmla="*/ 478039 w 645934"/>
              <a:gd name="connsiteY1" fmla="*/ 1398224 h 1624734"/>
              <a:gd name="connsiteX2" fmla="*/ 624471 w 645934"/>
              <a:gd name="connsiteY2" fmla="*/ 1036315 h 1624734"/>
              <a:gd name="connsiteX3" fmla="*/ 629541 w 645934"/>
              <a:gd name="connsiteY3" fmla="*/ 525218 h 1624734"/>
              <a:gd name="connsiteX4" fmla="*/ 475892 w 645934"/>
              <a:gd name="connsiteY4" fmla="*/ 223869 h 1624734"/>
              <a:gd name="connsiteX5" fmla="*/ 228712 w 645934"/>
              <a:gd name="connsiteY5" fmla="*/ 38746 h 1624734"/>
              <a:gd name="connsiteX6" fmla="*/ 58231 w 645934"/>
              <a:gd name="connsiteY6" fmla="*/ 0 h 1624734"/>
              <a:gd name="connsiteX0" fmla="*/ 0 w 632882"/>
              <a:gd name="connsiteY0" fmla="*/ 1624734 h 1624734"/>
              <a:gd name="connsiteX1" fmla="*/ 478039 w 632882"/>
              <a:gd name="connsiteY1" fmla="*/ 1398224 h 1624734"/>
              <a:gd name="connsiteX2" fmla="*/ 624471 w 632882"/>
              <a:gd name="connsiteY2" fmla="*/ 1036315 h 1624734"/>
              <a:gd name="connsiteX3" fmla="*/ 600151 w 632882"/>
              <a:gd name="connsiteY3" fmla="*/ 531878 h 1624734"/>
              <a:gd name="connsiteX4" fmla="*/ 475892 w 632882"/>
              <a:gd name="connsiteY4" fmla="*/ 223869 h 1624734"/>
              <a:gd name="connsiteX5" fmla="*/ 228712 w 632882"/>
              <a:gd name="connsiteY5" fmla="*/ 38746 h 1624734"/>
              <a:gd name="connsiteX6" fmla="*/ 58231 w 632882"/>
              <a:gd name="connsiteY6" fmla="*/ 0 h 1624734"/>
              <a:gd name="connsiteX0" fmla="*/ 0 w 625879"/>
              <a:gd name="connsiteY0" fmla="*/ 1624734 h 1624734"/>
              <a:gd name="connsiteX1" fmla="*/ 478039 w 625879"/>
              <a:gd name="connsiteY1" fmla="*/ 1398224 h 1624734"/>
              <a:gd name="connsiteX2" fmla="*/ 615654 w 625879"/>
              <a:gd name="connsiteY2" fmla="*/ 1036315 h 1624734"/>
              <a:gd name="connsiteX3" fmla="*/ 600151 w 625879"/>
              <a:gd name="connsiteY3" fmla="*/ 531878 h 1624734"/>
              <a:gd name="connsiteX4" fmla="*/ 475892 w 625879"/>
              <a:gd name="connsiteY4" fmla="*/ 223869 h 1624734"/>
              <a:gd name="connsiteX5" fmla="*/ 228712 w 625879"/>
              <a:gd name="connsiteY5" fmla="*/ 38746 h 1624734"/>
              <a:gd name="connsiteX6" fmla="*/ 58231 w 625879"/>
              <a:gd name="connsiteY6" fmla="*/ 0 h 1624734"/>
              <a:gd name="connsiteX0" fmla="*/ 0 w 627617"/>
              <a:gd name="connsiteY0" fmla="*/ 1624734 h 1624734"/>
              <a:gd name="connsiteX1" fmla="*/ 454527 w 627617"/>
              <a:gd name="connsiteY1" fmla="*/ 1401555 h 1624734"/>
              <a:gd name="connsiteX2" fmla="*/ 615654 w 627617"/>
              <a:gd name="connsiteY2" fmla="*/ 1036315 h 1624734"/>
              <a:gd name="connsiteX3" fmla="*/ 600151 w 627617"/>
              <a:gd name="connsiteY3" fmla="*/ 531878 h 1624734"/>
              <a:gd name="connsiteX4" fmla="*/ 475892 w 627617"/>
              <a:gd name="connsiteY4" fmla="*/ 223869 h 1624734"/>
              <a:gd name="connsiteX5" fmla="*/ 228712 w 627617"/>
              <a:gd name="connsiteY5" fmla="*/ 38746 h 1624734"/>
              <a:gd name="connsiteX6" fmla="*/ 58231 w 627617"/>
              <a:gd name="connsiteY6" fmla="*/ 0 h 1624734"/>
              <a:gd name="connsiteX0" fmla="*/ 0 w 619347"/>
              <a:gd name="connsiteY0" fmla="*/ 1624734 h 1624734"/>
              <a:gd name="connsiteX1" fmla="*/ 454527 w 619347"/>
              <a:gd name="connsiteY1" fmla="*/ 1401555 h 1624734"/>
              <a:gd name="connsiteX2" fmla="*/ 603898 w 619347"/>
              <a:gd name="connsiteY2" fmla="*/ 1003009 h 1624734"/>
              <a:gd name="connsiteX3" fmla="*/ 600151 w 619347"/>
              <a:gd name="connsiteY3" fmla="*/ 531878 h 1624734"/>
              <a:gd name="connsiteX4" fmla="*/ 475892 w 619347"/>
              <a:gd name="connsiteY4" fmla="*/ 223869 h 1624734"/>
              <a:gd name="connsiteX5" fmla="*/ 228712 w 619347"/>
              <a:gd name="connsiteY5" fmla="*/ 38746 h 1624734"/>
              <a:gd name="connsiteX6" fmla="*/ 58231 w 619347"/>
              <a:gd name="connsiteY6" fmla="*/ 0 h 1624734"/>
              <a:gd name="connsiteX0" fmla="*/ 0 w 619347"/>
              <a:gd name="connsiteY0" fmla="*/ 1624734 h 1624734"/>
              <a:gd name="connsiteX1" fmla="*/ 454527 w 619347"/>
              <a:gd name="connsiteY1" fmla="*/ 1401555 h 1624734"/>
              <a:gd name="connsiteX2" fmla="*/ 603898 w 619347"/>
              <a:gd name="connsiteY2" fmla="*/ 1003009 h 1624734"/>
              <a:gd name="connsiteX3" fmla="*/ 600151 w 619347"/>
              <a:gd name="connsiteY3" fmla="*/ 531878 h 1624734"/>
              <a:gd name="connsiteX4" fmla="*/ 475892 w 619347"/>
              <a:gd name="connsiteY4" fmla="*/ 223869 h 1624734"/>
              <a:gd name="connsiteX5" fmla="*/ 287491 w 619347"/>
              <a:gd name="connsiteY5" fmla="*/ 68721 h 1624734"/>
              <a:gd name="connsiteX6" fmla="*/ 58231 w 619347"/>
              <a:gd name="connsiteY6" fmla="*/ 0 h 1624734"/>
              <a:gd name="connsiteX0" fmla="*/ 0 w 617661"/>
              <a:gd name="connsiteY0" fmla="*/ 1624734 h 1624734"/>
              <a:gd name="connsiteX1" fmla="*/ 454527 w 617661"/>
              <a:gd name="connsiteY1" fmla="*/ 1401555 h 1624734"/>
              <a:gd name="connsiteX2" fmla="*/ 603898 w 617661"/>
              <a:gd name="connsiteY2" fmla="*/ 1003009 h 1624734"/>
              <a:gd name="connsiteX3" fmla="*/ 600151 w 617661"/>
              <a:gd name="connsiteY3" fmla="*/ 531878 h 1624734"/>
              <a:gd name="connsiteX4" fmla="*/ 508220 w 617661"/>
              <a:gd name="connsiteY4" fmla="*/ 250514 h 1624734"/>
              <a:gd name="connsiteX5" fmla="*/ 287491 w 617661"/>
              <a:gd name="connsiteY5" fmla="*/ 68721 h 1624734"/>
              <a:gd name="connsiteX6" fmla="*/ 58231 w 617661"/>
              <a:gd name="connsiteY6" fmla="*/ 0 h 1624734"/>
              <a:gd name="connsiteX0" fmla="*/ 0 w 622065"/>
              <a:gd name="connsiteY0" fmla="*/ 1624734 h 1624734"/>
              <a:gd name="connsiteX1" fmla="*/ 454527 w 622065"/>
              <a:gd name="connsiteY1" fmla="*/ 1401555 h 1624734"/>
              <a:gd name="connsiteX2" fmla="*/ 603898 w 622065"/>
              <a:gd name="connsiteY2" fmla="*/ 1003009 h 1624734"/>
              <a:gd name="connsiteX3" fmla="*/ 608968 w 622065"/>
              <a:gd name="connsiteY3" fmla="*/ 551861 h 1624734"/>
              <a:gd name="connsiteX4" fmla="*/ 508220 w 622065"/>
              <a:gd name="connsiteY4" fmla="*/ 250514 h 1624734"/>
              <a:gd name="connsiteX5" fmla="*/ 287491 w 622065"/>
              <a:gd name="connsiteY5" fmla="*/ 68721 h 1624734"/>
              <a:gd name="connsiteX6" fmla="*/ 58231 w 622065"/>
              <a:gd name="connsiteY6" fmla="*/ 0 h 1624734"/>
              <a:gd name="connsiteX0" fmla="*/ 35847 w 657912"/>
              <a:gd name="connsiteY0" fmla="*/ 1597499 h 1597499"/>
              <a:gd name="connsiteX1" fmla="*/ 490374 w 657912"/>
              <a:gd name="connsiteY1" fmla="*/ 1374320 h 1597499"/>
              <a:gd name="connsiteX2" fmla="*/ 639745 w 657912"/>
              <a:gd name="connsiteY2" fmla="*/ 975774 h 1597499"/>
              <a:gd name="connsiteX3" fmla="*/ 644815 w 657912"/>
              <a:gd name="connsiteY3" fmla="*/ 524626 h 1597499"/>
              <a:gd name="connsiteX4" fmla="*/ 544067 w 657912"/>
              <a:gd name="connsiteY4" fmla="*/ 223279 h 1597499"/>
              <a:gd name="connsiteX5" fmla="*/ 323338 w 657912"/>
              <a:gd name="connsiteY5" fmla="*/ 41486 h 1597499"/>
              <a:gd name="connsiteX6" fmla="*/ 0 w 657912"/>
              <a:gd name="connsiteY6" fmla="*/ 1 h 159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912" h="1597499">
                <a:moveTo>
                  <a:pt x="35847" y="1597499"/>
                </a:moveTo>
                <a:cubicBezTo>
                  <a:pt x="296791" y="1515115"/>
                  <a:pt x="389725" y="1477941"/>
                  <a:pt x="490374" y="1374320"/>
                </a:cubicBezTo>
                <a:cubicBezTo>
                  <a:pt x="591023" y="1270699"/>
                  <a:pt x="614005" y="1117390"/>
                  <a:pt x="639745" y="975774"/>
                </a:cubicBezTo>
                <a:cubicBezTo>
                  <a:pt x="665485" y="834158"/>
                  <a:pt x="660761" y="650042"/>
                  <a:pt x="644815" y="524626"/>
                </a:cubicBezTo>
                <a:cubicBezTo>
                  <a:pt x="628869" y="399210"/>
                  <a:pt x="597646" y="303802"/>
                  <a:pt x="544067" y="223279"/>
                </a:cubicBezTo>
                <a:cubicBezTo>
                  <a:pt x="490488" y="142756"/>
                  <a:pt x="398336" y="83238"/>
                  <a:pt x="323338" y="41486"/>
                </a:cubicBezTo>
                <a:cubicBezTo>
                  <a:pt x="248340" y="-266"/>
                  <a:pt x="44557" y="1"/>
                  <a:pt x="0" y="1"/>
                </a:cubicBezTo>
              </a:path>
            </a:pathLst>
          </a:custGeom>
          <a:noFill/>
          <a:ln w="57150">
            <a:solidFill>
              <a:schemeClr val="accent6">
                <a:lumMod val="75000"/>
              </a:schemeClr>
            </a:solidFill>
            <a:prstDash val="dash"/>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Arrow: Right 43">
            <a:extLst>
              <a:ext uri="{FF2B5EF4-FFF2-40B4-BE49-F238E27FC236}">
                <a16:creationId xmlns:a16="http://schemas.microsoft.com/office/drawing/2014/main" id="{518A09BE-659D-824A-B65F-007229C4E46E}"/>
              </a:ext>
            </a:extLst>
          </p:cNvPr>
          <p:cNvSpPr/>
          <p:nvPr/>
        </p:nvSpPr>
        <p:spPr>
          <a:xfrm>
            <a:off x="6396150" y="3474916"/>
            <a:ext cx="463741" cy="51456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Audio 15">
            <a:hlinkClick r:id="" action="ppaction://media"/>
            <a:extLst>
              <a:ext uri="{FF2B5EF4-FFF2-40B4-BE49-F238E27FC236}">
                <a16:creationId xmlns:a16="http://schemas.microsoft.com/office/drawing/2014/main" id="{4296022D-CBD0-4C82-9F09-B3F201D0A1C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223731536"/>
      </p:ext>
    </p:extLst>
  </p:cSld>
  <p:clrMapOvr>
    <a:masterClrMapping/>
  </p:clrMapOvr>
  <mc:AlternateContent xmlns:mc="http://schemas.openxmlformats.org/markup-compatibility/2006" xmlns:p14="http://schemas.microsoft.com/office/powerpoint/2010/main">
    <mc:Choice Requires="p14">
      <p:transition spd="slow" p14:dur="2000" advTm="37593"/>
    </mc:Choice>
    <mc:Fallback xmlns="">
      <p:transition spd="slow" advTm="37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9" presetClass="emph" presetSubtype="0" grpId="1" nodeType="withEffect">
                                  <p:stCondLst>
                                    <p:cond delay="0"/>
                                  </p:stCondLst>
                                  <p:childTnLst>
                                    <p:set>
                                      <p:cBhvr>
                                        <p:cTn id="62" dur="indefinite"/>
                                        <p:tgtEl>
                                          <p:spTgt spid="44"/>
                                        </p:tgtEl>
                                        <p:attrNameLst>
                                          <p:attrName>style.opacity</p:attrName>
                                        </p:attrNameLst>
                                      </p:cBhvr>
                                      <p:to>
                                        <p:strVal val="0.25"/>
                                      </p:to>
                                    </p:set>
                                    <p:animEffect filter="image" prLst="opacity: 0.25">
                                      <p:cBhvr rctx="IE">
                                        <p:cTn id="63" dur="indefinite"/>
                                        <p:tgtEl>
                                          <p:spTgt spid="44"/>
                                        </p:tgtEl>
                                      </p:cBhvr>
                                    </p:animEffect>
                                  </p:childTnLst>
                                </p:cTn>
                              </p:par>
                              <p:par>
                                <p:cTn id="64" presetID="9" presetClass="emph" presetSubtype="0" nodeType="withEffect">
                                  <p:stCondLst>
                                    <p:cond delay="0"/>
                                  </p:stCondLst>
                                  <p:childTnLst>
                                    <p:set>
                                      <p:cBhvr>
                                        <p:cTn id="65" dur="indefinite"/>
                                        <p:tgtEl>
                                          <p:spTgt spid="9"/>
                                        </p:tgtEl>
                                        <p:attrNameLst>
                                          <p:attrName>style.opacity</p:attrName>
                                        </p:attrNameLst>
                                      </p:cBhvr>
                                      <p:to>
                                        <p:strVal val="0.25"/>
                                      </p:to>
                                    </p:set>
                                    <p:animEffect filter="image" prLst="opacity: 0.25">
                                      <p:cBhvr rctx="IE">
                                        <p:cTn id="66" dur="indefinite"/>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7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1" fill="hold" display="0">
                  <p:stCondLst>
                    <p:cond delay="indefinite"/>
                  </p:stCondLst>
                  <p:endCondLst>
                    <p:cond evt="onStopAudio" delay="0">
                      <p:tgtEl>
                        <p:sldTgt/>
                      </p:tgtEl>
                    </p:cond>
                  </p:endCondLst>
                </p:cTn>
                <p:tgtEl>
                  <p:spTgt spid="16"/>
                </p:tgtEl>
              </p:cMediaNode>
            </p:audio>
          </p:childTnLst>
        </p:cTn>
      </p:par>
    </p:tnLst>
    <p:bldLst>
      <p:bldP spid="41" grpId="0" animBg="1"/>
      <p:bldP spid="8" grpId="0" animBg="1"/>
      <p:bldP spid="35" grpId="0" animBg="1"/>
      <p:bldP spid="37" grpId="0" animBg="1"/>
      <p:bldP spid="11" grpId="0" animBg="1"/>
      <p:bldP spid="33" grpId="0" animBg="1"/>
      <p:bldP spid="38" grpId="0"/>
      <p:bldP spid="39" grpId="0"/>
      <p:bldP spid="42" grpId="0"/>
      <p:bldP spid="44" grpId="0" animBg="1"/>
      <p:bldP spid="44" grpId="1" animBg="1"/>
      <p:bldP spid="56" grpId="0" animBg="1"/>
      <p:bldP spid="70" grpId="0" animBg="1"/>
      <p:bldP spid="71" grpId="0"/>
      <p:bldP spid="72" grpId="0"/>
      <p:bldP spid="73" grpId="0" animBg="1"/>
      <p:bldP spid="74" grpId="0" animBg="1"/>
      <p:bldP spid="3" grpId="0" animBg="1"/>
      <p:bldP spid="34" grpId="0" animBg="1"/>
      <p:bldP spid="36" grpId="0"/>
      <p:bldP spid="40" grpId="0"/>
      <p:bldP spid="66" grpId="0" animBg="1"/>
      <p:bldP spid="69" grpId="0" animBg="1"/>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F7C20-BA23-4126-BBD8-92C3C6362027}"/>
              </a:ext>
            </a:extLst>
          </p:cNvPr>
          <p:cNvSpPr>
            <a:spLocks noGrp="1"/>
          </p:cNvSpPr>
          <p:nvPr>
            <p:ph type="title"/>
          </p:nvPr>
        </p:nvSpPr>
        <p:spPr>
          <a:xfrm>
            <a:off x="838200" y="292140"/>
            <a:ext cx="10515600" cy="1325563"/>
          </a:xfrm>
        </p:spPr>
        <p:txBody>
          <a:bodyPr/>
          <a:lstStyle/>
          <a:p>
            <a:pPr algn="ctr"/>
            <a:r>
              <a:rPr lang="en-US" dirty="0"/>
              <a:t>Outline</a:t>
            </a:r>
          </a:p>
        </p:txBody>
      </p:sp>
      <p:sp>
        <p:nvSpPr>
          <p:cNvPr id="4" name="Rectangle 3">
            <a:extLst>
              <a:ext uri="{FF2B5EF4-FFF2-40B4-BE49-F238E27FC236}">
                <a16:creationId xmlns:a16="http://schemas.microsoft.com/office/drawing/2014/main" id="{28D91DC8-AD6E-4759-9D85-5A4C0EC9805A}"/>
              </a:ext>
            </a:extLst>
          </p:cNvPr>
          <p:cNvSpPr/>
          <p:nvPr/>
        </p:nvSpPr>
        <p:spPr>
          <a:xfrm>
            <a:off x="2563778" y="1614528"/>
            <a:ext cx="7266022" cy="5811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Franklin Gothic Medium" panose="020B0603020102020204" pitchFamily="34" charset="0"/>
              </a:rPr>
              <a:t>Background And Motivation</a:t>
            </a:r>
          </a:p>
        </p:txBody>
      </p:sp>
      <p:sp>
        <p:nvSpPr>
          <p:cNvPr id="5" name="Rectangle 4">
            <a:extLst>
              <a:ext uri="{FF2B5EF4-FFF2-40B4-BE49-F238E27FC236}">
                <a16:creationId xmlns:a16="http://schemas.microsoft.com/office/drawing/2014/main" id="{8224AC19-760F-4C88-948D-5C1739BF19C3}"/>
              </a:ext>
            </a:extLst>
          </p:cNvPr>
          <p:cNvSpPr/>
          <p:nvPr/>
        </p:nvSpPr>
        <p:spPr>
          <a:xfrm>
            <a:off x="2563778" y="2333544"/>
            <a:ext cx="7266022" cy="5811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Franklin Gothic Medium" panose="020B0603020102020204" pitchFamily="34" charset="0"/>
              </a:rPr>
              <a:t>Cross-Failure Bugs</a:t>
            </a:r>
          </a:p>
        </p:txBody>
      </p:sp>
      <p:sp>
        <p:nvSpPr>
          <p:cNvPr id="7" name="Rectangle 6">
            <a:extLst>
              <a:ext uri="{FF2B5EF4-FFF2-40B4-BE49-F238E27FC236}">
                <a16:creationId xmlns:a16="http://schemas.microsoft.com/office/drawing/2014/main" id="{C648D44D-53F9-450B-BFF1-C54B08062AD7}"/>
              </a:ext>
            </a:extLst>
          </p:cNvPr>
          <p:cNvSpPr/>
          <p:nvPr/>
        </p:nvSpPr>
        <p:spPr>
          <a:xfrm>
            <a:off x="2563779" y="3052560"/>
            <a:ext cx="7266022" cy="5811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Franklin Gothic Medium" panose="020B0603020102020204" pitchFamily="34" charset="0"/>
              </a:rPr>
              <a:t>XFDetector</a:t>
            </a:r>
            <a:endParaRPr lang="en-US" sz="3200" dirty="0">
              <a:solidFill>
                <a:schemeClr val="bg1"/>
              </a:solidFill>
              <a:latin typeface="Franklin Gothic Medium" panose="020B0603020102020204" pitchFamily="34" charset="0"/>
            </a:endParaRPr>
          </a:p>
        </p:txBody>
      </p:sp>
      <p:sp>
        <p:nvSpPr>
          <p:cNvPr id="8" name="Rectangle 7">
            <a:extLst>
              <a:ext uri="{FF2B5EF4-FFF2-40B4-BE49-F238E27FC236}">
                <a16:creationId xmlns:a16="http://schemas.microsoft.com/office/drawing/2014/main" id="{19CFD995-BDDA-4D8C-9A9A-FFF1B936A9D7}"/>
              </a:ext>
            </a:extLst>
          </p:cNvPr>
          <p:cNvSpPr/>
          <p:nvPr/>
        </p:nvSpPr>
        <p:spPr>
          <a:xfrm>
            <a:off x="2563778" y="3771576"/>
            <a:ext cx="7266022" cy="5811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Franklin Gothic Medium" panose="020B0603020102020204" pitchFamily="34" charset="0"/>
              </a:rPr>
              <a:t>Evaluation</a:t>
            </a:r>
          </a:p>
        </p:txBody>
      </p:sp>
      <p:sp>
        <p:nvSpPr>
          <p:cNvPr id="9" name="Rectangle 8">
            <a:extLst>
              <a:ext uri="{FF2B5EF4-FFF2-40B4-BE49-F238E27FC236}">
                <a16:creationId xmlns:a16="http://schemas.microsoft.com/office/drawing/2014/main" id="{42D0BE94-EC98-4277-B191-C7C8A7D642A8}"/>
              </a:ext>
            </a:extLst>
          </p:cNvPr>
          <p:cNvSpPr/>
          <p:nvPr/>
        </p:nvSpPr>
        <p:spPr>
          <a:xfrm>
            <a:off x="2563778" y="4490592"/>
            <a:ext cx="7266022" cy="5811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Franklin Gothic Medium" panose="020B0603020102020204" pitchFamily="34" charset="0"/>
              </a:rPr>
              <a:t>Summary</a:t>
            </a:r>
          </a:p>
        </p:txBody>
      </p:sp>
      <p:sp>
        <p:nvSpPr>
          <p:cNvPr id="10" name="Slide Number Placeholder 9">
            <a:extLst>
              <a:ext uri="{FF2B5EF4-FFF2-40B4-BE49-F238E27FC236}">
                <a16:creationId xmlns:a16="http://schemas.microsoft.com/office/drawing/2014/main" id="{549DE9EB-9CA1-43F7-9A4A-75E3EEE55835}"/>
              </a:ext>
            </a:extLst>
          </p:cNvPr>
          <p:cNvSpPr>
            <a:spLocks noGrp="1"/>
          </p:cNvSpPr>
          <p:nvPr>
            <p:ph type="sldNum" sz="quarter" idx="12"/>
          </p:nvPr>
        </p:nvSpPr>
        <p:spPr/>
        <p:txBody>
          <a:bodyPr/>
          <a:lstStyle/>
          <a:p>
            <a:fld id="{09CBB891-A474-417A-9134-EF0307377039}" type="slidenum">
              <a:rPr lang="en-US" smtClean="0"/>
              <a:t>29</a:t>
            </a:fld>
            <a:endParaRPr lang="en-US"/>
          </a:p>
        </p:txBody>
      </p:sp>
      <p:pic>
        <p:nvPicPr>
          <p:cNvPr id="3" name="Audio 2">
            <a:hlinkClick r:id="" action="ppaction://media"/>
            <a:extLst>
              <a:ext uri="{FF2B5EF4-FFF2-40B4-BE49-F238E27FC236}">
                <a16:creationId xmlns:a16="http://schemas.microsoft.com/office/drawing/2014/main" id="{51366E95-A1DA-40D8-A490-F78046D52D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23366027"/>
      </p:ext>
    </p:extLst>
  </p:cSld>
  <p:clrMapOvr>
    <a:masterClrMapping/>
  </p:clrMapOvr>
  <mc:AlternateContent xmlns:mc="http://schemas.openxmlformats.org/markup-compatibility/2006" xmlns:p14="http://schemas.microsoft.com/office/powerpoint/2010/main">
    <mc:Choice Requires="p14">
      <p:transition spd="slow" p14:dur="2000" advTm="3988"/>
    </mc:Choice>
    <mc:Fallback xmlns="">
      <p:transition spd="slow" advTm="3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520E035-31B4-454E-8712-E13FF4C8ADE4}"/>
              </a:ext>
            </a:extLst>
          </p:cNvPr>
          <p:cNvGrpSpPr/>
          <p:nvPr/>
        </p:nvGrpSpPr>
        <p:grpSpPr>
          <a:xfrm>
            <a:off x="7415633" y="1459130"/>
            <a:ext cx="3865164" cy="2270021"/>
            <a:chOff x="7930527" y="1634131"/>
            <a:chExt cx="3865164" cy="2270021"/>
          </a:xfrm>
        </p:grpSpPr>
        <p:pic>
          <p:nvPicPr>
            <p:cNvPr id="5" name="Picture 4">
              <a:extLst>
                <a:ext uri="{FF2B5EF4-FFF2-40B4-BE49-F238E27FC236}">
                  <a16:creationId xmlns:a16="http://schemas.microsoft.com/office/drawing/2014/main" id="{9FE92BA7-0C38-DA41-861D-EA73CD279F6B}"/>
                </a:ext>
              </a:extLst>
            </p:cNvPr>
            <p:cNvPicPr>
              <a:picLocks noChangeAspect="1"/>
            </p:cNvPicPr>
            <p:nvPr/>
          </p:nvPicPr>
          <p:blipFill rotWithShape="1">
            <a:blip r:embed="rId6"/>
            <a:srcRect l="4955" t="5187" r="4693" b="15555"/>
            <a:stretch/>
          </p:blipFill>
          <p:spPr>
            <a:xfrm rot="681755">
              <a:off x="7930527" y="1634131"/>
              <a:ext cx="3865164" cy="2239982"/>
            </a:xfrm>
            <a:prstGeom prst="rect">
              <a:avLst/>
            </a:prstGeom>
          </p:spPr>
        </p:pic>
        <p:sp>
          <p:nvSpPr>
            <p:cNvPr id="6" name="TextBox 5">
              <a:extLst>
                <a:ext uri="{FF2B5EF4-FFF2-40B4-BE49-F238E27FC236}">
                  <a16:creationId xmlns:a16="http://schemas.microsoft.com/office/drawing/2014/main" id="{C195100C-2CD8-1F4A-A8B5-88997546DDE0}"/>
                </a:ext>
              </a:extLst>
            </p:cNvPr>
            <p:cNvSpPr txBox="1"/>
            <p:nvPr/>
          </p:nvSpPr>
          <p:spPr>
            <a:xfrm>
              <a:off x="8999729" y="3442487"/>
              <a:ext cx="2221991" cy="461665"/>
            </a:xfrm>
            <a:prstGeom prst="rect">
              <a:avLst/>
            </a:prstGeom>
            <a:noFill/>
          </p:spPr>
          <p:txBody>
            <a:bodyPr wrap="square" rtlCol="0">
              <a:spAutoFit/>
            </a:bodyPr>
            <a:lstStyle/>
            <a:p>
              <a:pPr algn="ctr"/>
              <a:r>
                <a:rPr lang="en-US" sz="2400" dirty="0">
                  <a:latin typeface="Franklin Gothic Medium" panose="020B0603020102020204" pitchFamily="34" charset="0"/>
                </a:rPr>
                <a:t>Intel DCPMM</a:t>
              </a:r>
            </a:p>
          </p:txBody>
        </p:sp>
      </p:grpSp>
      <p:sp>
        <p:nvSpPr>
          <p:cNvPr id="2" name="Title 1">
            <a:extLst>
              <a:ext uri="{FF2B5EF4-FFF2-40B4-BE49-F238E27FC236}">
                <a16:creationId xmlns:a16="http://schemas.microsoft.com/office/drawing/2014/main" id="{66AF05CE-E931-9741-A4E1-03B3811B4492}"/>
              </a:ext>
            </a:extLst>
          </p:cNvPr>
          <p:cNvSpPr>
            <a:spLocks noGrp="1"/>
          </p:cNvSpPr>
          <p:nvPr>
            <p:ph type="title"/>
          </p:nvPr>
        </p:nvSpPr>
        <p:spPr/>
        <p:txBody>
          <a:bodyPr/>
          <a:lstStyle/>
          <a:p>
            <a:r>
              <a:rPr lang="en-US" dirty="0"/>
              <a:t>Benefits from Persistent Memory</a:t>
            </a:r>
          </a:p>
        </p:txBody>
      </p:sp>
      <p:sp>
        <p:nvSpPr>
          <p:cNvPr id="3" name="Content Placeholder 2">
            <a:extLst>
              <a:ext uri="{FF2B5EF4-FFF2-40B4-BE49-F238E27FC236}">
                <a16:creationId xmlns:a16="http://schemas.microsoft.com/office/drawing/2014/main" id="{D570F767-300E-F241-977F-001F5A985136}"/>
              </a:ext>
            </a:extLst>
          </p:cNvPr>
          <p:cNvSpPr>
            <a:spLocks noGrp="1"/>
          </p:cNvSpPr>
          <p:nvPr>
            <p:ph idx="1"/>
          </p:nvPr>
        </p:nvSpPr>
        <p:spPr>
          <a:xfrm>
            <a:off x="838200" y="1825625"/>
            <a:ext cx="9916886" cy="4351338"/>
          </a:xfrm>
        </p:spPr>
        <p:txBody>
          <a:bodyPr/>
          <a:lstStyle/>
          <a:p>
            <a:r>
              <a:rPr lang="en-US" dirty="0"/>
              <a:t>Persistent memory (PM) features:</a:t>
            </a:r>
          </a:p>
          <a:p>
            <a:pPr lvl="1"/>
            <a:r>
              <a:rPr lang="en-US" dirty="0"/>
              <a:t>High-performance</a:t>
            </a:r>
          </a:p>
          <a:p>
            <a:pPr lvl="1"/>
            <a:r>
              <a:rPr lang="en-US" dirty="0"/>
              <a:t>Byte-addressability</a:t>
            </a:r>
          </a:p>
          <a:p>
            <a:pPr lvl="1"/>
            <a:r>
              <a:rPr lang="en-US" dirty="0"/>
              <a:t>Data-persistence</a:t>
            </a:r>
          </a:p>
          <a:p>
            <a:r>
              <a:rPr lang="en-US" dirty="0"/>
              <a:t>PM provides better performance:</a:t>
            </a:r>
          </a:p>
          <a:p>
            <a:pPr lvl="1"/>
            <a:r>
              <a:rPr lang="en-US" dirty="0"/>
              <a:t>Faster than conventional storage devices</a:t>
            </a:r>
          </a:p>
          <a:p>
            <a:pPr lvl="1"/>
            <a:r>
              <a:rPr lang="en-US" dirty="0"/>
              <a:t>Programs can bypass OS indirections by directly accessing PM</a:t>
            </a:r>
          </a:p>
          <a:p>
            <a:r>
              <a:rPr lang="en-US" dirty="0"/>
              <a:t>Programs ensure the crash consistency of persistent data, i.e., the program can </a:t>
            </a:r>
            <a:r>
              <a:rPr lang="en-US" i="1" dirty="0">
                <a:solidFill>
                  <a:schemeClr val="accent1">
                    <a:lumMod val="75000"/>
                  </a:schemeClr>
                </a:solidFill>
              </a:rPr>
              <a:t>recovery to a consistent state after failure</a:t>
            </a:r>
          </a:p>
        </p:txBody>
      </p:sp>
      <p:sp>
        <p:nvSpPr>
          <p:cNvPr id="4" name="Slide Number Placeholder 3">
            <a:extLst>
              <a:ext uri="{FF2B5EF4-FFF2-40B4-BE49-F238E27FC236}">
                <a16:creationId xmlns:a16="http://schemas.microsoft.com/office/drawing/2014/main" id="{64DA0EF7-337F-A149-A591-888887ABA7B1}"/>
              </a:ext>
            </a:extLst>
          </p:cNvPr>
          <p:cNvSpPr>
            <a:spLocks noGrp="1"/>
          </p:cNvSpPr>
          <p:nvPr>
            <p:ph type="sldNum" sz="quarter" idx="12"/>
          </p:nvPr>
        </p:nvSpPr>
        <p:spPr/>
        <p:txBody>
          <a:bodyPr/>
          <a:lstStyle/>
          <a:p>
            <a:fld id="{09CBB891-A474-417A-9134-EF0307377039}" type="slidenum">
              <a:rPr lang="en-US" smtClean="0"/>
              <a:pPr/>
              <a:t>3</a:t>
            </a:fld>
            <a:endParaRPr lang="en-US" dirty="0"/>
          </a:p>
        </p:txBody>
      </p:sp>
      <p:sp>
        <p:nvSpPr>
          <p:cNvPr id="8" name="Rectangle: Rounded Corners 7">
            <a:extLst>
              <a:ext uri="{FF2B5EF4-FFF2-40B4-BE49-F238E27FC236}">
                <a16:creationId xmlns:a16="http://schemas.microsoft.com/office/drawing/2014/main" id="{0A12949B-8FFE-46AD-95E1-EC477FC151BD}"/>
              </a:ext>
            </a:extLst>
          </p:cNvPr>
          <p:cNvSpPr/>
          <p:nvPr/>
        </p:nvSpPr>
        <p:spPr>
          <a:xfrm>
            <a:off x="0" y="5882595"/>
            <a:ext cx="12192000" cy="58873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lumMod val="75000"/>
                  </a:schemeClr>
                </a:solidFill>
                <a:latin typeface="Franklin Gothic Medium" panose="020B0603020102020204" pitchFamily="34" charset="0"/>
              </a:rPr>
              <a:t>Direct access to PM benefits performance but is hard for programming</a:t>
            </a:r>
          </a:p>
        </p:txBody>
      </p:sp>
      <p:pic>
        <p:nvPicPr>
          <p:cNvPr id="15" name="Audio 14">
            <a:hlinkClick r:id="" action="ppaction://media"/>
            <a:extLst>
              <a:ext uri="{FF2B5EF4-FFF2-40B4-BE49-F238E27FC236}">
                <a16:creationId xmlns:a16="http://schemas.microsoft.com/office/drawing/2014/main" id="{82E0CE71-2D7F-4001-A027-10EF730640B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775245500"/>
      </p:ext>
    </p:extLst>
  </p:cSld>
  <p:clrMapOvr>
    <a:masterClrMapping/>
  </p:clrMapOvr>
  <mc:AlternateContent xmlns:mc="http://schemas.openxmlformats.org/markup-compatibility/2006" xmlns:p14="http://schemas.microsoft.com/office/powerpoint/2010/main">
    <mc:Choice Requires="p14">
      <p:transition spd="slow" p14:dur="2000" advTm="48199"/>
    </mc:Choice>
    <mc:Fallback xmlns="">
      <p:transition spd="slow" advTm="48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5"/>
                </p:tgtEl>
              </p:cMediaNode>
            </p:audio>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EFE8D-85E3-49E3-8222-8539A1A4C81C}"/>
              </a:ext>
            </a:extLst>
          </p:cNvPr>
          <p:cNvSpPr>
            <a:spLocks noGrp="1"/>
          </p:cNvSpPr>
          <p:nvPr>
            <p:ph type="title"/>
          </p:nvPr>
        </p:nvSpPr>
        <p:spPr/>
        <p:txBody>
          <a:bodyPr/>
          <a:lstStyle/>
          <a:p>
            <a:r>
              <a:rPr lang="en-US" dirty="0"/>
              <a:t>Methodology</a:t>
            </a:r>
          </a:p>
        </p:txBody>
      </p:sp>
      <p:sp>
        <p:nvSpPr>
          <p:cNvPr id="4" name="Slide Number Placeholder 3">
            <a:extLst>
              <a:ext uri="{FF2B5EF4-FFF2-40B4-BE49-F238E27FC236}">
                <a16:creationId xmlns:a16="http://schemas.microsoft.com/office/drawing/2014/main" id="{DCF58763-CA34-43B2-9B11-8617A261B5A5}"/>
              </a:ext>
            </a:extLst>
          </p:cNvPr>
          <p:cNvSpPr>
            <a:spLocks noGrp="1"/>
          </p:cNvSpPr>
          <p:nvPr>
            <p:ph type="sldNum" sz="quarter" idx="12"/>
          </p:nvPr>
        </p:nvSpPr>
        <p:spPr/>
        <p:txBody>
          <a:bodyPr/>
          <a:lstStyle/>
          <a:p>
            <a:fld id="{09CBB891-A474-417A-9134-EF0307377039}" type="slidenum">
              <a:rPr lang="en-US" smtClean="0"/>
              <a:pPr/>
              <a:t>30</a:t>
            </a:fld>
            <a:endParaRPr lang="en-US" dirty="0"/>
          </a:p>
        </p:txBody>
      </p:sp>
      <p:sp>
        <p:nvSpPr>
          <p:cNvPr id="5" name="Content Placeholder 2">
            <a:extLst>
              <a:ext uri="{FF2B5EF4-FFF2-40B4-BE49-F238E27FC236}">
                <a16:creationId xmlns:a16="http://schemas.microsoft.com/office/drawing/2014/main" id="{7937694E-8962-426E-9F81-5802C87F751F}"/>
              </a:ext>
            </a:extLst>
          </p:cNvPr>
          <p:cNvSpPr>
            <a:spLocks noGrp="1"/>
          </p:cNvSpPr>
          <p:nvPr>
            <p:ph idx="1"/>
          </p:nvPr>
        </p:nvSpPr>
        <p:spPr>
          <a:xfrm>
            <a:off x="442657" y="2783764"/>
            <a:ext cx="1057725" cy="3828791"/>
          </a:xfrm>
        </p:spPr>
        <p:txBody>
          <a:bodyPr>
            <a:normAutofit/>
          </a:bodyPr>
          <a:lstStyle/>
          <a:p>
            <a:pPr marL="0" indent="0">
              <a:buNone/>
            </a:pPr>
            <a:r>
              <a:rPr lang="en-US" sz="2400" dirty="0"/>
              <a:t>CPU</a:t>
            </a:r>
            <a:endParaRPr lang="en-US" sz="2400" dirty="0">
              <a:solidFill>
                <a:schemeClr val="accent1">
                  <a:lumMod val="75000"/>
                </a:schemeClr>
              </a:solidFill>
            </a:endParaRPr>
          </a:p>
          <a:p>
            <a:pPr marL="0" indent="0">
              <a:buNone/>
            </a:pPr>
            <a:r>
              <a:rPr lang="en-US" sz="2400" dirty="0"/>
              <a:t>DRAM</a:t>
            </a:r>
          </a:p>
          <a:p>
            <a:pPr marL="0" indent="0">
              <a:buNone/>
            </a:pPr>
            <a:r>
              <a:rPr lang="en-US" sz="2400" dirty="0"/>
              <a:t>PM</a:t>
            </a:r>
            <a:br>
              <a:rPr lang="en-US" sz="2400" dirty="0">
                <a:solidFill>
                  <a:schemeClr val="accent1">
                    <a:lumMod val="75000"/>
                  </a:schemeClr>
                </a:solidFill>
              </a:rPr>
            </a:br>
            <a:r>
              <a:rPr lang="en-US" sz="2400" dirty="0">
                <a:solidFill>
                  <a:schemeClr val="accent1">
                    <a:lumMod val="75000"/>
                  </a:schemeClr>
                </a:solidFill>
              </a:rPr>
              <a:t>	</a:t>
            </a:r>
          </a:p>
          <a:p>
            <a:pPr marL="0" indent="0">
              <a:buNone/>
            </a:pPr>
            <a:r>
              <a:rPr lang="en-US" sz="2400" dirty="0"/>
              <a:t>OS</a:t>
            </a:r>
          </a:p>
          <a:p>
            <a:pPr marL="0" indent="0">
              <a:buNone/>
            </a:pPr>
            <a:endParaRPr lang="en-US" sz="2400" dirty="0">
              <a:solidFill>
                <a:schemeClr val="accent1">
                  <a:lumMod val="75000"/>
                </a:schemeClr>
              </a:solidFill>
            </a:endParaRPr>
          </a:p>
          <a:p>
            <a:pPr marL="0" indent="0">
              <a:spcBef>
                <a:spcPts val="0"/>
              </a:spcBef>
              <a:buNone/>
            </a:pPr>
            <a:r>
              <a:rPr lang="en-US" sz="2400" dirty="0"/>
              <a:t>Tool</a:t>
            </a:r>
          </a:p>
        </p:txBody>
      </p:sp>
      <p:sp>
        <p:nvSpPr>
          <p:cNvPr id="6" name="Rectangle 5">
            <a:extLst>
              <a:ext uri="{FF2B5EF4-FFF2-40B4-BE49-F238E27FC236}">
                <a16:creationId xmlns:a16="http://schemas.microsoft.com/office/drawing/2014/main" id="{81349CCF-0F3A-4CCB-9BE1-9E919B9A2B19}"/>
              </a:ext>
            </a:extLst>
          </p:cNvPr>
          <p:cNvSpPr/>
          <p:nvPr/>
        </p:nvSpPr>
        <p:spPr>
          <a:xfrm>
            <a:off x="2060878" y="1690689"/>
            <a:ext cx="1721112" cy="584775"/>
          </a:xfrm>
          <a:prstGeom prst="rect">
            <a:avLst/>
          </a:prstGeom>
        </p:spPr>
        <p:txBody>
          <a:bodyPr wrap="none">
            <a:spAutoFit/>
          </a:bodyPr>
          <a:lstStyle/>
          <a:p>
            <a:r>
              <a:rPr lang="en-US" sz="3200" dirty="0">
                <a:latin typeface="Franklin Gothic Medium" panose="020B0603020102020204" pitchFamily="34" charset="0"/>
              </a:rPr>
              <a:t>Platform</a:t>
            </a:r>
            <a:endParaRPr lang="en-US" dirty="0">
              <a:latin typeface="Franklin Gothic Medium" panose="020B0603020102020204" pitchFamily="34" charset="0"/>
            </a:endParaRPr>
          </a:p>
        </p:txBody>
      </p:sp>
      <p:sp>
        <p:nvSpPr>
          <p:cNvPr id="7" name="Content Placeholder 2">
            <a:extLst>
              <a:ext uri="{FF2B5EF4-FFF2-40B4-BE49-F238E27FC236}">
                <a16:creationId xmlns:a16="http://schemas.microsoft.com/office/drawing/2014/main" id="{78C02AFC-9399-CA48-9C0A-43417CC7536D}"/>
              </a:ext>
            </a:extLst>
          </p:cNvPr>
          <p:cNvSpPr txBox="1">
            <a:spLocks/>
          </p:cNvSpPr>
          <p:nvPr/>
        </p:nvSpPr>
        <p:spPr>
          <a:xfrm>
            <a:off x="1500382" y="2780939"/>
            <a:ext cx="3962861" cy="33792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chemeClr val="accent1">
                    <a:lumMod val="75000"/>
                  </a:schemeClr>
                </a:solidFill>
              </a:rPr>
              <a:t>Intel</a:t>
            </a:r>
            <a:r>
              <a:rPr lang="en-US" sz="2400" dirty="0"/>
              <a:t> </a:t>
            </a:r>
            <a:r>
              <a:rPr lang="en-US" sz="2400" dirty="0">
                <a:solidFill>
                  <a:schemeClr val="accent1">
                    <a:lumMod val="75000"/>
                  </a:schemeClr>
                </a:solidFill>
              </a:rPr>
              <a:t>Cascade Lake, 20 cores</a:t>
            </a:r>
          </a:p>
          <a:p>
            <a:pPr marL="0" indent="0">
              <a:buFont typeface="Arial" panose="020B0604020202020204" pitchFamily="34" charset="0"/>
              <a:buNone/>
            </a:pPr>
            <a:r>
              <a:rPr lang="en-US" sz="2400" dirty="0">
                <a:solidFill>
                  <a:schemeClr val="accent1">
                    <a:lumMod val="75000"/>
                  </a:schemeClr>
                </a:solidFill>
              </a:rPr>
              <a:t>4x16GB DDR4</a:t>
            </a:r>
          </a:p>
          <a:p>
            <a:pPr marL="0" indent="0">
              <a:buFont typeface="Arial" panose="020B0604020202020204" pitchFamily="34" charset="0"/>
              <a:buNone/>
            </a:pPr>
            <a:r>
              <a:rPr lang="en-US" sz="2400" dirty="0">
                <a:solidFill>
                  <a:schemeClr val="accent1">
                    <a:lumMod val="75000"/>
                  </a:schemeClr>
                </a:solidFill>
              </a:rPr>
              <a:t>2x128GB Intel DCPMM</a:t>
            </a:r>
            <a:br>
              <a:rPr lang="en-US" sz="2400" dirty="0">
                <a:solidFill>
                  <a:schemeClr val="accent1">
                    <a:lumMod val="75000"/>
                  </a:schemeClr>
                </a:solidFill>
              </a:rPr>
            </a:br>
            <a:r>
              <a:rPr lang="en-US" sz="2400" dirty="0">
                <a:solidFill>
                  <a:schemeClr val="accent1">
                    <a:lumMod val="75000"/>
                  </a:schemeClr>
                </a:solidFill>
              </a:rPr>
              <a:t>App Direct, Ext4-DAX</a:t>
            </a:r>
          </a:p>
          <a:p>
            <a:pPr marL="0" indent="0">
              <a:buFont typeface="Arial" panose="020B0604020202020204" pitchFamily="34" charset="0"/>
              <a:buNone/>
            </a:pPr>
            <a:r>
              <a:rPr lang="en-US" sz="2400" dirty="0">
                <a:solidFill>
                  <a:schemeClr val="accent1">
                    <a:lumMod val="75000"/>
                  </a:schemeClr>
                </a:solidFill>
              </a:rPr>
              <a:t>Ubuntu 18.04</a:t>
            </a:r>
            <a:br>
              <a:rPr lang="en-US" sz="2400" dirty="0">
                <a:solidFill>
                  <a:schemeClr val="accent1">
                    <a:lumMod val="75000"/>
                  </a:schemeClr>
                </a:solidFill>
              </a:rPr>
            </a:br>
            <a:r>
              <a:rPr lang="en-US" sz="2400" dirty="0">
                <a:solidFill>
                  <a:schemeClr val="accent1">
                    <a:lumMod val="75000"/>
                  </a:schemeClr>
                </a:solidFill>
              </a:rPr>
              <a:t>Linux kernel 4.15</a:t>
            </a:r>
          </a:p>
          <a:p>
            <a:pPr marL="0" indent="0">
              <a:buFont typeface="Arial" panose="020B0604020202020204" pitchFamily="34" charset="0"/>
              <a:buNone/>
            </a:pPr>
            <a:r>
              <a:rPr lang="en-US" sz="2400" dirty="0">
                <a:solidFill>
                  <a:schemeClr val="accent1">
                    <a:lumMod val="75000"/>
                  </a:schemeClr>
                </a:solidFill>
              </a:rPr>
              <a:t>Intel Pin (Tracing)</a:t>
            </a:r>
          </a:p>
        </p:txBody>
      </p:sp>
      <p:sp>
        <p:nvSpPr>
          <p:cNvPr id="8" name="Rectangle 7">
            <a:extLst>
              <a:ext uri="{FF2B5EF4-FFF2-40B4-BE49-F238E27FC236}">
                <a16:creationId xmlns:a16="http://schemas.microsoft.com/office/drawing/2014/main" id="{97B96BCD-3E26-4565-B660-8B52AFA572C6}"/>
              </a:ext>
            </a:extLst>
          </p:cNvPr>
          <p:cNvSpPr/>
          <p:nvPr/>
        </p:nvSpPr>
        <p:spPr>
          <a:xfrm>
            <a:off x="7662667" y="1690688"/>
            <a:ext cx="2734210" cy="584775"/>
          </a:xfrm>
          <a:prstGeom prst="rect">
            <a:avLst/>
          </a:prstGeom>
        </p:spPr>
        <p:txBody>
          <a:bodyPr wrap="none">
            <a:spAutoFit/>
          </a:bodyPr>
          <a:lstStyle/>
          <a:p>
            <a:r>
              <a:rPr lang="en-US" sz="3200" dirty="0">
                <a:latin typeface="Franklin Gothic Medium" panose="020B0603020102020204" pitchFamily="34" charset="0"/>
              </a:rPr>
              <a:t>Test Programs</a:t>
            </a:r>
            <a:endParaRPr lang="en-US" dirty="0">
              <a:latin typeface="Franklin Gothic Medium" panose="020B0603020102020204" pitchFamily="34" charset="0"/>
            </a:endParaRPr>
          </a:p>
        </p:txBody>
      </p:sp>
      <p:sp>
        <p:nvSpPr>
          <p:cNvPr id="9" name="Content Placeholder 2">
            <a:extLst>
              <a:ext uri="{FF2B5EF4-FFF2-40B4-BE49-F238E27FC236}">
                <a16:creationId xmlns:a16="http://schemas.microsoft.com/office/drawing/2014/main" id="{31BD13FC-B9D0-5A41-9855-9FF96BC859B4}"/>
              </a:ext>
            </a:extLst>
          </p:cNvPr>
          <p:cNvSpPr txBox="1">
            <a:spLocks/>
          </p:cNvSpPr>
          <p:nvPr/>
        </p:nvSpPr>
        <p:spPr>
          <a:xfrm>
            <a:off x="6521547" y="2780940"/>
            <a:ext cx="2494808" cy="31049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400" dirty="0">
                <a:solidFill>
                  <a:schemeClr val="accent1">
                    <a:lumMod val="75000"/>
                  </a:schemeClr>
                </a:solidFill>
              </a:rPr>
              <a:t>B-Tree</a:t>
            </a:r>
          </a:p>
          <a:p>
            <a:pPr marL="0" indent="0">
              <a:lnSpc>
                <a:spcPct val="100000"/>
              </a:lnSpc>
              <a:spcBef>
                <a:spcPts val="0"/>
              </a:spcBef>
              <a:buFont typeface="Arial" panose="020B0604020202020204" pitchFamily="34" charset="0"/>
              <a:buNone/>
            </a:pPr>
            <a:r>
              <a:rPr lang="en-US" sz="2400" dirty="0">
                <a:solidFill>
                  <a:schemeClr val="accent1">
                    <a:lumMod val="75000"/>
                  </a:schemeClr>
                </a:solidFill>
              </a:rPr>
              <a:t>C-Tree</a:t>
            </a:r>
          </a:p>
          <a:p>
            <a:pPr marL="0" indent="0">
              <a:lnSpc>
                <a:spcPct val="100000"/>
              </a:lnSpc>
              <a:spcBef>
                <a:spcPts val="0"/>
              </a:spcBef>
              <a:buFont typeface="Arial" panose="020B0604020202020204" pitchFamily="34" charset="0"/>
              <a:buNone/>
            </a:pPr>
            <a:r>
              <a:rPr lang="en-US" sz="2400" dirty="0">
                <a:solidFill>
                  <a:schemeClr val="accent1">
                    <a:lumMod val="75000"/>
                  </a:schemeClr>
                </a:solidFill>
              </a:rPr>
              <a:t>RB-Tree</a:t>
            </a:r>
          </a:p>
          <a:p>
            <a:pPr marL="0" indent="0">
              <a:lnSpc>
                <a:spcPct val="100000"/>
              </a:lnSpc>
              <a:spcBef>
                <a:spcPts val="0"/>
              </a:spcBef>
              <a:buFont typeface="Arial" panose="020B0604020202020204" pitchFamily="34" charset="0"/>
              <a:buNone/>
            </a:pPr>
            <a:r>
              <a:rPr lang="en-US" sz="2400" dirty="0" err="1">
                <a:solidFill>
                  <a:schemeClr val="accent1">
                    <a:lumMod val="75000"/>
                  </a:schemeClr>
                </a:solidFill>
              </a:rPr>
              <a:t>Hashmap</a:t>
            </a:r>
            <a:r>
              <a:rPr lang="en-US" sz="2400" dirty="0">
                <a:solidFill>
                  <a:schemeClr val="accent1">
                    <a:lumMod val="75000"/>
                  </a:schemeClr>
                </a:solidFill>
              </a:rPr>
              <a:t>-TX</a:t>
            </a:r>
          </a:p>
          <a:p>
            <a:pPr marL="0" indent="0">
              <a:lnSpc>
                <a:spcPct val="100000"/>
              </a:lnSpc>
              <a:spcBef>
                <a:spcPts val="0"/>
              </a:spcBef>
              <a:buFont typeface="Arial" panose="020B0604020202020204" pitchFamily="34" charset="0"/>
              <a:buNone/>
            </a:pPr>
            <a:r>
              <a:rPr lang="en-US" sz="2400" dirty="0" err="1">
                <a:solidFill>
                  <a:schemeClr val="accent1">
                    <a:lumMod val="75000"/>
                  </a:schemeClr>
                </a:solidFill>
              </a:rPr>
              <a:t>Hashmap</a:t>
            </a:r>
            <a:r>
              <a:rPr lang="en-US" sz="2400" dirty="0">
                <a:solidFill>
                  <a:schemeClr val="accent1">
                    <a:lumMod val="75000"/>
                  </a:schemeClr>
                </a:solidFill>
              </a:rPr>
              <a:t>-Atomic</a:t>
            </a:r>
          </a:p>
          <a:p>
            <a:pPr marL="0" indent="0">
              <a:lnSpc>
                <a:spcPct val="100000"/>
              </a:lnSpc>
              <a:buFont typeface="Arial" panose="020B0604020202020204" pitchFamily="34" charset="0"/>
              <a:buNone/>
            </a:pPr>
            <a:r>
              <a:rPr lang="en-US" sz="2400" dirty="0">
                <a:solidFill>
                  <a:schemeClr val="accent1">
                    <a:lumMod val="75000"/>
                  </a:schemeClr>
                </a:solidFill>
              </a:rPr>
              <a:t>Redis</a:t>
            </a:r>
          </a:p>
          <a:p>
            <a:pPr marL="0" indent="0">
              <a:lnSpc>
                <a:spcPct val="100000"/>
              </a:lnSpc>
              <a:spcBef>
                <a:spcPts val="0"/>
              </a:spcBef>
              <a:buFont typeface="Arial" panose="020B0604020202020204" pitchFamily="34" charset="0"/>
              <a:buNone/>
            </a:pPr>
            <a:r>
              <a:rPr lang="en-US" sz="2400" dirty="0">
                <a:solidFill>
                  <a:schemeClr val="accent1">
                    <a:lumMod val="75000"/>
                  </a:schemeClr>
                </a:solidFill>
              </a:rPr>
              <a:t>Memcached</a:t>
            </a:r>
          </a:p>
        </p:txBody>
      </p:sp>
      <p:sp>
        <p:nvSpPr>
          <p:cNvPr id="10" name="Content Placeholder 2">
            <a:extLst>
              <a:ext uri="{FF2B5EF4-FFF2-40B4-BE49-F238E27FC236}">
                <a16:creationId xmlns:a16="http://schemas.microsoft.com/office/drawing/2014/main" id="{BC837A65-FF19-2A42-AB73-51D0EC55DB4C}"/>
              </a:ext>
            </a:extLst>
          </p:cNvPr>
          <p:cNvSpPr txBox="1">
            <a:spLocks/>
          </p:cNvSpPr>
          <p:nvPr/>
        </p:nvSpPr>
        <p:spPr>
          <a:xfrm rot="16200000">
            <a:off x="5291123" y="3560785"/>
            <a:ext cx="1954881" cy="39518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Micro-bench</a:t>
            </a:r>
          </a:p>
        </p:txBody>
      </p:sp>
      <p:sp>
        <p:nvSpPr>
          <p:cNvPr id="11" name="Content Placeholder 2">
            <a:extLst>
              <a:ext uri="{FF2B5EF4-FFF2-40B4-BE49-F238E27FC236}">
                <a16:creationId xmlns:a16="http://schemas.microsoft.com/office/drawing/2014/main" id="{87EBBAD7-733E-FF44-97DE-D76435ACC261}"/>
              </a:ext>
            </a:extLst>
          </p:cNvPr>
          <p:cNvSpPr txBox="1">
            <a:spLocks/>
          </p:cNvSpPr>
          <p:nvPr/>
        </p:nvSpPr>
        <p:spPr>
          <a:xfrm rot="16200000">
            <a:off x="5853854" y="4946665"/>
            <a:ext cx="816878" cy="39518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Real</a:t>
            </a:r>
          </a:p>
        </p:txBody>
      </p:sp>
      <p:sp>
        <p:nvSpPr>
          <p:cNvPr id="12" name="Content Placeholder 2">
            <a:extLst>
              <a:ext uri="{FF2B5EF4-FFF2-40B4-BE49-F238E27FC236}">
                <a16:creationId xmlns:a16="http://schemas.microsoft.com/office/drawing/2014/main" id="{834ED129-BCF6-E240-BC41-078EBC07922B}"/>
              </a:ext>
            </a:extLst>
          </p:cNvPr>
          <p:cNvSpPr txBox="1">
            <a:spLocks/>
          </p:cNvSpPr>
          <p:nvPr/>
        </p:nvSpPr>
        <p:spPr>
          <a:xfrm>
            <a:off x="7157467" y="2457741"/>
            <a:ext cx="1123091" cy="39518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Name</a:t>
            </a:r>
          </a:p>
        </p:txBody>
      </p:sp>
      <p:sp>
        <p:nvSpPr>
          <p:cNvPr id="13" name="Content Placeholder 2">
            <a:extLst>
              <a:ext uri="{FF2B5EF4-FFF2-40B4-BE49-F238E27FC236}">
                <a16:creationId xmlns:a16="http://schemas.microsoft.com/office/drawing/2014/main" id="{EF494CCC-F550-CE44-A2CD-FA8DCC2A23D2}"/>
              </a:ext>
            </a:extLst>
          </p:cNvPr>
          <p:cNvSpPr txBox="1">
            <a:spLocks/>
          </p:cNvSpPr>
          <p:nvPr/>
        </p:nvSpPr>
        <p:spPr>
          <a:xfrm>
            <a:off x="8741378" y="2454650"/>
            <a:ext cx="1262854" cy="39518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Original</a:t>
            </a:r>
          </a:p>
        </p:txBody>
      </p:sp>
      <p:sp>
        <p:nvSpPr>
          <p:cNvPr id="14" name="Content Placeholder 2">
            <a:extLst>
              <a:ext uri="{FF2B5EF4-FFF2-40B4-BE49-F238E27FC236}">
                <a16:creationId xmlns:a16="http://schemas.microsoft.com/office/drawing/2014/main" id="{EA6BCFC4-C2E7-8A48-8952-572AEA445782}"/>
              </a:ext>
            </a:extLst>
          </p:cNvPr>
          <p:cNvSpPr txBox="1">
            <a:spLocks/>
          </p:cNvSpPr>
          <p:nvPr/>
        </p:nvSpPr>
        <p:spPr>
          <a:xfrm>
            <a:off x="9901734" y="2454650"/>
            <a:ext cx="1820220" cy="39518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Annotation</a:t>
            </a:r>
          </a:p>
        </p:txBody>
      </p:sp>
      <p:sp>
        <p:nvSpPr>
          <p:cNvPr id="15" name="Content Placeholder 2">
            <a:extLst>
              <a:ext uri="{FF2B5EF4-FFF2-40B4-BE49-F238E27FC236}">
                <a16:creationId xmlns:a16="http://schemas.microsoft.com/office/drawing/2014/main" id="{4AC84257-3EA4-7842-AB10-6E398793A756}"/>
              </a:ext>
            </a:extLst>
          </p:cNvPr>
          <p:cNvSpPr txBox="1">
            <a:spLocks/>
          </p:cNvSpPr>
          <p:nvPr/>
        </p:nvSpPr>
        <p:spPr>
          <a:xfrm>
            <a:off x="9001351" y="2780938"/>
            <a:ext cx="827431" cy="293213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Font typeface="Arial" panose="020B0604020202020204" pitchFamily="34" charset="0"/>
              <a:buNone/>
            </a:pPr>
            <a:r>
              <a:rPr lang="en-US" sz="2400" dirty="0">
                <a:solidFill>
                  <a:schemeClr val="accent1">
                    <a:lumMod val="75000"/>
                  </a:schemeClr>
                </a:solidFill>
              </a:rPr>
              <a:t>981</a:t>
            </a:r>
          </a:p>
          <a:p>
            <a:pPr marL="0" indent="0" algn="ctr">
              <a:lnSpc>
                <a:spcPct val="110000"/>
              </a:lnSpc>
              <a:spcBef>
                <a:spcPts val="0"/>
              </a:spcBef>
              <a:buFont typeface="Arial" panose="020B0604020202020204" pitchFamily="34" charset="0"/>
              <a:buNone/>
            </a:pPr>
            <a:r>
              <a:rPr lang="en-US" sz="2400" dirty="0">
                <a:solidFill>
                  <a:schemeClr val="accent1">
                    <a:lumMod val="75000"/>
                  </a:schemeClr>
                </a:solidFill>
              </a:rPr>
              <a:t>698</a:t>
            </a:r>
          </a:p>
          <a:p>
            <a:pPr marL="0" indent="0" algn="ctr">
              <a:lnSpc>
                <a:spcPct val="110000"/>
              </a:lnSpc>
              <a:spcBef>
                <a:spcPts val="0"/>
              </a:spcBef>
              <a:buFont typeface="Arial" panose="020B0604020202020204" pitchFamily="34" charset="0"/>
              <a:buNone/>
            </a:pPr>
            <a:r>
              <a:rPr lang="en-US" sz="2400" dirty="0">
                <a:solidFill>
                  <a:schemeClr val="accent1">
                    <a:lumMod val="75000"/>
                  </a:schemeClr>
                </a:solidFill>
              </a:rPr>
              <a:t>855</a:t>
            </a:r>
          </a:p>
          <a:p>
            <a:pPr marL="0" indent="0" algn="ctr">
              <a:lnSpc>
                <a:spcPct val="110000"/>
              </a:lnSpc>
              <a:spcBef>
                <a:spcPts val="0"/>
              </a:spcBef>
              <a:buFont typeface="Arial" panose="020B0604020202020204" pitchFamily="34" charset="0"/>
              <a:buNone/>
            </a:pPr>
            <a:r>
              <a:rPr lang="en-US" sz="2400" dirty="0">
                <a:solidFill>
                  <a:schemeClr val="accent1">
                    <a:lumMod val="75000"/>
                  </a:schemeClr>
                </a:solidFill>
              </a:rPr>
              <a:t>741</a:t>
            </a:r>
          </a:p>
          <a:p>
            <a:pPr marL="0" indent="0" algn="ctr">
              <a:lnSpc>
                <a:spcPct val="110000"/>
              </a:lnSpc>
              <a:spcBef>
                <a:spcPts val="0"/>
              </a:spcBef>
              <a:buFont typeface="Arial" panose="020B0604020202020204" pitchFamily="34" charset="0"/>
              <a:buNone/>
            </a:pPr>
            <a:r>
              <a:rPr lang="en-US" sz="2400" dirty="0">
                <a:solidFill>
                  <a:schemeClr val="accent1">
                    <a:lumMod val="75000"/>
                  </a:schemeClr>
                </a:solidFill>
              </a:rPr>
              <a:t>837</a:t>
            </a:r>
          </a:p>
          <a:p>
            <a:pPr marL="0" indent="0" algn="ctr">
              <a:lnSpc>
                <a:spcPct val="110000"/>
              </a:lnSpc>
              <a:buFont typeface="Arial" panose="020B0604020202020204" pitchFamily="34" charset="0"/>
              <a:buNone/>
            </a:pPr>
            <a:r>
              <a:rPr lang="en-US" sz="2400" dirty="0">
                <a:solidFill>
                  <a:schemeClr val="accent1">
                    <a:lumMod val="75000"/>
                  </a:schemeClr>
                </a:solidFill>
              </a:rPr>
              <a:t>23k</a:t>
            </a:r>
          </a:p>
          <a:p>
            <a:pPr marL="0" indent="0" algn="ctr">
              <a:lnSpc>
                <a:spcPct val="110000"/>
              </a:lnSpc>
              <a:spcBef>
                <a:spcPts val="0"/>
              </a:spcBef>
              <a:buFont typeface="Arial" panose="020B0604020202020204" pitchFamily="34" charset="0"/>
              <a:buNone/>
            </a:pPr>
            <a:r>
              <a:rPr lang="en-US" sz="2400" dirty="0">
                <a:solidFill>
                  <a:schemeClr val="accent1">
                    <a:lumMod val="75000"/>
                  </a:schemeClr>
                </a:solidFill>
              </a:rPr>
              <a:t>66k</a:t>
            </a:r>
          </a:p>
        </p:txBody>
      </p:sp>
      <p:sp>
        <p:nvSpPr>
          <p:cNvPr id="16" name="Content Placeholder 2">
            <a:extLst>
              <a:ext uri="{FF2B5EF4-FFF2-40B4-BE49-F238E27FC236}">
                <a16:creationId xmlns:a16="http://schemas.microsoft.com/office/drawing/2014/main" id="{F48FE01D-4090-8A4A-BCD9-B456A4712D12}"/>
              </a:ext>
            </a:extLst>
          </p:cNvPr>
          <p:cNvSpPr txBox="1">
            <a:spLocks/>
          </p:cNvSpPr>
          <p:nvPr/>
        </p:nvSpPr>
        <p:spPr>
          <a:xfrm>
            <a:off x="10388400" y="2814376"/>
            <a:ext cx="827431" cy="286526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Font typeface="Arial" panose="020B0604020202020204" pitchFamily="34" charset="0"/>
              <a:buNone/>
            </a:pPr>
            <a:r>
              <a:rPr lang="en-US" sz="2400" dirty="0">
                <a:solidFill>
                  <a:schemeClr val="accent1">
                    <a:lumMod val="75000"/>
                  </a:schemeClr>
                </a:solidFill>
              </a:rPr>
              <a:t>4</a:t>
            </a:r>
          </a:p>
          <a:p>
            <a:pPr marL="0" indent="0" algn="ctr">
              <a:lnSpc>
                <a:spcPct val="110000"/>
              </a:lnSpc>
              <a:spcBef>
                <a:spcPts val="0"/>
              </a:spcBef>
              <a:buFont typeface="Arial" panose="020B0604020202020204" pitchFamily="34" charset="0"/>
              <a:buNone/>
            </a:pPr>
            <a:r>
              <a:rPr lang="en-US" sz="2400" dirty="0">
                <a:solidFill>
                  <a:schemeClr val="accent1">
                    <a:lumMod val="75000"/>
                  </a:schemeClr>
                </a:solidFill>
              </a:rPr>
              <a:t>4</a:t>
            </a:r>
          </a:p>
          <a:p>
            <a:pPr marL="0" indent="0" algn="ctr">
              <a:lnSpc>
                <a:spcPct val="110000"/>
              </a:lnSpc>
              <a:spcBef>
                <a:spcPts val="0"/>
              </a:spcBef>
              <a:buFont typeface="Arial" panose="020B0604020202020204" pitchFamily="34" charset="0"/>
              <a:buNone/>
            </a:pPr>
            <a:r>
              <a:rPr lang="en-US" sz="2400" dirty="0">
                <a:solidFill>
                  <a:schemeClr val="accent1">
                    <a:lumMod val="75000"/>
                  </a:schemeClr>
                </a:solidFill>
              </a:rPr>
              <a:t>4</a:t>
            </a:r>
          </a:p>
          <a:p>
            <a:pPr marL="0" indent="0" algn="ctr">
              <a:lnSpc>
                <a:spcPct val="110000"/>
              </a:lnSpc>
              <a:spcBef>
                <a:spcPts val="0"/>
              </a:spcBef>
              <a:buFont typeface="Arial" panose="020B0604020202020204" pitchFamily="34" charset="0"/>
              <a:buNone/>
            </a:pPr>
            <a:r>
              <a:rPr lang="en-US" sz="2400" dirty="0">
                <a:solidFill>
                  <a:schemeClr val="accent1">
                    <a:lumMod val="75000"/>
                  </a:schemeClr>
                </a:solidFill>
              </a:rPr>
              <a:t>4</a:t>
            </a:r>
          </a:p>
          <a:p>
            <a:pPr marL="0" indent="0" algn="ctr">
              <a:lnSpc>
                <a:spcPct val="110000"/>
              </a:lnSpc>
              <a:spcBef>
                <a:spcPts val="0"/>
              </a:spcBef>
              <a:buFont typeface="Arial" panose="020B0604020202020204" pitchFamily="34" charset="0"/>
              <a:buNone/>
            </a:pPr>
            <a:r>
              <a:rPr lang="en-US" sz="2400" dirty="0">
                <a:solidFill>
                  <a:schemeClr val="accent1">
                    <a:lumMod val="75000"/>
                  </a:schemeClr>
                </a:solidFill>
              </a:rPr>
              <a:t>5</a:t>
            </a:r>
          </a:p>
          <a:p>
            <a:pPr marL="0" indent="0" algn="ctr">
              <a:lnSpc>
                <a:spcPct val="110000"/>
              </a:lnSpc>
              <a:buFont typeface="Arial" panose="020B0604020202020204" pitchFamily="34" charset="0"/>
              <a:buNone/>
            </a:pPr>
            <a:r>
              <a:rPr lang="en-US" sz="2400" dirty="0">
                <a:solidFill>
                  <a:schemeClr val="accent1">
                    <a:lumMod val="75000"/>
                  </a:schemeClr>
                </a:solidFill>
              </a:rPr>
              <a:t>10</a:t>
            </a:r>
          </a:p>
          <a:p>
            <a:pPr marL="0" indent="0" algn="ctr">
              <a:lnSpc>
                <a:spcPct val="110000"/>
              </a:lnSpc>
              <a:spcBef>
                <a:spcPts val="0"/>
              </a:spcBef>
              <a:buFont typeface="Arial" panose="020B0604020202020204" pitchFamily="34" charset="0"/>
              <a:buNone/>
            </a:pPr>
            <a:r>
              <a:rPr lang="en-US" sz="2400" dirty="0">
                <a:solidFill>
                  <a:schemeClr val="accent1">
                    <a:lumMod val="75000"/>
                  </a:schemeClr>
                </a:solidFill>
              </a:rPr>
              <a:t>6</a:t>
            </a:r>
          </a:p>
        </p:txBody>
      </p:sp>
      <p:sp>
        <p:nvSpPr>
          <p:cNvPr id="17" name="Content Placeholder 2">
            <a:extLst>
              <a:ext uri="{FF2B5EF4-FFF2-40B4-BE49-F238E27FC236}">
                <a16:creationId xmlns:a16="http://schemas.microsoft.com/office/drawing/2014/main" id="{A81339E7-0F02-FF4F-8282-FF4EEAC6A8CA}"/>
              </a:ext>
            </a:extLst>
          </p:cNvPr>
          <p:cNvSpPr txBox="1">
            <a:spLocks/>
          </p:cNvSpPr>
          <p:nvPr/>
        </p:nvSpPr>
        <p:spPr>
          <a:xfrm>
            <a:off x="8806663" y="5656243"/>
            <a:ext cx="2418896" cy="39518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(Lines of Code)</a:t>
            </a:r>
          </a:p>
        </p:txBody>
      </p:sp>
      <p:pic>
        <p:nvPicPr>
          <p:cNvPr id="21" name="Audio 20">
            <a:hlinkClick r:id="" action="ppaction://media"/>
            <a:extLst>
              <a:ext uri="{FF2B5EF4-FFF2-40B4-BE49-F238E27FC236}">
                <a16:creationId xmlns:a16="http://schemas.microsoft.com/office/drawing/2014/main" id="{973E1FE3-67C0-4F95-B81F-882138C6672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016393181"/>
      </p:ext>
    </p:extLst>
  </p:cSld>
  <p:clrMapOvr>
    <a:masterClrMapping/>
  </p:clrMapOvr>
  <mc:AlternateContent xmlns:mc="http://schemas.openxmlformats.org/markup-compatibility/2006" xmlns:p14="http://schemas.microsoft.com/office/powerpoint/2010/main">
    <mc:Choice Requires="p14">
      <p:transition spd="slow" p14:dur="2000" advTm="17906"/>
    </mc:Choice>
    <mc:Fallback xmlns="">
      <p:transition spd="slow" advTm="17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21"/>
                </p:tgtEl>
              </p:cMediaNode>
            </p:audio>
          </p:childTnLst>
        </p:cTn>
      </p:par>
    </p:tnLst>
    <p:bldLst>
      <p:bldP spid="5" grpId="0" uiExpand="1" build="p"/>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5">
            <a:extLst>
              <a:ext uri="{FF2B5EF4-FFF2-40B4-BE49-F238E27FC236}">
                <a16:creationId xmlns:a16="http://schemas.microsoft.com/office/drawing/2014/main" id="{B9E50B93-723A-4FEF-B886-B621728730E5}"/>
              </a:ext>
            </a:extLst>
          </p:cNvPr>
          <p:cNvSpPr/>
          <p:nvPr/>
        </p:nvSpPr>
        <p:spPr>
          <a:xfrm>
            <a:off x="0" y="5891926"/>
            <a:ext cx="12192000" cy="646986"/>
          </a:xfrm>
          <a:prstGeom prst="roundRect">
            <a:avLst/>
          </a:prstGeom>
          <a:solidFill>
            <a:schemeClr val="bg2">
              <a:lumMod val="90000"/>
            </a:schemeClr>
          </a:solidFill>
          <a:ln>
            <a:noFill/>
          </a:ln>
        </p:spPr>
        <p:txBody>
          <a:bodyPr wrap="square">
            <a:spAutoFit/>
          </a:bodyPr>
          <a:lstStyle/>
          <a:p>
            <a:pPr algn="ctr"/>
            <a:r>
              <a:rPr lang="en-US" sz="3200" dirty="0">
                <a:solidFill>
                  <a:schemeClr val="accent1">
                    <a:lumMod val="75000"/>
                  </a:schemeClr>
                </a:solidFill>
                <a:latin typeface="Franklin Gothic Medium" panose="020B0603020102020204" pitchFamily="34" charset="0"/>
              </a:rPr>
              <a:t>Most overhead comes from the post-failure stage</a:t>
            </a:r>
          </a:p>
        </p:txBody>
      </p:sp>
      <p:sp>
        <p:nvSpPr>
          <p:cNvPr id="2" name="Title 1">
            <a:extLst>
              <a:ext uri="{FF2B5EF4-FFF2-40B4-BE49-F238E27FC236}">
                <a16:creationId xmlns:a16="http://schemas.microsoft.com/office/drawing/2014/main" id="{691C3EDA-E122-4353-80F1-77BC74E73995}"/>
              </a:ext>
            </a:extLst>
          </p:cNvPr>
          <p:cNvSpPr>
            <a:spLocks noGrp="1"/>
          </p:cNvSpPr>
          <p:nvPr>
            <p:ph type="title"/>
          </p:nvPr>
        </p:nvSpPr>
        <p:spPr/>
        <p:txBody>
          <a:bodyPr/>
          <a:lstStyle/>
          <a:p>
            <a:r>
              <a:rPr lang="en-US" dirty="0"/>
              <a:t>Detection Performance (One Transaction)</a:t>
            </a:r>
          </a:p>
        </p:txBody>
      </p:sp>
      <p:sp>
        <p:nvSpPr>
          <p:cNvPr id="4" name="Slide Number Placeholder 3">
            <a:extLst>
              <a:ext uri="{FF2B5EF4-FFF2-40B4-BE49-F238E27FC236}">
                <a16:creationId xmlns:a16="http://schemas.microsoft.com/office/drawing/2014/main" id="{7105D03A-4C07-4F8C-AC3C-2C7C5839F9A8}"/>
              </a:ext>
            </a:extLst>
          </p:cNvPr>
          <p:cNvSpPr>
            <a:spLocks noGrp="1"/>
          </p:cNvSpPr>
          <p:nvPr>
            <p:ph type="sldNum" sz="quarter" idx="12"/>
          </p:nvPr>
        </p:nvSpPr>
        <p:spPr/>
        <p:txBody>
          <a:bodyPr/>
          <a:lstStyle/>
          <a:p>
            <a:fld id="{09CBB891-A474-417A-9134-EF0307377039}" type="slidenum">
              <a:rPr lang="en-US" smtClean="0"/>
              <a:pPr/>
              <a:t>31</a:t>
            </a:fld>
            <a:endParaRPr lang="en-US" dirty="0"/>
          </a:p>
        </p:txBody>
      </p:sp>
      <p:graphicFrame>
        <p:nvGraphicFramePr>
          <p:cNvPr id="5" name="Chart 4">
            <a:extLst>
              <a:ext uri="{FF2B5EF4-FFF2-40B4-BE49-F238E27FC236}">
                <a16:creationId xmlns:a16="http://schemas.microsoft.com/office/drawing/2014/main" id="{4E1D1A86-CAA5-4B60-AE82-39C83B1ADBA4}"/>
              </a:ext>
            </a:extLst>
          </p:cNvPr>
          <p:cNvGraphicFramePr>
            <a:graphicFrameLocks noGrp="1"/>
          </p:cNvGraphicFramePr>
          <p:nvPr>
            <p:extLst>
              <p:ext uri="{D42A27DB-BD31-4B8C-83A1-F6EECF244321}">
                <p14:modId xmlns:p14="http://schemas.microsoft.com/office/powerpoint/2010/main" val="1279801989"/>
              </p:ext>
            </p:extLst>
          </p:nvPr>
        </p:nvGraphicFramePr>
        <p:xfrm>
          <a:off x="331306" y="1471447"/>
          <a:ext cx="8118428" cy="4283310"/>
        </p:xfrm>
        <a:graphic>
          <a:graphicData uri="http://schemas.openxmlformats.org/drawingml/2006/chart">
            <c:chart xmlns:c="http://schemas.openxmlformats.org/drawingml/2006/chart" xmlns:r="http://schemas.openxmlformats.org/officeDocument/2006/relationships" r:id="rId6"/>
          </a:graphicData>
        </a:graphic>
      </p:graphicFrame>
      <p:sp>
        <p:nvSpPr>
          <p:cNvPr id="6" name="Rounded Rectangle 5">
            <a:extLst>
              <a:ext uri="{FF2B5EF4-FFF2-40B4-BE49-F238E27FC236}">
                <a16:creationId xmlns:a16="http://schemas.microsoft.com/office/drawing/2014/main" id="{54A43A88-F79B-3546-903B-C549A07773CA}"/>
              </a:ext>
            </a:extLst>
          </p:cNvPr>
          <p:cNvSpPr/>
          <p:nvPr/>
        </p:nvSpPr>
        <p:spPr>
          <a:xfrm>
            <a:off x="0" y="5891926"/>
            <a:ext cx="12192000" cy="646986"/>
          </a:xfrm>
          <a:prstGeom prst="roundRect">
            <a:avLst/>
          </a:prstGeom>
          <a:solidFill>
            <a:schemeClr val="bg2">
              <a:lumMod val="90000"/>
            </a:schemeClr>
          </a:solidFill>
          <a:ln>
            <a:noFill/>
          </a:ln>
        </p:spPr>
        <p:txBody>
          <a:bodyPr wrap="square">
            <a:spAutoFit/>
          </a:bodyPr>
          <a:lstStyle/>
          <a:p>
            <a:pPr algn="ctr"/>
            <a:r>
              <a:rPr lang="en-US" sz="3200" dirty="0" err="1">
                <a:solidFill>
                  <a:schemeClr val="accent1">
                    <a:lumMod val="75000"/>
                  </a:schemeClr>
                </a:solidFill>
                <a:latin typeface="Franklin Gothic Medium" panose="020B0603020102020204" pitchFamily="34" charset="0"/>
              </a:rPr>
              <a:t>XFDetector</a:t>
            </a:r>
            <a:r>
              <a:rPr lang="en-US" sz="3200" dirty="0">
                <a:solidFill>
                  <a:schemeClr val="accent1">
                    <a:lumMod val="75000"/>
                  </a:schemeClr>
                </a:solidFill>
                <a:latin typeface="Franklin Gothic Medium" panose="020B0603020102020204" pitchFamily="34" charset="0"/>
              </a:rPr>
              <a:t> is efficient in detection</a:t>
            </a:r>
          </a:p>
        </p:txBody>
      </p:sp>
      <p:graphicFrame>
        <p:nvGraphicFramePr>
          <p:cNvPr id="8" name="Chart 7">
            <a:extLst>
              <a:ext uri="{FF2B5EF4-FFF2-40B4-BE49-F238E27FC236}">
                <a16:creationId xmlns:a16="http://schemas.microsoft.com/office/drawing/2014/main" id="{6E31C8FA-E14A-4A31-9AC6-84AF26CCE595}"/>
              </a:ext>
            </a:extLst>
          </p:cNvPr>
          <p:cNvGraphicFramePr>
            <a:graphicFrameLocks/>
          </p:cNvGraphicFramePr>
          <p:nvPr>
            <p:extLst>
              <p:ext uri="{D42A27DB-BD31-4B8C-83A1-F6EECF244321}">
                <p14:modId xmlns:p14="http://schemas.microsoft.com/office/powerpoint/2010/main" val="3554014960"/>
              </p:ext>
            </p:extLst>
          </p:nvPr>
        </p:nvGraphicFramePr>
        <p:xfrm>
          <a:off x="8133347" y="2155112"/>
          <a:ext cx="3878981" cy="3736814"/>
        </p:xfrm>
        <a:graphic>
          <a:graphicData uri="http://schemas.openxmlformats.org/drawingml/2006/chart">
            <c:chart xmlns:c="http://schemas.openxmlformats.org/drawingml/2006/chart" xmlns:r="http://schemas.openxmlformats.org/officeDocument/2006/relationships" r:id="rId7"/>
          </a:graphicData>
        </a:graphic>
      </p:graphicFrame>
      <p:pic>
        <p:nvPicPr>
          <p:cNvPr id="16" name="Audio 15">
            <a:hlinkClick r:id="" action="ppaction://media"/>
            <a:extLst>
              <a:ext uri="{FF2B5EF4-FFF2-40B4-BE49-F238E27FC236}">
                <a16:creationId xmlns:a16="http://schemas.microsoft.com/office/drawing/2014/main" id="{835E6860-C926-4AE2-B6C1-C0E373FF63E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367722194"/>
      </p:ext>
    </p:extLst>
  </p:cSld>
  <p:clrMapOvr>
    <a:masterClrMapping/>
  </p:clrMapOvr>
  <mc:AlternateContent xmlns:mc="http://schemas.openxmlformats.org/markup-compatibility/2006" xmlns:p14="http://schemas.microsoft.com/office/powerpoint/2010/main">
    <mc:Choice Requires="p14">
      <p:transition spd="slow" p14:dur="2000" advTm="39217"/>
    </mc:Choice>
    <mc:Fallback xmlns="">
      <p:transition spd="slow" advTm="39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6"/>
                </p:tgtEl>
              </p:cMediaNode>
            </p:audio>
          </p:childTnLst>
        </p:cTn>
      </p:par>
    </p:tnLst>
    <p:bldLst>
      <p:bldP spid="7" grpId="0" animBg="1"/>
      <p:bldGraphic spid="5" grpId="0">
        <p:bldAsOne/>
      </p:bldGraphic>
      <p:bldP spid="6" grpId="0" animBg="1"/>
      <p:bldGraphic spid="8"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CF28D-C54B-4C74-BC49-FF44A9DEB1B5}"/>
              </a:ext>
            </a:extLst>
          </p:cNvPr>
          <p:cNvSpPr>
            <a:spLocks noGrp="1"/>
          </p:cNvSpPr>
          <p:nvPr>
            <p:ph type="title"/>
          </p:nvPr>
        </p:nvSpPr>
        <p:spPr/>
        <p:txBody>
          <a:bodyPr/>
          <a:lstStyle/>
          <a:p>
            <a:r>
              <a:rPr lang="en-US" dirty="0"/>
              <a:t>Detection Performance</a:t>
            </a:r>
          </a:p>
        </p:txBody>
      </p:sp>
      <p:sp>
        <p:nvSpPr>
          <p:cNvPr id="4" name="Slide Number Placeholder 3">
            <a:extLst>
              <a:ext uri="{FF2B5EF4-FFF2-40B4-BE49-F238E27FC236}">
                <a16:creationId xmlns:a16="http://schemas.microsoft.com/office/drawing/2014/main" id="{160B9374-B2D7-4764-ADE7-2E6F363BD346}"/>
              </a:ext>
            </a:extLst>
          </p:cNvPr>
          <p:cNvSpPr>
            <a:spLocks noGrp="1"/>
          </p:cNvSpPr>
          <p:nvPr>
            <p:ph type="sldNum" sz="quarter" idx="12"/>
          </p:nvPr>
        </p:nvSpPr>
        <p:spPr/>
        <p:txBody>
          <a:bodyPr/>
          <a:lstStyle/>
          <a:p>
            <a:fld id="{09CBB891-A474-417A-9134-EF0307377039}" type="slidenum">
              <a:rPr lang="en-US" smtClean="0"/>
              <a:pPr/>
              <a:t>32</a:t>
            </a:fld>
            <a:endParaRPr lang="en-US" dirty="0"/>
          </a:p>
        </p:txBody>
      </p:sp>
      <p:graphicFrame>
        <p:nvGraphicFramePr>
          <p:cNvPr id="6" name="Chart 5">
            <a:extLst>
              <a:ext uri="{FF2B5EF4-FFF2-40B4-BE49-F238E27FC236}">
                <a16:creationId xmlns:a16="http://schemas.microsoft.com/office/drawing/2014/main" id="{2A7CD98D-66E9-4B4E-8971-529E79B7F8F1}"/>
              </a:ext>
            </a:extLst>
          </p:cNvPr>
          <p:cNvGraphicFramePr>
            <a:graphicFrameLocks/>
          </p:cNvGraphicFramePr>
          <p:nvPr>
            <p:extLst>
              <p:ext uri="{D42A27DB-BD31-4B8C-83A1-F6EECF244321}">
                <p14:modId xmlns:p14="http://schemas.microsoft.com/office/powerpoint/2010/main" val="4075588221"/>
              </p:ext>
            </p:extLst>
          </p:nvPr>
        </p:nvGraphicFramePr>
        <p:xfrm>
          <a:off x="217813" y="1559449"/>
          <a:ext cx="11804141" cy="4335045"/>
        </p:xfrm>
        <a:graphic>
          <a:graphicData uri="http://schemas.openxmlformats.org/drawingml/2006/chart">
            <c:chart xmlns:c="http://schemas.openxmlformats.org/drawingml/2006/chart" xmlns:r="http://schemas.openxmlformats.org/officeDocument/2006/relationships" r:id="rId6"/>
          </a:graphicData>
        </a:graphic>
      </p:graphicFrame>
      <p:sp>
        <p:nvSpPr>
          <p:cNvPr id="7" name="Rounded Rectangle 5">
            <a:extLst>
              <a:ext uri="{FF2B5EF4-FFF2-40B4-BE49-F238E27FC236}">
                <a16:creationId xmlns:a16="http://schemas.microsoft.com/office/drawing/2014/main" id="{6925E47E-92D4-408F-834E-F09EB65F0E79}"/>
              </a:ext>
            </a:extLst>
          </p:cNvPr>
          <p:cNvSpPr/>
          <p:nvPr/>
        </p:nvSpPr>
        <p:spPr>
          <a:xfrm>
            <a:off x="0" y="6032857"/>
            <a:ext cx="12192000" cy="646986"/>
          </a:xfrm>
          <a:prstGeom prst="roundRect">
            <a:avLst/>
          </a:prstGeom>
          <a:solidFill>
            <a:schemeClr val="bg2">
              <a:lumMod val="90000"/>
            </a:schemeClr>
          </a:solidFill>
          <a:ln>
            <a:noFill/>
          </a:ln>
        </p:spPr>
        <p:txBody>
          <a:bodyPr wrap="square">
            <a:spAutoFit/>
          </a:bodyPr>
          <a:lstStyle/>
          <a:p>
            <a:pPr algn="ctr"/>
            <a:r>
              <a:rPr lang="en-US" sz="3200" dirty="0">
                <a:solidFill>
                  <a:schemeClr val="accent1">
                    <a:lumMod val="75000"/>
                  </a:schemeClr>
                </a:solidFill>
                <a:latin typeface="Franklin Gothic Medium" panose="020B0603020102020204" pitchFamily="34" charset="0"/>
              </a:rPr>
              <a:t>Execution time scales linearly as number of failure points increases</a:t>
            </a:r>
          </a:p>
        </p:txBody>
      </p:sp>
      <p:pic>
        <p:nvPicPr>
          <p:cNvPr id="15" name="Audio 14">
            <a:hlinkClick r:id="" action="ppaction://media"/>
            <a:extLst>
              <a:ext uri="{FF2B5EF4-FFF2-40B4-BE49-F238E27FC236}">
                <a16:creationId xmlns:a16="http://schemas.microsoft.com/office/drawing/2014/main" id="{33A042C3-4750-4183-8071-FC1EEB006FA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108216427"/>
      </p:ext>
    </p:extLst>
  </p:cSld>
  <p:clrMapOvr>
    <a:masterClrMapping/>
  </p:clrMapOvr>
  <mc:AlternateContent xmlns:mc="http://schemas.openxmlformats.org/markup-compatibility/2006" xmlns:p14="http://schemas.microsoft.com/office/powerpoint/2010/main">
    <mc:Choice Requires="p14">
      <p:transition spd="slow" p14:dur="2000" advTm="42057"/>
    </mc:Choice>
    <mc:Fallback xmlns="">
      <p:transition spd="slow" advTm="42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5"/>
                </p:tgtEl>
              </p:cMediaNode>
            </p:audio>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E03378-0242-D24E-BFD3-9D3925A42438}"/>
              </a:ext>
            </a:extLst>
          </p:cNvPr>
          <p:cNvSpPr>
            <a:spLocks noGrp="1"/>
          </p:cNvSpPr>
          <p:nvPr>
            <p:ph idx="1"/>
          </p:nvPr>
        </p:nvSpPr>
        <p:spPr>
          <a:xfrm>
            <a:off x="838200" y="1450871"/>
            <a:ext cx="10515600" cy="4351338"/>
          </a:xfrm>
        </p:spPr>
        <p:txBody>
          <a:bodyPr/>
          <a:lstStyle/>
          <a:p>
            <a:r>
              <a:rPr lang="en-US" dirty="0"/>
              <a:t>Validate with synthetic bugs</a:t>
            </a:r>
          </a:p>
          <a:p>
            <a:endParaRPr lang="en-US" dirty="0"/>
          </a:p>
          <a:p>
            <a:endParaRPr lang="en-US" dirty="0"/>
          </a:p>
          <a:p>
            <a:endParaRPr lang="en-US" dirty="0"/>
          </a:p>
          <a:p>
            <a:pPr marL="0" indent="0">
              <a:buNone/>
            </a:pPr>
            <a:endParaRPr lang="en-US" dirty="0"/>
          </a:p>
          <a:p>
            <a:r>
              <a:rPr lang="en-US" dirty="0"/>
              <a:t>Find new bugs</a:t>
            </a:r>
          </a:p>
          <a:p>
            <a:pPr lvl="1"/>
            <a:r>
              <a:rPr lang="en-US" dirty="0"/>
              <a:t>2x in </a:t>
            </a:r>
            <a:r>
              <a:rPr lang="en-US" dirty="0" err="1"/>
              <a:t>Hashmap</a:t>
            </a:r>
            <a:r>
              <a:rPr lang="en-US" dirty="0"/>
              <a:t>-Atomic</a:t>
            </a:r>
          </a:p>
          <a:p>
            <a:pPr lvl="1"/>
            <a:r>
              <a:rPr lang="en-US" dirty="0"/>
              <a:t>1x in Redis</a:t>
            </a:r>
          </a:p>
          <a:p>
            <a:pPr lvl="1"/>
            <a:r>
              <a:rPr lang="en-US" dirty="0"/>
              <a:t>1x in </a:t>
            </a:r>
            <a:r>
              <a:rPr lang="en-US" dirty="0" err="1"/>
              <a:t>libpmemobj</a:t>
            </a:r>
            <a:endParaRPr lang="en-US" dirty="0"/>
          </a:p>
        </p:txBody>
      </p:sp>
      <p:sp>
        <p:nvSpPr>
          <p:cNvPr id="2" name="Title 1">
            <a:extLst>
              <a:ext uri="{FF2B5EF4-FFF2-40B4-BE49-F238E27FC236}">
                <a16:creationId xmlns:a16="http://schemas.microsoft.com/office/drawing/2014/main" id="{626E14F1-5C1F-6440-BB09-6016A2E4B898}"/>
              </a:ext>
            </a:extLst>
          </p:cNvPr>
          <p:cNvSpPr>
            <a:spLocks noGrp="1"/>
          </p:cNvSpPr>
          <p:nvPr>
            <p:ph type="title"/>
          </p:nvPr>
        </p:nvSpPr>
        <p:spPr>
          <a:xfrm>
            <a:off x="838200" y="185741"/>
            <a:ext cx="10515600" cy="1325563"/>
          </a:xfrm>
        </p:spPr>
        <p:txBody>
          <a:bodyPr/>
          <a:lstStyle/>
          <a:p>
            <a:r>
              <a:rPr lang="en-US" dirty="0"/>
              <a:t>Detection Capability</a:t>
            </a:r>
          </a:p>
        </p:txBody>
      </p:sp>
      <p:sp>
        <p:nvSpPr>
          <p:cNvPr id="4" name="Slide Number Placeholder 3">
            <a:extLst>
              <a:ext uri="{FF2B5EF4-FFF2-40B4-BE49-F238E27FC236}">
                <a16:creationId xmlns:a16="http://schemas.microsoft.com/office/drawing/2014/main" id="{2D474976-2B93-634F-8B41-9A69AC8CB681}"/>
              </a:ext>
            </a:extLst>
          </p:cNvPr>
          <p:cNvSpPr>
            <a:spLocks noGrp="1"/>
          </p:cNvSpPr>
          <p:nvPr>
            <p:ph type="sldNum" sz="quarter" idx="12"/>
          </p:nvPr>
        </p:nvSpPr>
        <p:spPr/>
        <p:txBody>
          <a:bodyPr/>
          <a:lstStyle/>
          <a:p>
            <a:fld id="{09CBB891-A474-417A-9134-EF0307377039}" type="slidenum">
              <a:rPr lang="en-US" smtClean="0"/>
              <a:pPr/>
              <a:t>33</a:t>
            </a:fld>
            <a:endParaRPr lang="en-US" dirty="0"/>
          </a:p>
        </p:txBody>
      </p:sp>
      <p:sp>
        <p:nvSpPr>
          <p:cNvPr id="6" name="Content Placeholder 2">
            <a:extLst>
              <a:ext uri="{FF2B5EF4-FFF2-40B4-BE49-F238E27FC236}">
                <a16:creationId xmlns:a16="http://schemas.microsoft.com/office/drawing/2014/main" id="{68D4CE5C-C847-2F40-A932-8EFF99B3D929}"/>
              </a:ext>
            </a:extLst>
          </p:cNvPr>
          <p:cNvSpPr txBox="1">
            <a:spLocks/>
          </p:cNvSpPr>
          <p:nvPr/>
        </p:nvSpPr>
        <p:spPr>
          <a:xfrm>
            <a:off x="2493975" y="2271276"/>
            <a:ext cx="2494808" cy="18060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0"/>
              </a:spcBef>
              <a:buFont typeface="Arial" panose="020B0604020202020204" pitchFamily="34" charset="0"/>
              <a:buNone/>
            </a:pPr>
            <a:r>
              <a:rPr lang="en-US" sz="2400" dirty="0">
                <a:solidFill>
                  <a:schemeClr val="accent1">
                    <a:lumMod val="75000"/>
                  </a:schemeClr>
                </a:solidFill>
              </a:rPr>
              <a:t>B-Tree</a:t>
            </a:r>
          </a:p>
          <a:p>
            <a:pPr marL="0" indent="0">
              <a:lnSpc>
                <a:spcPts val="2400"/>
              </a:lnSpc>
              <a:spcBef>
                <a:spcPts val="0"/>
              </a:spcBef>
              <a:buFont typeface="Arial" panose="020B0604020202020204" pitchFamily="34" charset="0"/>
              <a:buNone/>
            </a:pPr>
            <a:r>
              <a:rPr lang="en-US" sz="2400" dirty="0">
                <a:solidFill>
                  <a:schemeClr val="accent1">
                    <a:lumMod val="75000"/>
                  </a:schemeClr>
                </a:solidFill>
              </a:rPr>
              <a:t>C-Tree</a:t>
            </a:r>
          </a:p>
          <a:p>
            <a:pPr marL="0" indent="0">
              <a:lnSpc>
                <a:spcPts val="2400"/>
              </a:lnSpc>
              <a:spcBef>
                <a:spcPts val="0"/>
              </a:spcBef>
              <a:buFont typeface="Arial" panose="020B0604020202020204" pitchFamily="34" charset="0"/>
              <a:buNone/>
            </a:pPr>
            <a:r>
              <a:rPr lang="en-US" sz="2400" dirty="0">
                <a:solidFill>
                  <a:schemeClr val="accent1">
                    <a:lumMod val="75000"/>
                  </a:schemeClr>
                </a:solidFill>
              </a:rPr>
              <a:t>RB-Tree</a:t>
            </a:r>
          </a:p>
          <a:p>
            <a:pPr marL="0" indent="0">
              <a:lnSpc>
                <a:spcPts val="2400"/>
              </a:lnSpc>
              <a:spcBef>
                <a:spcPts val="0"/>
              </a:spcBef>
              <a:buFont typeface="Arial" panose="020B0604020202020204" pitchFamily="34" charset="0"/>
              <a:buNone/>
            </a:pPr>
            <a:r>
              <a:rPr lang="en-US" sz="2400" dirty="0" err="1">
                <a:solidFill>
                  <a:schemeClr val="accent1">
                    <a:lumMod val="75000"/>
                  </a:schemeClr>
                </a:solidFill>
              </a:rPr>
              <a:t>Hashmap</a:t>
            </a:r>
            <a:r>
              <a:rPr lang="en-US" sz="2400" dirty="0">
                <a:solidFill>
                  <a:schemeClr val="accent1">
                    <a:lumMod val="75000"/>
                  </a:schemeClr>
                </a:solidFill>
              </a:rPr>
              <a:t>-TX</a:t>
            </a:r>
          </a:p>
          <a:p>
            <a:pPr marL="0" indent="0">
              <a:lnSpc>
                <a:spcPts val="2400"/>
              </a:lnSpc>
              <a:spcBef>
                <a:spcPts val="0"/>
              </a:spcBef>
              <a:buFont typeface="Arial" panose="020B0604020202020204" pitchFamily="34" charset="0"/>
              <a:buNone/>
            </a:pPr>
            <a:r>
              <a:rPr lang="en-US" sz="2400" dirty="0" err="1">
                <a:solidFill>
                  <a:schemeClr val="accent1">
                    <a:lumMod val="75000"/>
                  </a:schemeClr>
                </a:solidFill>
              </a:rPr>
              <a:t>Hashmap</a:t>
            </a:r>
            <a:r>
              <a:rPr lang="en-US" sz="2400" dirty="0">
                <a:solidFill>
                  <a:schemeClr val="accent1">
                    <a:lumMod val="75000"/>
                  </a:schemeClr>
                </a:solidFill>
              </a:rPr>
              <a:t>-Atomic</a:t>
            </a:r>
          </a:p>
        </p:txBody>
      </p:sp>
      <p:sp>
        <p:nvSpPr>
          <p:cNvPr id="7" name="Content Placeholder 2">
            <a:extLst>
              <a:ext uri="{FF2B5EF4-FFF2-40B4-BE49-F238E27FC236}">
                <a16:creationId xmlns:a16="http://schemas.microsoft.com/office/drawing/2014/main" id="{A174DBE2-4E68-4140-B8FF-ED9E5BC914AD}"/>
              </a:ext>
            </a:extLst>
          </p:cNvPr>
          <p:cNvSpPr txBox="1">
            <a:spLocks/>
          </p:cNvSpPr>
          <p:nvPr/>
        </p:nvSpPr>
        <p:spPr>
          <a:xfrm>
            <a:off x="3129895" y="1948077"/>
            <a:ext cx="1123091" cy="39518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Name</a:t>
            </a:r>
          </a:p>
        </p:txBody>
      </p:sp>
      <p:sp>
        <p:nvSpPr>
          <p:cNvPr id="8" name="Content Placeholder 2">
            <a:extLst>
              <a:ext uri="{FF2B5EF4-FFF2-40B4-BE49-F238E27FC236}">
                <a16:creationId xmlns:a16="http://schemas.microsoft.com/office/drawing/2014/main" id="{A8A5B0BF-0373-594C-BF0F-A1F788501E41}"/>
              </a:ext>
            </a:extLst>
          </p:cNvPr>
          <p:cNvSpPr txBox="1">
            <a:spLocks/>
          </p:cNvSpPr>
          <p:nvPr/>
        </p:nvSpPr>
        <p:spPr>
          <a:xfrm>
            <a:off x="4888904" y="1944986"/>
            <a:ext cx="2186453" cy="39518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Num. bugs</a:t>
            </a:r>
          </a:p>
        </p:txBody>
      </p:sp>
      <p:sp>
        <p:nvSpPr>
          <p:cNvPr id="10" name="Content Placeholder 2">
            <a:extLst>
              <a:ext uri="{FF2B5EF4-FFF2-40B4-BE49-F238E27FC236}">
                <a16:creationId xmlns:a16="http://schemas.microsoft.com/office/drawing/2014/main" id="{6F61F499-BD69-454D-B443-26D73183949D}"/>
              </a:ext>
            </a:extLst>
          </p:cNvPr>
          <p:cNvSpPr txBox="1">
            <a:spLocks/>
          </p:cNvSpPr>
          <p:nvPr/>
        </p:nvSpPr>
        <p:spPr>
          <a:xfrm>
            <a:off x="5564776" y="2340174"/>
            <a:ext cx="827431" cy="17726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400"/>
              </a:lnSpc>
              <a:spcBef>
                <a:spcPts val="0"/>
              </a:spcBef>
              <a:buFont typeface="Arial" panose="020B0604020202020204" pitchFamily="34" charset="0"/>
              <a:buNone/>
            </a:pPr>
            <a:r>
              <a:rPr lang="en-US" sz="2400" dirty="0">
                <a:solidFill>
                  <a:schemeClr val="accent1">
                    <a:lumMod val="75000"/>
                  </a:schemeClr>
                </a:solidFill>
              </a:rPr>
              <a:t>12</a:t>
            </a:r>
          </a:p>
          <a:p>
            <a:pPr marL="0" indent="0" algn="ctr">
              <a:lnSpc>
                <a:spcPts val="2400"/>
              </a:lnSpc>
              <a:spcBef>
                <a:spcPts val="0"/>
              </a:spcBef>
              <a:buFont typeface="Arial" panose="020B0604020202020204" pitchFamily="34" charset="0"/>
              <a:buNone/>
            </a:pPr>
            <a:r>
              <a:rPr lang="en-US" sz="2400" dirty="0">
                <a:solidFill>
                  <a:schemeClr val="accent1">
                    <a:lumMod val="75000"/>
                  </a:schemeClr>
                </a:solidFill>
              </a:rPr>
              <a:t>6</a:t>
            </a:r>
          </a:p>
          <a:p>
            <a:pPr marL="0" indent="0" algn="ctr">
              <a:lnSpc>
                <a:spcPts val="2400"/>
              </a:lnSpc>
              <a:spcBef>
                <a:spcPts val="0"/>
              </a:spcBef>
              <a:buFont typeface="Arial" panose="020B0604020202020204" pitchFamily="34" charset="0"/>
              <a:buNone/>
            </a:pPr>
            <a:r>
              <a:rPr lang="en-US" sz="2400" dirty="0">
                <a:solidFill>
                  <a:schemeClr val="accent1">
                    <a:lumMod val="75000"/>
                  </a:schemeClr>
                </a:solidFill>
              </a:rPr>
              <a:t>8</a:t>
            </a:r>
          </a:p>
          <a:p>
            <a:pPr marL="0" indent="0" algn="ctr">
              <a:lnSpc>
                <a:spcPts val="2400"/>
              </a:lnSpc>
              <a:spcBef>
                <a:spcPts val="0"/>
              </a:spcBef>
              <a:buFont typeface="Arial" panose="020B0604020202020204" pitchFamily="34" charset="0"/>
              <a:buNone/>
            </a:pPr>
            <a:r>
              <a:rPr lang="en-US" sz="2400" dirty="0">
                <a:solidFill>
                  <a:schemeClr val="accent1">
                    <a:lumMod val="75000"/>
                  </a:schemeClr>
                </a:solidFill>
              </a:rPr>
              <a:t>9</a:t>
            </a:r>
          </a:p>
          <a:p>
            <a:pPr marL="0" indent="0" algn="ctr">
              <a:lnSpc>
                <a:spcPts val="2400"/>
              </a:lnSpc>
              <a:spcBef>
                <a:spcPts val="0"/>
              </a:spcBef>
              <a:buFont typeface="Arial" panose="020B0604020202020204" pitchFamily="34" charset="0"/>
              <a:buNone/>
            </a:pPr>
            <a:r>
              <a:rPr lang="en-US" sz="2400" dirty="0">
                <a:solidFill>
                  <a:schemeClr val="accent1">
                    <a:lumMod val="75000"/>
                  </a:schemeClr>
                </a:solidFill>
              </a:rPr>
              <a:t>17</a:t>
            </a:r>
          </a:p>
        </p:txBody>
      </p:sp>
      <p:pic>
        <p:nvPicPr>
          <p:cNvPr id="11" name="Audio 10">
            <a:hlinkClick r:id="" action="ppaction://media"/>
            <a:extLst>
              <a:ext uri="{FF2B5EF4-FFF2-40B4-BE49-F238E27FC236}">
                <a16:creationId xmlns:a16="http://schemas.microsoft.com/office/drawing/2014/main" id="{E71A5C1A-1989-49E4-BD14-66712EFD10B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668401728"/>
      </p:ext>
    </p:extLst>
  </p:cSld>
  <p:clrMapOvr>
    <a:masterClrMapping/>
  </p:clrMapOvr>
  <mc:AlternateContent xmlns:mc="http://schemas.openxmlformats.org/markup-compatibility/2006" xmlns:p14="http://schemas.microsoft.com/office/powerpoint/2010/main">
    <mc:Choice Requires="p14">
      <p:transition spd="slow" p14:dur="2000" advTm="23008"/>
    </mc:Choice>
    <mc:Fallback xmlns="">
      <p:transition spd="slow" advTm="23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1"/>
                </p:tgtEl>
              </p:cMediaNode>
            </p:audio>
          </p:childTnLst>
        </p:cTn>
      </p:par>
    </p:tnLst>
    <p:bldLst>
      <p:bldP spid="6" grpId="0"/>
      <p:bldP spid="7" grpId="0"/>
      <p:bldP spid="8"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C4400-4BD5-2C4B-8499-15B497EAAE7D}"/>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B814FDDB-A0AB-6346-BC7F-9EE300DF7B2F}"/>
              </a:ext>
            </a:extLst>
          </p:cNvPr>
          <p:cNvSpPr>
            <a:spLocks noGrp="1"/>
          </p:cNvSpPr>
          <p:nvPr>
            <p:ph idx="1"/>
          </p:nvPr>
        </p:nvSpPr>
        <p:spPr>
          <a:xfrm>
            <a:off x="838200" y="1825625"/>
            <a:ext cx="10375232" cy="4351338"/>
          </a:xfrm>
        </p:spPr>
        <p:txBody>
          <a:bodyPr/>
          <a:lstStyle/>
          <a:p>
            <a:r>
              <a:rPr lang="en-US" dirty="0"/>
              <a:t>A PM Program has two equally important execution stages:</a:t>
            </a:r>
          </a:p>
          <a:p>
            <a:pPr lvl="1"/>
            <a:r>
              <a:rPr lang="en-US" dirty="0">
                <a:solidFill>
                  <a:schemeClr val="accent1">
                    <a:lumMod val="75000"/>
                  </a:schemeClr>
                </a:solidFill>
              </a:rPr>
              <a:t>Pre-failure stage</a:t>
            </a:r>
          </a:p>
          <a:p>
            <a:pPr lvl="1"/>
            <a:r>
              <a:rPr lang="en-US" dirty="0">
                <a:solidFill>
                  <a:schemeClr val="accent1">
                    <a:lumMod val="75000"/>
                  </a:schemeClr>
                </a:solidFill>
              </a:rPr>
              <a:t>Post-failure stage  </a:t>
            </a:r>
          </a:p>
          <a:p>
            <a:r>
              <a:rPr lang="en-US" dirty="0"/>
              <a:t>This work defines two categories of bugs across the failure:</a:t>
            </a:r>
          </a:p>
          <a:p>
            <a:pPr lvl="1"/>
            <a:r>
              <a:rPr lang="en-US" dirty="0">
                <a:solidFill>
                  <a:schemeClr val="accent1">
                    <a:lumMod val="75000"/>
                  </a:schemeClr>
                </a:solidFill>
              </a:rPr>
              <a:t>Cross-failure race (unless benign)</a:t>
            </a:r>
          </a:p>
          <a:p>
            <a:pPr lvl="1"/>
            <a:r>
              <a:rPr lang="en-US" dirty="0">
                <a:solidFill>
                  <a:schemeClr val="accent1">
                    <a:lumMod val="75000"/>
                  </a:schemeClr>
                </a:solidFill>
              </a:rPr>
              <a:t>Cross-failure semantic bug</a:t>
            </a:r>
          </a:p>
          <a:p>
            <a:r>
              <a:rPr lang="en-US" dirty="0"/>
              <a:t>We provide </a:t>
            </a:r>
            <a:r>
              <a:rPr lang="en-US" i="1" dirty="0">
                <a:solidFill>
                  <a:schemeClr val="accent1">
                    <a:lumMod val="75000"/>
                  </a:schemeClr>
                </a:solidFill>
              </a:rPr>
              <a:t>XFDetector</a:t>
            </a:r>
            <a:r>
              <a:rPr lang="en-US" dirty="0"/>
              <a:t> that holistically tests both stages</a:t>
            </a:r>
          </a:p>
          <a:p>
            <a:r>
              <a:rPr lang="en-US" dirty="0" err="1"/>
              <a:t>XFDetector</a:t>
            </a:r>
            <a:r>
              <a:rPr lang="en-US" dirty="0"/>
              <a:t> detects 4 new bugs in existing PM programs</a:t>
            </a:r>
          </a:p>
          <a:p>
            <a:r>
              <a:rPr lang="en-US" dirty="0" err="1"/>
              <a:t>XFDetector</a:t>
            </a:r>
            <a:r>
              <a:rPr lang="en-US" dirty="0"/>
              <a:t> is open-sourced at: </a:t>
            </a:r>
            <a:r>
              <a:rPr lang="en-US" u="sng" dirty="0" err="1">
                <a:solidFill>
                  <a:schemeClr val="accent1">
                    <a:lumMod val="75000"/>
                  </a:schemeClr>
                </a:solidFill>
              </a:rPr>
              <a:t>xfdetector.persistentmemory.org</a:t>
            </a:r>
            <a:endParaRPr lang="en-US" dirty="0"/>
          </a:p>
        </p:txBody>
      </p:sp>
      <p:sp>
        <p:nvSpPr>
          <p:cNvPr id="4" name="Slide Number Placeholder 3">
            <a:extLst>
              <a:ext uri="{FF2B5EF4-FFF2-40B4-BE49-F238E27FC236}">
                <a16:creationId xmlns:a16="http://schemas.microsoft.com/office/drawing/2014/main" id="{F93DE76F-B3A7-5A4D-9615-0976B8E3EBFE}"/>
              </a:ext>
            </a:extLst>
          </p:cNvPr>
          <p:cNvSpPr>
            <a:spLocks noGrp="1"/>
          </p:cNvSpPr>
          <p:nvPr>
            <p:ph type="sldNum" sz="quarter" idx="12"/>
          </p:nvPr>
        </p:nvSpPr>
        <p:spPr/>
        <p:txBody>
          <a:bodyPr/>
          <a:lstStyle/>
          <a:p>
            <a:fld id="{09CBB891-A474-417A-9134-EF0307377039}" type="slidenum">
              <a:rPr lang="en-US" smtClean="0"/>
              <a:pPr/>
              <a:t>34</a:t>
            </a:fld>
            <a:endParaRPr lang="en-US" dirty="0"/>
          </a:p>
        </p:txBody>
      </p:sp>
      <p:pic>
        <p:nvPicPr>
          <p:cNvPr id="9" name="Audio 8">
            <a:hlinkClick r:id="" action="ppaction://media"/>
            <a:extLst>
              <a:ext uri="{FF2B5EF4-FFF2-40B4-BE49-F238E27FC236}">
                <a16:creationId xmlns:a16="http://schemas.microsoft.com/office/drawing/2014/main" id="{3CCA8F85-C53D-415B-AF03-393A4F63B71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729087549"/>
      </p:ext>
    </p:extLst>
  </p:cSld>
  <p:clrMapOvr>
    <a:masterClrMapping/>
  </p:clrMapOvr>
  <mc:AlternateContent xmlns:mc="http://schemas.openxmlformats.org/markup-compatibility/2006" xmlns:p14="http://schemas.microsoft.com/office/powerpoint/2010/main">
    <mc:Choice Requires="p14">
      <p:transition spd="slow" p14:dur="2000" advTm="27190"/>
    </mc:Choice>
    <mc:Fallback xmlns="">
      <p:transition spd="slow" advTm="27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C10C-4143-4E94-A370-BA9BCDD9127E}"/>
              </a:ext>
            </a:extLst>
          </p:cNvPr>
          <p:cNvSpPr>
            <a:spLocks noGrp="1"/>
          </p:cNvSpPr>
          <p:nvPr>
            <p:ph type="ctrTitle"/>
          </p:nvPr>
        </p:nvSpPr>
        <p:spPr>
          <a:xfrm>
            <a:off x="1482671" y="1008467"/>
            <a:ext cx="9144000" cy="1691776"/>
          </a:xfrm>
        </p:spPr>
        <p:txBody>
          <a:bodyPr>
            <a:normAutofit/>
          </a:bodyPr>
          <a:lstStyle/>
          <a:p>
            <a:r>
              <a:rPr lang="en-US" sz="5400" dirty="0"/>
              <a:t>Cross-Failure Bug Detection in Persistent Memory Programs</a:t>
            </a:r>
          </a:p>
        </p:txBody>
      </p:sp>
      <p:sp>
        <p:nvSpPr>
          <p:cNvPr id="3" name="Subtitle 2">
            <a:extLst>
              <a:ext uri="{FF2B5EF4-FFF2-40B4-BE49-F238E27FC236}">
                <a16:creationId xmlns:a16="http://schemas.microsoft.com/office/drawing/2014/main" id="{AB30D8FB-1987-4005-89CB-366DA5E6287B}"/>
              </a:ext>
            </a:extLst>
          </p:cNvPr>
          <p:cNvSpPr>
            <a:spLocks noGrp="1"/>
          </p:cNvSpPr>
          <p:nvPr>
            <p:ph type="subTitle" idx="1"/>
          </p:nvPr>
        </p:nvSpPr>
        <p:spPr>
          <a:xfrm>
            <a:off x="1433039" y="3048782"/>
            <a:ext cx="9144000" cy="901864"/>
          </a:xfrm>
        </p:spPr>
        <p:txBody>
          <a:bodyPr>
            <a:normAutofit/>
          </a:bodyPr>
          <a:lstStyle/>
          <a:p>
            <a:r>
              <a:rPr lang="en-US" b="1" dirty="0">
                <a:solidFill>
                  <a:schemeClr val="accent1">
                    <a:lumMod val="75000"/>
                  </a:schemeClr>
                </a:solidFill>
              </a:rPr>
              <a:t>Sihang Liu</a:t>
            </a:r>
            <a:r>
              <a:rPr lang="en-US" dirty="0"/>
              <a:t>, </a:t>
            </a:r>
            <a:r>
              <a:rPr lang="en-US" dirty="0" err="1"/>
              <a:t>Korakit</a:t>
            </a:r>
            <a:r>
              <a:rPr lang="en-US" dirty="0"/>
              <a:t> </a:t>
            </a:r>
            <a:r>
              <a:rPr lang="en-US" dirty="0" err="1"/>
              <a:t>Seemakhupt</a:t>
            </a:r>
            <a:r>
              <a:rPr lang="en-US" dirty="0"/>
              <a:t>, </a:t>
            </a:r>
            <a:r>
              <a:rPr lang="en-US" dirty="0" err="1"/>
              <a:t>Yizhou</a:t>
            </a:r>
            <a:r>
              <a:rPr lang="en-US" dirty="0"/>
              <a:t> Wei, </a:t>
            </a:r>
          </a:p>
          <a:p>
            <a:r>
              <a:rPr lang="en-US" dirty="0"/>
              <a:t>Thomas </a:t>
            </a:r>
            <a:r>
              <a:rPr lang="en-US" dirty="0" err="1"/>
              <a:t>Wenisch</a:t>
            </a:r>
            <a:r>
              <a:rPr lang="en-US" dirty="0"/>
              <a:t>, </a:t>
            </a:r>
            <a:r>
              <a:rPr lang="en-US" dirty="0" err="1"/>
              <a:t>Aasheesh</a:t>
            </a:r>
            <a:r>
              <a:rPr lang="en-US" dirty="0"/>
              <a:t> </a:t>
            </a:r>
            <a:r>
              <a:rPr lang="en-US" dirty="0" err="1"/>
              <a:t>Kolli</a:t>
            </a:r>
            <a:r>
              <a:rPr lang="en-US" dirty="0"/>
              <a:t>, and Samira Khan</a:t>
            </a:r>
          </a:p>
        </p:txBody>
      </p:sp>
      <p:pic>
        <p:nvPicPr>
          <p:cNvPr id="4" name="Picture 4" descr="Related image">
            <a:extLst>
              <a:ext uri="{FF2B5EF4-FFF2-40B4-BE49-F238E27FC236}">
                <a16:creationId xmlns:a16="http://schemas.microsoft.com/office/drawing/2014/main" id="{C14E1AE8-E20E-4768-A6A9-EBA9B96693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3039" y="4085462"/>
            <a:ext cx="1513286" cy="15132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Image result for Penn state">
            <a:extLst>
              <a:ext uri="{FF2B5EF4-FFF2-40B4-BE49-F238E27FC236}">
                <a16:creationId xmlns:a16="http://schemas.microsoft.com/office/drawing/2014/main" id="{A5D40C56-A671-4614-9CF2-8C182AFD50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8209" y="4561587"/>
            <a:ext cx="2333474" cy="7580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Image result for vmware research">
            <a:extLst>
              <a:ext uri="{FF2B5EF4-FFF2-40B4-BE49-F238E27FC236}">
                <a16:creationId xmlns:a16="http://schemas.microsoft.com/office/drawing/2014/main" id="{50840A9D-B97E-49E0-8BAA-67A20C9677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8172" y="4442743"/>
            <a:ext cx="2412733" cy="8769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michigan logo">
            <a:extLst>
              <a:ext uri="{FF2B5EF4-FFF2-40B4-BE49-F238E27FC236}">
                <a16:creationId xmlns:a16="http://schemas.microsoft.com/office/drawing/2014/main" id="{F013D30C-77CD-4524-B922-AAB4A769AA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3031" y="4442743"/>
            <a:ext cx="927581" cy="92294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BFBECD61-1321-4F7A-9D6D-411FD5939B2A}"/>
              </a:ext>
            </a:extLst>
          </p:cNvPr>
          <p:cNvSpPr>
            <a:spLocks noGrp="1"/>
          </p:cNvSpPr>
          <p:nvPr>
            <p:ph type="sldNum" sz="quarter" idx="12"/>
          </p:nvPr>
        </p:nvSpPr>
        <p:spPr/>
        <p:txBody>
          <a:bodyPr/>
          <a:lstStyle/>
          <a:p>
            <a:fld id="{09CBB891-A474-417A-9134-EF0307377039}" type="slidenum">
              <a:rPr lang="en-US" smtClean="0"/>
              <a:pPr/>
              <a:t>35</a:t>
            </a:fld>
            <a:endParaRPr lang="en-US" dirty="0"/>
          </a:p>
        </p:txBody>
      </p:sp>
      <p:sp>
        <p:nvSpPr>
          <p:cNvPr id="9" name="Subtitle 2">
            <a:extLst>
              <a:ext uri="{FF2B5EF4-FFF2-40B4-BE49-F238E27FC236}">
                <a16:creationId xmlns:a16="http://schemas.microsoft.com/office/drawing/2014/main" id="{F1EF93D9-9FF9-4BAD-B158-7026A72D3380}"/>
              </a:ext>
            </a:extLst>
          </p:cNvPr>
          <p:cNvSpPr txBox="1">
            <a:spLocks/>
          </p:cNvSpPr>
          <p:nvPr/>
        </p:nvSpPr>
        <p:spPr>
          <a:xfrm>
            <a:off x="1482671" y="6160285"/>
            <a:ext cx="9144000" cy="365125"/>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Franklin Gothic Medium" panose="020B06030201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Franklin Gothic Medium" panose="020B06030201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Franklin Gothic Medium" panose="020B06030201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Franklin Gothic Medium" panose="020B06030201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Franklin Gothic Medium" panose="020B06030201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Artifact available at: </a:t>
            </a:r>
            <a:r>
              <a:rPr lang="en-US" u="sng" dirty="0">
                <a:solidFill>
                  <a:schemeClr val="accent1">
                    <a:lumMod val="75000"/>
                  </a:schemeClr>
                </a:solidFill>
              </a:rPr>
              <a:t>xfdetector.persistentmemory.org</a:t>
            </a:r>
          </a:p>
        </p:txBody>
      </p:sp>
      <p:sp>
        <p:nvSpPr>
          <p:cNvPr id="8" name="Rectangle 7">
            <a:extLst>
              <a:ext uri="{FF2B5EF4-FFF2-40B4-BE49-F238E27FC236}">
                <a16:creationId xmlns:a16="http://schemas.microsoft.com/office/drawing/2014/main" id="{0A89233C-9B42-DE46-BA97-ED3C4A704219}"/>
              </a:ext>
            </a:extLst>
          </p:cNvPr>
          <p:cNvSpPr/>
          <p:nvPr/>
        </p:nvSpPr>
        <p:spPr>
          <a:xfrm>
            <a:off x="5026569" y="5680063"/>
            <a:ext cx="1894814" cy="430887"/>
          </a:xfrm>
          <a:prstGeom prst="rect">
            <a:avLst/>
          </a:prstGeom>
        </p:spPr>
        <p:txBody>
          <a:bodyPr wrap="none">
            <a:spAutoFit/>
          </a:bodyPr>
          <a:lstStyle/>
          <a:p>
            <a:r>
              <a:rPr lang="en-US" sz="2200" dirty="0">
                <a:latin typeface="Franklin Gothic Medium" panose="020B0603020102020204" pitchFamily="34" charset="0"/>
              </a:rPr>
              <a:t>ASPLOS 2020</a:t>
            </a:r>
          </a:p>
        </p:txBody>
      </p:sp>
      <p:pic>
        <p:nvPicPr>
          <p:cNvPr id="10" name="Audio 9">
            <a:hlinkClick r:id="" action="ppaction://media"/>
            <a:extLst>
              <a:ext uri="{FF2B5EF4-FFF2-40B4-BE49-F238E27FC236}">
                <a16:creationId xmlns:a16="http://schemas.microsoft.com/office/drawing/2014/main" id="{488AB77E-034C-491A-B162-52DEEA6E97A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37870662"/>
      </p:ext>
    </p:extLst>
  </p:cSld>
  <p:clrMapOvr>
    <a:masterClrMapping/>
  </p:clrMapOvr>
  <mc:AlternateContent xmlns:mc="http://schemas.openxmlformats.org/markup-compatibility/2006" xmlns:p14="http://schemas.microsoft.com/office/powerpoint/2010/main">
    <mc:Choice Requires="p14">
      <p:transition spd="slow" p14:dur="2000" advTm="2985"/>
    </mc:Choice>
    <mc:Fallback xmlns="">
      <p:transition spd="slow" advTm="2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01C2E-B6F9-41AD-9CD1-631D5C7C1CD1}"/>
              </a:ext>
            </a:extLst>
          </p:cNvPr>
          <p:cNvSpPr>
            <a:spLocks noGrp="1"/>
          </p:cNvSpPr>
          <p:nvPr>
            <p:ph type="title"/>
          </p:nvPr>
        </p:nvSpPr>
        <p:spPr/>
        <p:txBody>
          <a:bodyPr/>
          <a:lstStyle/>
          <a:p>
            <a:r>
              <a:rPr lang="en-US" dirty="0"/>
              <a:t>PM Programming Example</a:t>
            </a:r>
          </a:p>
        </p:txBody>
      </p:sp>
      <p:sp>
        <p:nvSpPr>
          <p:cNvPr id="4" name="Slide Number Placeholder 3">
            <a:extLst>
              <a:ext uri="{FF2B5EF4-FFF2-40B4-BE49-F238E27FC236}">
                <a16:creationId xmlns:a16="http://schemas.microsoft.com/office/drawing/2014/main" id="{17C976C2-6150-4A56-A457-28C02FA412DF}"/>
              </a:ext>
            </a:extLst>
          </p:cNvPr>
          <p:cNvSpPr>
            <a:spLocks noGrp="1"/>
          </p:cNvSpPr>
          <p:nvPr>
            <p:ph type="sldNum" sz="quarter" idx="12"/>
          </p:nvPr>
        </p:nvSpPr>
        <p:spPr/>
        <p:txBody>
          <a:bodyPr/>
          <a:lstStyle/>
          <a:p>
            <a:fld id="{09CBB891-A474-417A-9134-EF0307377039}" type="slidenum">
              <a:rPr lang="en-US" smtClean="0"/>
              <a:pPr/>
              <a:t>4</a:t>
            </a:fld>
            <a:endParaRPr lang="en-US" dirty="0"/>
          </a:p>
        </p:txBody>
      </p:sp>
      <p:sp>
        <p:nvSpPr>
          <p:cNvPr id="17" name="Arrow: Down 16">
            <a:extLst>
              <a:ext uri="{FF2B5EF4-FFF2-40B4-BE49-F238E27FC236}">
                <a16:creationId xmlns:a16="http://schemas.microsoft.com/office/drawing/2014/main" id="{6477AD7C-7004-4ED6-ACD1-ABA7968B0181}"/>
              </a:ext>
            </a:extLst>
          </p:cNvPr>
          <p:cNvSpPr/>
          <p:nvPr/>
        </p:nvSpPr>
        <p:spPr>
          <a:xfrm rot="16200000">
            <a:off x="6859789" y="2625383"/>
            <a:ext cx="405635" cy="658594"/>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CB36BF0-ABA2-4B2E-94C1-6D46C96DBFFE}"/>
              </a:ext>
            </a:extLst>
          </p:cNvPr>
          <p:cNvSpPr txBox="1"/>
          <p:nvPr/>
        </p:nvSpPr>
        <p:spPr>
          <a:xfrm>
            <a:off x="4568151" y="2682374"/>
            <a:ext cx="2120771" cy="523220"/>
          </a:xfrm>
          <a:prstGeom prst="rect">
            <a:avLst/>
          </a:prstGeom>
          <a:noFill/>
        </p:spPr>
        <p:txBody>
          <a:bodyPr wrap="square" rtlCol="0">
            <a:spAutoFit/>
          </a:bodyPr>
          <a:lstStyle/>
          <a:p>
            <a:pPr algn="ctr"/>
            <a:r>
              <a:rPr lang="en-US" sz="2800" dirty="0">
                <a:latin typeface="Franklin Gothic Medium" panose="020B0603020102020204" pitchFamily="34" charset="0"/>
              </a:rPr>
              <a:t>Update to E</a:t>
            </a:r>
            <a:endParaRPr lang="en-US" sz="2400" dirty="0">
              <a:latin typeface="Consolas" panose="020B0609020204030204" pitchFamily="49" charset="0"/>
            </a:endParaRPr>
          </a:p>
        </p:txBody>
      </p:sp>
      <p:pic>
        <p:nvPicPr>
          <p:cNvPr id="14" name="Picture 13">
            <a:extLst>
              <a:ext uri="{FF2B5EF4-FFF2-40B4-BE49-F238E27FC236}">
                <a16:creationId xmlns:a16="http://schemas.microsoft.com/office/drawing/2014/main" id="{AC6269E0-4708-0242-BD63-D3B1397C9EC2}"/>
              </a:ext>
            </a:extLst>
          </p:cNvPr>
          <p:cNvPicPr>
            <a:picLocks noChangeAspect="1"/>
          </p:cNvPicPr>
          <p:nvPr/>
        </p:nvPicPr>
        <p:blipFill rotWithShape="1">
          <a:blip r:embed="rId6">
            <a:duotone>
              <a:schemeClr val="accent1">
                <a:shade val="45000"/>
                <a:satMod val="135000"/>
              </a:schemeClr>
              <a:prstClr val="white"/>
            </a:duotone>
          </a:blip>
          <a:srcRect t="33245" b="35841"/>
          <a:stretch/>
        </p:blipFill>
        <p:spPr>
          <a:xfrm>
            <a:off x="8657079" y="4463593"/>
            <a:ext cx="3629924" cy="1208461"/>
          </a:xfrm>
          <a:prstGeom prst="rect">
            <a:avLst/>
          </a:prstGeom>
        </p:spPr>
      </p:pic>
      <p:cxnSp>
        <p:nvCxnSpPr>
          <p:cNvPr id="5" name="Straight Connector 4">
            <a:extLst>
              <a:ext uri="{FF2B5EF4-FFF2-40B4-BE49-F238E27FC236}">
                <a16:creationId xmlns:a16="http://schemas.microsoft.com/office/drawing/2014/main" id="{7462D997-BA8D-F040-8B86-D86895153440}"/>
              </a:ext>
            </a:extLst>
          </p:cNvPr>
          <p:cNvCxnSpPr>
            <a:cxnSpLocks/>
            <a:stCxn id="25" idx="3"/>
          </p:cNvCxnSpPr>
          <p:nvPr/>
        </p:nvCxnSpPr>
        <p:spPr>
          <a:xfrm flipV="1">
            <a:off x="8705882" y="4859293"/>
            <a:ext cx="530761" cy="401392"/>
          </a:xfrm>
          <a:prstGeom prst="line">
            <a:avLst/>
          </a:prstGeom>
          <a:ln w="38100">
            <a:solidFill>
              <a:schemeClr val="accent1">
                <a:lumMod val="75000"/>
              </a:schemeClr>
            </a:solidFill>
            <a:prstDash val="dash"/>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D82D0550-9A91-F946-9EE6-323D5974042C}"/>
              </a:ext>
            </a:extLst>
          </p:cNvPr>
          <p:cNvCxnSpPr>
            <a:cxnSpLocks/>
          </p:cNvCxnSpPr>
          <p:nvPr/>
        </p:nvCxnSpPr>
        <p:spPr>
          <a:xfrm>
            <a:off x="8657079" y="1855679"/>
            <a:ext cx="579564" cy="2731477"/>
          </a:xfrm>
          <a:prstGeom prst="line">
            <a:avLst/>
          </a:prstGeom>
          <a:ln w="38100">
            <a:solidFill>
              <a:schemeClr val="accent1">
                <a:lumMod val="75000"/>
              </a:schemeClr>
            </a:solidFill>
            <a:prstDash val="dash"/>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B80BC847-5FB0-8A40-B6B7-81ADBE7672D1}"/>
              </a:ext>
            </a:extLst>
          </p:cNvPr>
          <p:cNvSpPr/>
          <p:nvPr/>
        </p:nvSpPr>
        <p:spPr>
          <a:xfrm>
            <a:off x="9236643" y="4576630"/>
            <a:ext cx="275412" cy="282663"/>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87F9B337-958A-4B74-8DAE-14FF2E2AB1AB}"/>
              </a:ext>
            </a:extLst>
          </p:cNvPr>
          <p:cNvSpPr/>
          <p:nvPr/>
        </p:nvSpPr>
        <p:spPr>
          <a:xfrm>
            <a:off x="0" y="5779478"/>
            <a:ext cx="12192000" cy="699653"/>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1">
                    <a:lumMod val="75000"/>
                  </a:schemeClr>
                </a:solidFill>
                <a:latin typeface="Franklin Gothic Medium" panose="020B0603020102020204" pitchFamily="34" charset="0"/>
              </a:rPr>
              <a:t>How can we update B in a crash-consistent manner?</a:t>
            </a:r>
          </a:p>
        </p:txBody>
      </p:sp>
      <p:grpSp>
        <p:nvGrpSpPr>
          <p:cNvPr id="3" name="Group 2">
            <a:extLst>
              <a:ext uri="{FF2B5EF4-FFF2-40B4-BE49-F238E27FC236}">
                <a16:creationId xmlns:a16="http://schemas.microsoft.com/office/drawing/2014/main" id="{C76FD413-BD98-471F-A87D-1FE421F7F283}"/>
              </a:ext>
            </a:extLst>
          </p:cNvPr>
          <p:cNvGrpSpPr/>
          <p:nvPr/>
        </p:nvGrpSpPr>
        <p:grpSpPr>
          <a:xfrm>
            <a:off x="7326533" y="1762599"/>
            <a:ext cx="1379349" cy="3759696"/>
            <a:chOff x="7326533" y="1762599"/>
            <a:chExt cx="1379349" cy="3759696"/>
          </a:xfrm>
        </p:grpSpPr>
        <p:sp>
          <p:nvSpPr>
            <p:cNvPr id="21" name="Rectangle 20">
              <a:extLst>
                <a:ext uri="{FF2B5EF4-FFF2-40B4-BE49-F238E27FC236}">
                  <a16:creationId xmlns:a16="http://schemas.microsoft.com/office/drawing/2014/main" id="{69B44AA4-F38B-4AAE-8062-B1C5D6F5E77D}"/>
                </a:ext>
              </a:extLst>
            </p:cNvPr>
            <p:cNvSpPr/>
            <p:nvPr/>
          </p:nvSpPr>
          <p:spPr>
            <a:xfrm>
              <a:off x="7618512" y="1762599"/>
              <a:ext cx="811958" cy="811958"/>
            </a:xfrm>
            <a:prstGeom prst="rect">
              <a:avLst/>
            </a:prstGeom>
            <a:solidFill>
              <a:schemeClr val="accent1">
                <a:lumMod val="40000"/>
                <a:lumOff val="6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lumMod val="75000"/>
                    </a:schemeClr>
                  </a:solidFill>
                  <a:latin typeface="Franklin Gothic Medium" panose="020B0603020102020204" pitchFamily="34" charset="0"/>
                </a:rPr>
                <a:t>A</a:t>
              </a:r>
            </a:p>
          </p:txBody>
        </p:sp>
        <p:sp>
          <p:nvSpPr>
            <p:cNvPr id="22" name="Rectangle 21">
              <a:extLst>
                <a:ext uri="{FF2B5EF4-FFF2-40B4-BE49-F238E27FC236}">
                  <a16:creationId xmlns:a16="http://schemas.microsoft.com/office/drawing/2014/main" id="{F09F05C9-08B2-4251-9D85-529CAE187AB1}"/>
                </a:ext>
              </a:extLst>
            </p:cNvPr>
            <p:cNvSpPr/>
            <p:nvPr/>
          </p:nvSpPr>
          <p:spPr>
            <a:xfrm>
              <a:off x="7618512" y="2570347"/>
              <a:ext cx="811958" cy="811958"/>
            </a:xfrm>
            <a:prstGeom prst="rect">
              <a:avLst/>
            </a:prstGeom>
            <a:solidFill>
              <a:schemeClr val="accent1">
                <a:lumMod val="40000"/>
                <a:lumOff val="6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lumMod val="75000"/>
                    </a:schemeClr>
                  </a:solidFill>
                  <a:latin typeface="Franklin Gothic Medium" panose="020B0603020102020204" pitchFamily="34" charset="0"/>
                </a:rPr>
                <a:t>B</a:t>
              </a:r>
            </a:p>
          </p:txBody>
        </p:sp>
        <p:sp>
          <p:nvSpPr>
            <p:cNvPr id="23" name="Rectangle 22">
              <a:extLst>
                <a:ext uri="{FF2B5EF4-FFF2-40B4-BE49-F238E27FC236}">
                  <a16:creationId xmlns:a16="http://schemas.microsoft.com/office/drawing/2014/main" id="{48FC4F43-7F25-4C30-B60D-EB96776D5A42}"/>
                </a:ext>
              </a:extLst>
            </p:cNvPr>
            <p:cNvSpPr/>
            <p:nvPr/>
          </p:nvSpPr>
          <p:spPr>
            <a:xfrm>
              <a:off x="7618512" y="3380837"/>
              <a:ext cx="811958" cy="811958"/>
            </a:xfrm>
            <a:prstGeom prst="rect">
              <a:avLst/>
            </a:prstGeom>
            <a:solidFill>
              <a:schemeClr val="accent1">
                <a:lumMod val="40000"/>
                <a:lumOff val="6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lumMod val="75000"/>
                    </a:schemeClr>
                  </a:solidFill>
                  <a:latin typeface="Franklin Gothic Medium" panose="020B0603020102020204" pitchFamily="34" charset="0"/>
                </a:rPr>
                <a:t>C</a:t>
              </a:r>
            </a:p>
          </p:txBody>
        </p:sp>
        <p:sp>
          <p:nvSpPr>
            <p:cNvPr id="24" name="Rectangle 23">
              <a:extLst>
                <a:ext uri="{FF2B5EF4-FFF2-40B4-BE49-F238E27FC236}">
                  <a16:creationId xmlns:a16="http://schemas.microsoft.com/office/drawing/2014/main" id="{BE00D260-339C-4035-97C3-BCD50C824BDC}"/>
                </a:ext>
              </a:extLst>
            </p:cNvPr>
            <p:cNvSpPr/>
            <p:nvPr/>
          </p:nvSpPr>
          <p:spPr>
            <a:xfrm>
              <a:off x="7618512" y="4197280"/>
              <a:ext cx="811958" cy="811958"/>
            </a:xfrm>
            <a:prstGeom prst="rect">
              <a:avLst/>
            </a:prstGeom>
            <a:solidFill>
              <a:schemeClr val="accent1">
                <a:lumMod val="40000"/>
                <a:lumOff val="6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lumMod val="75000"/>
                    </a:schemeClr>
                  </a:solidFill>
                  <a:latin typeface="Franklin Gothic Medium" panose="020B0603020102020204" pitchFamily="34" charset="0"/>
                </a:rPr>
                <a:t>D</a:t>
              </a:r>
            </a:p>
          </p:txBody>
        </p:sp>
        <p:sp>
          <p:nvSpPr>
            <p:cNvPr id="25" name="TextBox 24">
              <a:extLst>
                <a:ext uri="{FF2B5EF4-FFF2-40B4-BE49-F238E27FC236}">
                  <a16:creationId xmlns:a16="http://schemas.microsoft.com/office/drawing/2014/main" id="{B0A41ECB-2B97-453A-A1A2-6D64184AC6CD}"/>
                </a:ext>
              </a:extLst>
            </p:cNvPr>
            <p:cNvSpPr txBox="1"/>
            <p:nvPr/>
          </p:nvSpPr>
          <p:spPr>
            <a:xfrm>
              <a:off x="7326533" y="4999075"/>
              <a:ext cx="1379349" cy="523220"/>
            </a:xfrm>
            <a:prstGeom prst="rect">
              <a:avLst/>
            </a:prstGeom>
            <a:noFill/>
          </p:spPr>
          <p:txBody>
            <a:bodyPr wrap="square" rtlCol="0">
              <a:spAutoFit/>
            </a:bodyPr>
            <a:lstStyle/>
            <a:p>
              <a:pPr algn="ctr"/>
              <a:r>
                <a:rPr lang="en-US" sz="2800" dirty="0">
                  <a:latin typeface="Consolas" panose="020B0609020204030204" pitchFamily="49" charset="0"/>
                </a:rPr>
                <a:t>array</a:t>
              </a:r>
              <a:endParaRPr lang="en-US" sz="2400" dirty="0">
                <a:latin typeface="Consolas" panose="020B0609020204030204" pitchFamily="49" charset="0"/>
              </a:endParaRPr>
            </a:p>
          </p:txBody>
        </p:sp>
      </p:grpSp>
      <p:pic>
        <p:nvPicPr>
          <p:cNvPr id="6" name="Audio 5">
            <a:hlinkClick r:id="" action="ppaction://media"/>
            <a:extLst>
              <a:ext uri="{FF2B5EF4-FFF2-40B4-BE49-F238E27FC236}">
                <a16:creationId xmlns:a16="http://schemas.microsoft.com/office/drawing/2014/main" id="{0EACDD3D-8106-4C10-82EF-9B4DD00E479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791998452"/>
      </p:ext>
    </p:extLst>
  </p:cSld>
  <p:clrMapOvr>
    <a:masterClrMapping/>
  </p:clrMapOvr>
  <mc:AlternateContent xmlns:mc="http://schemas.openxmlformats.org/markup-compatibility/2006" xmlns:p14="http://schemas.microsoft.com/office/powerpoint/2010/main">
    <mc:Choice Requires="p14">
      <p:transition spd="slow" p14:dur="2000" advTm="12086"/>
    </mc:Choice>
    <mc:Fallback xmlns="">
      <p:transition spd="slow" advTm="12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bldLst>
      <p:bldP spid="17" grpId="0" animBg="1"/>
      <p:bldP spid="18" grpId="0"/>
      <p:bldP spid="9"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01C2E-B6F9-41AD-9CD1-631D5C7C1CD1}"/>
              </a:ext>
            </a:extLst>
          </p:cNvPr>
          <p:cNvSpPr>
            <a:spLocks noGrp="1"/>
          </p:cNvSpPr>
          <p:nvPr>
            <p:ph type="title"/>
          </p:nvPr>
        </p:nvSpPr>
        <p:spPr/>
        <p:txBody>
          <a:bodyPr/>
          <a:lstStyle/>
          <a:p>
            <a:r>
              <a:rPr lang="en-US" dirty="0"/>
              <a:t>PM Programming Example</a:t>
            </a:r>
          </a:p>
        </p:txBody>
      </p:sp>
      <p:sp>
        <p:nvSpPr>
          <p:cNvPr id="4" name="Slide Number Placeholder 3">
            <a:extLst>
              <a:ext uri="{FF2B5EF4-FFF2-40B4-BE49-F238E27FC236}">
                <a16:creationId xmlns:a16="http://schemas.microsoft.com/office/drawing/2014/main" id="{17C976C2-6150-4A56-A457-28C02FA412DF}"/>
              </a:ext>
            </a:extLst>
          </p:cNvPr>
          <p:cNvSpPr>
            <a:spLocks noGrp="1"/>
          </p:cNvSpPr>
          <p:nvPr>
            <p:ph type="sldNum" sz="quarter" idx="12"/>
          </p:nvPr>
        </p:nvSpPr>
        <p:spPr/>
        <p:txBody>
          <a:bodyPr/>
          <a:lstStyle/>
          <a:p>
            <a:fld id="{09CBB891-A474-417A-9134-EF0307377039}" type="slidenum">
              <a:rPr lang="en-US" smtClean="0"/>
              <a:pPr/>
              <a:t>5</a:t>
            </a:fld>
            <a:endParaRPr lang="en-US" dirty="0"/>
          </a:p>
        </p:txBody>
      </p:sp>
      <p:sp>
        <p:nvSpPr>
          <p:cNvPr id="17" name="Arrow: Down 16">
            <a:extLst>
              <a:ext uri="{FF2B5EF4-FFF2-40B4-BE49-F238E27FC236}">
                <a16:creationId xmlns:a16="http://schemas.microsoft.com/office/drawing/2014/main" id="{6477AD7C-7004-4ED6-ACD1-ABA7968B0181}"/>
              </a:ext>
            </a:extLst>
          </p:cNvPr>
          <p:cNvSpPr/>
          <p:nvPr/>
        </p:nvSpPr>
        <p:spPr>
          <a:xfrm rot="16200000">
            <a:off x="6859789" y="2625383"/>
            <a:ext cx="405635" cy="658594"/>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CB36BF0-ABA2-4B2E-94C1-6D46C96DBFFE}"/>
              </a:ext>
            </a:extLst>
          </p:cNvPr>
          <p:cNvSpPr txBox="1"/>
          <p:nvPr/>
        </p:nvSpPr>
        <p:spPr>
          <a:xfrm>
            <a:off x="4568151" y="2682374"/>
            <a:ext cx="2120771" cy="523220"/>
          </a:xfrm>
          <a:prstGeom prst="rect">
            <a:avLst/>
          </a:prstGeom>
          <a:noFill/>
        </p:spPr>
        <p:txBody>
          <a:bodyPr wrap="square" rtlCol="0">
            <a:spAutoFit/>
          </a:bodyPr>
          <a:lstStyle/>
          <a:p>
            <a:pPr algn="ctr"/>
            <a:r>
              <a:rPr lang="en-US" sz="2800" dirty="0">
                <a:latin typeface="Franklin Gothic Medium" panose="020B0603020102020204" pitchFamily="34" charset="0"/>
              </a:rPr>
              <a:t>Update to E</a:t>
            </a:r>
            <a:endParaRPr lang="en-US" sz="2400" dirty="0">
              <a:latin typeface="Consolas" panose="020B0609020204030204" pitchFamily="49" charset="0"/>
            </a:endParaRPr>
          </a:p>
        </p:txBody>
      </p:sp>
      <p:sp>
        <p:nvSpPr>
          <p:cNvPr id="19" name="Rectangle: Rounded Corners 18">
            <a:extLst>
              <a:ext uri="{FF2B5EF4-FFF2-40B4-BE49-F238E27FC236}">
                <a16:creationId xmlns:a16="http://schemas.microsoft.com/office/drawing/2014/main" id="{87F9B337-958A-4B74-8DAE-14FF2E2AB1AB}"/>
              </a:ext>
            </a:extLst>
          </p:cNvPr>
          <p:cNvSpPr/>
          <p:nvPr/>
        </p:nvSpPr>
        <p:spPr>
          <a:xfrm>
            <a:off x="0" y="5779478"/>
            <a:ext cx="12192000" cy="699653"/>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1">
                    <a:lumMod val="75000"/>
                  </a:schemeClr>
                </a:solidFill>
                <a:latin typeface="Franklin Gothic Medium" panose="020B0603020102020204" pitchFamily="34" charset="0"/>
              </a:rPr>
              <a:t>Follow undo logging mechanism</a:t>
            </a:r>
          </a:p>
        </p:txBody>
      </p:sp>
      <p:grpSp>
        <p:nvGrpSpPr>
          <p:cNvPr id="3" name="Group 2">
            <a:extLst>
              <a:ext uri="{FF2B5EF4-FFF2-40B4-BE49-F238E27FC236}">
                <a16:creationId xmlns:a16="http://schemas.microsoft.com/office/drawing/2014/main" id="{C76FD413-BD98-471F-A87D-1FE421F7F283}"/>
              </a:ext>
            </a:extLst>
          </p:cNvPr>
          <p:cNvGrpSpPr/>
          <p:nvPr/>
        </p:nvGrpSpPr>
        <p:grpSpPr>
          <a:xfrm>
            <a:off x="7326533" y="1762599"/>
            <a:ext cx="1379349" cy="3759696"/>
            <a:chOff x="7326533" y="1762599"/>
            <a:chExt cx="1379349" cy="3759696"/>
          </a:xfrm>
        </p:grpSpPr>
        <p:sp>
          <p:nvSpPr>
            <p:cNvPr id="21" name="Rectangle 20">
              <a:extLst>
                <a:ext uri="{FF2B5EF4-FFF2-40B4-BE49-F238E27FC236}">
                  <a16:creationId xmlns:a16="http://schemas.microsoft.com/office/drawing/2014/main" id="{69B44AA4-F38B-4AAE-8062-B1C5D6F5E77D}"/>
                </a:ext>
              </a:extLst>
            </p:cNvPr>
            <p:cNvSpPr/>
            <p:nvPr/>
          </p:nvSpPr>
          <p:spPr>
            <a:xfrm>
              <a:off x="7618512" y="1762599"/>
              <a:ext cx="811958" cy="811958"/>
            </a:xfrm>
            <a:prstGeom prst="rect">
              <a:avLst/>
            </a:prstGeom>
            <a:solidFill>
              <a:schemeClr val="accent1">
                <a:lumMod val="40000"/>
                <a:lumOff val="6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lumMod val="75000"/>
                    </a:schemeClr>
                  </a:solidFill>
                  <a:latin typeface="Franklin Gothic Medium" panose="020B0603020102020204" pitchFamily="34" charset="0"/>
                </a:rPr>
                <a:t>A</a:t>
              </a:r>
            </a:p>
          </p:txBody>
        </p:sp>
        <p:sp>
          <p:nvSpPr>
            <p:cNvPr id="22" name="Rectangle 21">
              <a:extLst>
                <a:ext uri="{FF2B5EF4-FFF2-40B4-BE49-F238E27FC236}">
                  <a16:creationId xmlns:a16="http://schemas.microsoft.com/office/drawing/2014/main" id="{F09F05C9-08B2-4251-9D85-529CAE187AB1}"/>
                </a:ext>
              </a:extLst>
            </p:cNvPr>
            <p:cNvSpPr/>
            <p:nvPr/>
          </p:nvSpPr>
          <p:spPr>
            <a:xfrm>
              <a:off x="7618512" y="2570347"/>
              <a:ext cx="811958" cy="811958"/>
            </a:xfrm>
            <a:prstGeom prst="rect">
              <a:avLst/>
            </a:prstGeom>
            <a:solidFill>
              <a:schemeClr val="accent1">
                <a:lumMod val="40000"/>
                <a:lumOff val="6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lumMod val="75000"/>
                    </a:schemeClr>
                  </a:solidFill>
                  <a:latin typeface="Franklin Gothic Medium" panose="020B0603020102020204" pitchFamily="34" charset="0"/>
                </a:rPr>
                <a:t>B</a:t>
              </a:r>
            </a:p>
          </p:txBody>
        </p:sp>
        <p:sp>
          <p:nvSpPr>
            <p:cNvPr id="23" name="Rectangle 22">
              <a:extLst>
                <a:ext uri="{FF2B5EF4-FFF2-40B4-BE49-F238E27FC236}">
                  <a16:creationId xmlns:a16="http://schemas.microsoft.com/office/drawing/2014/main" id="{48FC4F43-7F25-4C30-B60D-EB96776D5A42}"/>
                </a:ext>
              </a:extLst>
            </p:cNvPr>
            <p:cNvSpPr/>
            <p:nvPr/>
          </p:nvSpPr>
          <p:spPr>
            <a:xfrm>
              <a:off x="7618512" y="3380837"/>
              <a:ext cx="811958" cy="811958"/>
            </a:xfrm>
            <a:prstGeom prst="rect">
              <a:avLst/>
            </a:prstGeom>
            <a:solidFill>
              <a:schemeClr val="accent1">
                <a:lumMod val="40000"/>
                <a:lumOff val="6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lumMod val="75000"/>
                    </a:schemeClr>
                  </a:solidFill>
                  <a:latin typeface="Franklin Gothic Medium" panose="020B0603020102020204" pitchFamily="34" charset="0"/>
                </a:rPr>
                <a:t>C</a:t>
              </a:r>
            </a:p>
          </p:txBody>
        </p:sp>
        <p:sp>
          <p:nvSpPr>
            <p:cNvPr id="24" name="Rectangle 23">
              <a:extLst>
                <a:ext uri="{FF2B5EF4-FFF2-40B4-BE49-F238E27FC236}">
                  <a16:creationId xmlns:a16="http://schemas.microsoft.com/office/drawing/2014/main" id="{BE00D260-339C-4035-97C3-BCD50C824BDC}"/>
                </a:ext>
              </a:extLst>
            </p:cNvPr>
            <p:cNvSpPr/>
            <p:nvPr/>
          </p:nvSpPr>
          <p:spPr>
            <a:xfrm>
              <a:off x="7618512" y="4197280"/>
              <a:ext cx="811958" cy="811958"/>
            </a:xfrm>
            <a:prstGeom prst="rect">
              <a:avLst/>
            </a:prstGeom>
            <a:solidFill>
              <a:schemeClr val="accent1">
                <a:lumMod val="40000"/>
                <a:lumOff val="6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lumMod val="75000"/>
                    </a:schemeClr>
                  </a:solidFill>
                  <a:latin typeface="Franklin Gothic Medium" panose="020B0603020102020204" pitchFamily="34" charset="0"/>
                </a:rPr>
                <a:t>D</a:t>
              </a:r>
            </a:p>
          </p:txBody>
        </p:sp>
        <p:sp>
          <p:nvSpPr>
            <p:cNvPr id="25" name="TextBox 24">
              <a:extLst>
                <a:ext uri="{FF2B5EF4-FFF2-40B4-BE49-F238E27FC236}">
                  <a16:creationId xmlns:a16="http://schemas.microsoft.com/office/drawing/2014/main" id="{B0A41ECB-2B97-453A-A1A2-6D64184AC6CD}"/>
                </a:ext>
              </a:extLst>
            </p:cNvPr>
            <p:cNvSpPr txBox="1"/>
            <p:nvPr/>
          </p:nvSpPr>
          <p:spPr>
            <a:xfrm>
              <a:off x="7326533" y="4999075"/>
              <a:ext cx="1379349" cy="523220"/>
            </a:xfrm>
            <a:prstGeom prst="rect">
              <a:avLst/>
            </a:prstGeom>
            <a:noFill/>
          </p:spPr>
          <p:txBody>
            <a:bodyPr wrap="square" rtlCol="0">
              <a:spAutoFit/>
            </a:bodyPr>
            <a:lstStyle/>
            <a:p>
              <a:pPr algn="ctr"/>
              <a:r>
                <a:rPr lang="en-US" sz="2800" dirty="0">
                  <a:latin typeface="Consolas" panose="020B0609020204030204" pitchFamily="49" charset="0"/>
                </a:rPr>
                <a:t>array</a:t>
              </a:r>
              <a:endParaRPr lang="en-US" sz="2400" dirty="0">
                <a:latin typeface="Consolas" panose="020B0609020204030204" pitchFamily="49" charset="0"/>
              </a:endParaRPr>
            </a:p>
          </p:txBody>
        </p:sp>
      </p:grpSp>
      <p:sp>
        <p:nvSpPr>
          <p:cNvPr id="30" name="Rectangle 29">
            <a:extLst>
              <a:ext uri="{FF2B5EF4-FFF2-40B4-BE49-F238E27FC236}">
                <a16:creationId xmlns:a16="http://schemas.microsoft.com/office/drawing/2014/main" id="{005BD9D6-A169-4D42-A712-D5B656E8763D}"/>
              </a:ext>
            </a:extLst>
          </p:cNvPr>
          <p:cNvSpPr/>
          <p:nvPr/>
        </p:nvSpPr>
        <p:spPr>
          <a:xfrm>
            <a:off x="2411713" y="1690688"/>
            <a:ext cx="1929829" cy="900931"/>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Franklin Gothic Medium" panose="020B0603020102020204" pitchFamily="34" charset="0"/>
              </a:rPr>
              <a:t>Backup</a:t>
            </a:r>
          </a:p>
        </p:txBody>
      </p:sp>
      <p:sp>
        <p:nvSpPr>
          <p:cNvPr id="31" name="Rectangle 30">
            <a:extLst>
              <a:ext uri="{FF2B5EF4-FFF2-40B4-BE49-F238E27FC236}">
                <a16:creationId xmlns:a16="http://schemas.microsoft.com/office/drawing/2014/main" id="{2C958CD0-BEA7-4513-ACB9-52D843D38F4D}"/>
              </a:ext>
            </a:extLst>
          </p:cNvPr>
          <p:cNvSpPr/>
          <p:nvPr/>
        </p:nvSpPr>
        <p:spPr>
          <a:xfrm>
            <a:off x="2411712" y="2996139"/>
            <a:ext cx="1929829" cy="900931"/>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Franklin Gothic Medium" panose="020B0603020102020204" pitchFamily="34" charset="0"/>
              </a:rPr>
              <a:t>Update</a:t>
            </a:r>
          </a:p>
        </p:txBody>
      </p:sp>
      <p:sp>
        <p:nvSpPr>
          <p:cNvPr id="32" name="Rectangle 31">
            <a:extLst>
              <a:ext uri="{FF2B5EF4-FFF2-40B4-BE49-F238E27FC236}">
                <a16:creationId xmlns:a16="http://schemas.microsoft.com/office/drawing/2014/main" id="{904D6035-F301-4161-BFAA-896BF7E3C36A}"/>
              </a:ext>
            </a:extLst>
          </p:cNvPr>
          <p:cNvSpPr/>
          <p:nvPr/>
        </p:nvSpPr>
        <p:spPr>
          <a:xfrm>
            <a:off x="2411713" y="4301590"/>
            <a:ext cx="1929829" cy="900931"/>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Franklin Gothic Medium" panose="020B0603020102020204" pitchFamily="34" charset="0"/>
              </a:rPr>
              <a:t>Commit</a:t>
            </a:r>
          </a:p>
        </p:txBody>
      </p:sp>
      <p:cxnSp>
        <p:nvCxnSpPr>
          <p:cNvPr id="7" name="Straight Arrow Connector 6">
            <a:extLst>
              <a:ext uri="{FF2B5EF4-FFF2-40B4-BE49-F238E27FC236}">
                <a16:creationId xmlns:a16="http://schemas.microsoft.com/office/drawing/2014/main" id="{27FD34CA-A80C-4C97-A6D2-BEEA5BA9953B}"/>
              </a:ext>
            </a:extLst>
          </p:cNvPr>
          <p:cNvCxnSpPr>
            <a:stCxn id="30" idx="2"/>
            <a:endCxn id="31" idx="0"/>
          </p:cNvCxnSpPr>
          <p:nvPr/>
        </p:nvCxnSpPr>
        <p:spPr>
          <a:xfrm flipH="1">
            <a:off x="3376627" y="2591619"/>
            <a:ext cx="1" cy="40452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1D0E0AE-876B-42CB-9810-C1ECB3E166CF}"/>
              </a:ext>
            </a:extLst>
          </p:cNvPr>
          <p:cNvCxnSpPr>
            <a:cxnSpLocks/>
            <a:stCxn id="31" idx="2"/>
            <a:endCxn id="32" idx="0"/>
          </p:cNvCxnSpPr>
          <p:nvPr/>
        </p:nvCxnSpPr>
        <p:spPr>
          <a:xfrm>
            <a:off x="3376627" y="3897070"/>
            <a:ext cx="1" cy="40452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4D4DD362-0A5B-4CF8-8CE6-560C36D1B8E2}"/>
              </a:ext>
            </a:extLst>
          </p:cNvPr>
          <p:cNvPicPr>
            <a:picLocks noChangeAspect="1"/>
          </p:cNvPicPr>
          <p:nvPr/>
        </p:nvPicPr>
        <p:blipFill rotWithShape="1">
          <a:blip r:embed="rId6">
            <a:duotone>
              <a:schemeClr val="accent1">
                <a:shade val="45000"/>
                <a:satMod val="135000"/>
              </a:schemeClr>
              <a:prstClr val="white"/>
            </a:duotone>
          </a:blip>
          <a:srcRect t="33245" b="35841"/>
          <a:stretch/>
        </p:blipFill>
        <p:spPr>
          <a:xfrm>
            <a:off x="8657079" y="4463593"/>
            <a:ext cx="3629924" cy="1208461"/>
          </a:xfrm>
          <a:prstGeom prst="rect">
            <a:avLst/>
          </a:prstGeom>
        </p:spPr>
      </p:pic>
      <p:cxnSp>
        <p:nvCxnSpPr>
          <p:cNvPr id="35" name="Straight Connector 34">
            <a:extLst>
              <a:ext uri="{FF2B5EF4-FFF2-40B4-BE49-F238E27FC236}">
                <a16:creationId xmlns:a16="http://schemas.microsoft.com/office/drawing/2014/main" id="{0556049C-E156-4283-8C1B-1924F9AE2D77}"/>
              </a:ext>
            </a:extLst>
          </p:cNvPr>
          <p:cNvCxnSpPr>
            <a:cxnSpLocks/>
          </p:cNvCxnSpPr>
          <p:nvPr/>
        </p:nvCxnSpPr>
        <p:spPr>
          <a:xfrm flipV="1">
            <a:off x="8705882" y="4859293"/>
            <a:ext cx="530761" cy="401392"/>
          </a:xfrm>
          <a:prstGeom prst="line">
            <a:avLst/>
          </a:prstGeom>
          <a:ln w="38100">
            <a:solidFill>
              <a:schemeClr val="accent1">
                <a:lumMod val="75000"/>
              </a:schemeClr>
            </a:solidFill>
            <a:prstDash val="dash"/>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59AFBD5A-A3CA-489B-994A-5B2D8A6339AF}"/>
              </a:ext>
            </a:extLst>
          </p:cNvPr>
          <p:cNvCxnSpPr>
            <a:cxnSpLocks/>
          </p:cNvCxnSpPr>
          <p:nvPr/>
        </p:nvCxnSpPr>
        <p:spPr>
          <a:xfrm>
            <a:off x="8657079" y="1855679"/>
            <a:ext cx="579564" cy="2731477"/>
          </a:xfrm>
          <a:prstGeom prst="line">
            <a:avLst/>
          </a:prstGeom>
          <a:ln w="38100">
            <a:solidFill>
              <a:schemeClr val="accent1">
                <a:lumMod val="75000"/>
              </a:schemeClr>
            </a:solidFill>
            <a:prstDash val="dash"/>
          </a:ln>
        </p:spPr>
        <p:style>
          <a:lnRef idx="1">
            <a:schemeClr val="dk1"/>
          </a:lnRef>
          <a:fillRef idx="0">
            <a:schemeClr val="dk1"/>
          </a:fillRef>
          <a:effectRef idx="0">
            <a:schemeClr val="dk1"/>
          </a:effectRef>
          <a:fontRef idx="minor">
            <a:schemeClr val="tx1"/>
          </a:fontRef>
        </p:style>
      </p:cxnSp>
      <p:sp>
        <p:nvSpPr>
          <p:cNvPr id="37" name="Rectangle 36">
            <a:extLst>
              <a:ext uri="{FF2B5EF4-FFF2-40B4-BE49-F238E27FC236}">
                <a16:creationId xmlns:a16="http://schemas.microsoft.com/office/drawing/2014/main" id="{2B927512-CAFB-46D5-A5F8-5F6506CA35B5}"/>
              </a:ext>
            </a:extLst>
          </p:cNvPr>
          <p:cNvSpPr/>
          <p:nvPr/>
        </p:nvSpPr>
        <p:spPr>
          <a:xfrm>
            <a:off x="9236643" y="4576630"/>
            <a:ext cx="275412" cy="282663"/>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Curved Left 26">
            <a:extLst>
              <a:ext uri="{FF2B5EF4-FFF2-40B4-BE49-F238E27FC236}">
                <a16:creationId xmlns:a16="http://schemas.microsoft.com/office/drawing/2014/main" id="{F9B25B79-C77F-418E-A6AB-53B03E131AD3}"/>
              </a:ext>
            </a:extLst>
          </p:cNvPr>
          <p:cNvSpPr/>
          <p:nvPr/>
        </p:nvSpPr>
        <p:spPr>
          <a:xfrm flipH="1">
            <a:off x="1431104" y="2207180"/>
            <a:ext cx="614075" cy="1089364"/>
          </a:xfrm>
          <a:prstGeom prst="curvedLef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extBox 27">
            <a:extLst>
              <a:ext uri="{FF2B5EF4-FFF2-40B4-BE49-F238E27FC236}">
                <a16:creationId xmlns:a16="http://schemas.microsoft.com/office/drawing/2014/main" id="{FF57A839-15B3-4C36-BE73-770D8EABBAD9}"/>
              </a:ext>
            </a:extLst>
          </p:cNvPr>
          <p:cNvSpPr txBox="1"/>
          <p:nvPr/>
        </p:nvSpPr>
        <p:spPr>
          <a:xfrm>
            <a:off x="245205" y="5245504"/>
            <a:ext cx="2533719" cy="477054"/>
          </a:xfrm>
          <a:prstGeom prst="rect">
            <a:avLst/>
          </a:prstGeom>
          <a:noFill/>
        </p:spPr>
        <p:txBody>
          <a:bodyPr wrap="square" rtlCol="0">
            <a:spAutoFit/>
          </a:bodyPr>
          <a:lstStyle/>
          <a:p>
            <a:pPr>
              <a:lnSpc>
                <a:spcPts val="3000"/>
              </a:lnSpc>
            </a:pPr>
            <a:r>
              <a:rPr lang="en-US" sz="2800" dirty="0">
                <a:solidFill>
                  <a:schemeClr val="accent1">
                    <a:lumMod val="75000"/>
                  </a:schemeClr>
                </a:solidFill>
                <a:latin typeface="Franklin Gothic Medium" panose="020B0603020102020204" pitchFamily="34" charset="0"/>
              </a:rPr>
              <a:t>Strictly ordered</a:t>
            </a:r>
          </a:p>
        </p:txBody>
      </p:sp>
      <p:sp>
        <p:nvSpPr>
          <p:cNvPr id="29" name="Arrow: Curved Left 28">
            <a:extLst>
              <a:ext uri="{FF2B5EF4-FFF2-40B4-BE49-F238E27FC236}">
                <a16:creationId xmlns:a16="http://schemas.microsoft.com/office/drawing/2014/main" id="{F1060409-461A-4847-ABC3-49CE113037D2}"/>
              </a:ext>
            </a:extLst>
          </p:cNvPr>
          <p:cNvSpPr/>
          <p:nvPr/>
        </p:nvSpPr>
        <p:spPr>
          <a:xfrm flipH="1">
            <a:off x="1431103" y="3657100"/>
            <a:ext cx="614075" cy="1089364"/>
          </a:xfrm>
          <a:prstGeom prst="curvedLef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TextBox 37">
            <a:extLst>
              <a:ext uri="{FF2B5EF4-FFF2-40B4-BE49-F238E27FC236}">
                <a16:creationId xmlns:a16="http://schemas.microsoft.com/office/drawing/2014/main" id="{308561F3-2B8A-46AA-9103-0E84E85B0455}"/>
              </a:ext>
            </a:extLst>
          </p:cNvPr>
          <p:cNvSpPr txBox="1"/>
          <p:nvPr/>
        </p:nvSpPr>
        <p:spPr>
          <a:xfrm>
            <a:off x="245205" y="5252473"/>
            <a:ext cx="2146218" cy="477054"/>
          </a:xfrm>
          <a:prstGeom prst="rect">
            <a:avLst/>
          </a:prstGeom>
          <a:noFill/>
        </p:spPr>
        <p:txBody>
          <a:bodyPr wrap="square" rtlCol="0">
            <a:spAutoFit/>
          </a:bodyPr>
          <a:lstStyle/>
          <a:p>
            <a:pPr>
              <a:lnSpc>
                <a:spcPts val="3000"/>
              </a:lnSpc>
            </a:pPr>
            <a:r>
              <a:rPr lang="en-US" sz="2800" dirty="0">
                <a:solidFill>
                  <a:schemeClr val="accent1">
                    <a:lumMod val="75000"/>
                  </a:schemeClr>
                </a:solidFill>
                <a:latin typeface="Franklin Gothic Medium" panose="020B0603020102020204" pitchFamily="34" charset="0"/>
              </a:rPr>
              <a:t>All persisted</a:t>
            </a:r>
          </a:p>
        </p:txBody>
      </p:sp>
      <p:sp>
        <p:nvSpPr>
          <p:cNvPr id="41" name="Arrow: Down 40">
            <a:extLst>
              <a:ext uri="{FF2B5EF4-FFF2-40B4-BE49-F238E27FC236}">
                <a16:creationId xmlns:a16="http://schemas.microsoft.com/office/drawing/2014/main" id="{EB311566-A663-40C1-ACC8-64BB5693DA15}"/>
              </a:ext>
            </a:extLst>
          </p:cNvPr>
          <p:cNvSpPr/>
          <p:nvPr/>
        </p:nvSpPr>
        <p:spPr>
          <a:xfrm rot="16200000">
            <a:off x="2453986" y="5274299"/>
            <a:ext cx="405635" cy="455107"/>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BECF1367-421E-4D48-8880-EF5C3F7A0EB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817994730"/>
      </p:ext>
    </p:extLst>
  </p:cSld>
  <p:clrMapOvr>
    <a:masterClrMapping/>
  </p:clrMapOvr>
  <mc:AlternateContent xmlns:mc="http://schemas.openxmlformats.org/markup-compatibility/2006" xmlns:p14="http://schemas.microsoft.com/office/powerpoint/2010/main">
    <mc:Choice Requires="p14">
      <p:transition spd="slow" p14:dur="2000" advTm="25982"/>
    </mc:Choice>
    <mc:Fallback xmlns="">
      <p:transition spd="slow" advTm="25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2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7"/>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8"/>
                </p:tgtEl>
              </p:cMediaNode>
            </p:audio>
          </p:childTnLst>
        </p:cTn>
      </p:par>
    </p:tnLst>
    <p:bldLst>
      <p:bldP spid="30" grpId="0" animBg="1"/>
      <p:bldP spid="31" grpId="0" animBg="1"/>
      <p:bldP spid="32" grpId="0" animBg="1"/>
      <p:bldP spid="27" grpId="0" animBg="1"/>
      <p:bldP spid="27" grpId="1" animBg="1"/>
      <p:bldP spid="28" grpId="0"/>
      <p:bldP spid="28" grpId="1"/>
      <p:bldP spid="29" grpId="0" animBg="1"/>
      <p:bldP spid="29" grpId="1" animBg="1"/>
      <p:bldP spid="38" grpId="0"/>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Arrow Connector 19">
            <a:extLst>
              <a:ext uri="{FF2B5EF4-FFF2-40B4-BE49-F238E27FC236}">
                <a16:creationId xmlns:a16="http://schemas.microsoft.com/office/drawing/2014/main" id="{349DFA32-EE4A-4370-B1C5-1883B81D55CC}"/>
              </a:ext>
            </a:extLst>
          </p:cNvPr>
          <p:cNvCxnSpPr>
            <a:cxnSpLocks/>
          </p:cNvCxnSpPr>
          <p:nvPr/>
        </p:nvCxnSpPr>
        <p:spPr>
          <a:xfrm>
            <a:off x="7589004" y="3203193"/>
            <a:ext cx="0" cy="9940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07AAA058-553D-4A1E-A532-37C843A3E7A8}"/>
              </a:ext>
            </a:extLst>
          </p:cNvPr>
          <p:cNvSpPr/>
          <p:nvPr/>
        </p:nvSpPr>
        <p:spPr>
          <a:xfrm>
            <a:off x="6909474" y="2037648"/>
            <a:ext cx="1337735" cy="1337001"/>
          </a:xfrm>
          <a:prstGeom prst="roundRect">
            <a:avLst>
              <a:gd name="adj" fmla="val 8688"/>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60000"/>
                  <a:lumOff val="40000"/>
                </a:schemeClr>
              </a:solidFill>
            </a:endParaRPr>
          </a:p>
        </p:txBody>
      </p:sp>
      <p:sp>
        <p:nvSpPr>
          <p:cNvPr id="26" name="Rectangle 25">
            <a:extLst>
              <a:ext uri="{FF2B5EF4-FFF2-40B4-BE49-F238E27FC236}">
                <a16:creationId xmlns:a16="http://schemas.microsoft.com/office/drawing/2014/main" id="{0D686CDB-7BE3-4993-B845-FD508FFA4AFD}"/>
              </a:ext>
            </a:extLst>
          </p:cNvPr>
          <p:cNvSpPr/>
          <p:nvPr/>
        </p:nvSpPr>
        <p:spPr>
          <a:xfrm>
            <a:off x="7044822" y="2752753"/>
            <a:ext cx="1049561" cy="502381"/>
          </a:xfrm>
          <a:prstGeom prst="rect">
            <a:avLst/>
          </a:prstGeom>
          <a:solidFill>
            <a:schemeClr val="accent2">
              <a:lumMod val="75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Franklin Gothic Medium" panose="020B0603020102020204" pitchFamily="34" charset="0"/>
              </a:rPr>
              <a:t>Cache</a:t>
            </a:r>
          </a:p>
        </p:txBody>
      </p:sp>
      <p:sp>
        <p:nvSpPr>
          <p:cNvPr id="2" name="Title 1">
            <a:extLst>
              <a:ext uri="{FF2B5EF4-FFF2-40B4-BE49-F238E27FC236}">
                <a16:creationId xmlns:a16="http://schemas.microsoft.com/office/drawing/2014/main" id="{4A8DC0DF-8CF8-44FD-AF3F-C7F3CA5B2DCF}"/>
              </a:ext>
            </a:extLst>
          </p:cNvPr>
          <p:cNvSpPr>
            <a:spLocks noGrp="1"/>
          </p:cNvSpPr>
          <p:nvPr>
            <p:ph type="title"/>
          </p:nvPr>
        </p:nvSpPr>
        <p:spPr/>
        <p:txBody>
          <a:bodyPr/>
          <a:lstStyle/>
          <a:p>
            <a:r>
              <a:rPr lang="en-US" dirty="0"/>
              <a:t>Hardware Support for PM Programming</a:t>
            </a:r>
          </a:p>
        </p:txBody>
      </p:sp>
      <p:sp>
        <p:nvSpPr>
          <p:cNvPr id="4" name="Slide Number Placeholder 3">
            <a:extLst>
              <a:ext uri="{FF2B5EF4-FFF2-40B4-BE49-F238E27FC236}">
                <a16:creationId xmlns:a16="http://schemas.microsoft.com/office/drawing/2014/main" id="{ABB92D90-0799-4932-BACB-E361187DB135}"/>
              </a:ext>
            </a:extLst>
          </p:cNvPr>
          <p:cNvSpPr>
            <a:spLocks noGrp="1"/>
          </p:cNvSpPr>
          <p:nvPr>
            <p:ph type="sldNum" sz="quarter" idx="12"/>
          </p:nvPr>
        </p:nvSpPr>
        <p:spPr/>
        <p:txBody>
          <a:bodyPr/>
          <a:lstStyle/>
          <a:p>
            <a:fld id="{09CBB891-A474-417A-9134-EF0307377039}" type="slidenum">
              <a:rPr lang="en-US" smtClean="0"/>
              <a:pPr/>
              <a:t>6</a:t>
            </a:fld>
            <a:endParaRPr lang="en-US" dirty="0"/>
          </a:p>
        </p:txBody>
      </p:sp>
      <p:grpSp>
        <p:nvGrpSpPr>
          <p:cNvPr id="5" name="Group 4">
            <a:extLst>
              <a:ext uri="{FF2B5EF4-FFF2-40B4-BE49-F238E27FC236}">
                <a16:creationId xmlns:a16="http://schemas.microsoft.com/office/drawing/2014/main" id="{BE7B6A60-4534-4F6A-91B1-9CD656DB6F7D}"/>
              </a:ext>
            </a:extLst>
          </p:cNvPr>
          <p:cNvGrpSpPr/>
          <p:nvPr/>
        </p:nvGrpSpPr>
        <p:grpSpPr>
          <a:xfrm>
            <a:off x="2195661" y="4199413"/>
            <a:ext cx="3064007" cy="1299554"/>
            <a:chOff x="1314657" y="5147661"/>
            <a:chExt cx="2412710" cy="1023315"/>
          </a:xfrm>
        </p:grpSpPr>
        <p:pic>
          <p:nvPicPr>
            <p:cNvPr id="6" name="Picture 5">
              <a:extLst>
                <a:ext uri="{FF2B5EF4-FFF2-40B4-BE49-F238E27FC236}">
                  <a16:creationId xmlns:a16="http://schemas.microsoft.com/office/drawing/2014/main" id="{402E80AA-2BD2-4BA1-915D-4C6981AFCD6A}"/>
                </a:ext>
              </a:extLst>
            </p:cNvPr>
            <p:cNvPicPr>
              <a:picLocks noChangeAspect="1"/>
            </p:cNvPicPr>
            <p:nvPr/>
          </p:nvPicPr>
          <p:blipFill rotWithShape="1">
            <a:blip r:embed="rId6">
              <a:duotone>
                <a:schemeClr val="accent1">
                  <a:shade val="45000"/>
                  <a:satMod val="135000"/>
                </a:schemeClr>
                <a:prstClr val="white"/>
              </a:duotone>
            </a:blip>
            <a:srcRect t="33245" b="35841"/>
            <a:stretch/>
          </p:blipFill>
          <p:spPr>
            <a:xfrm>
              <a:off x="1314657" y="5147661"/>
              <a:ext cx="2412710" cy="803230"/>
            </a:xfrm>
            <a:prstGeom prst="rect">
              <a:avLst/>
            </a:prstGeom>
          </p:spPr>
        </p:pic>
        <p:sp>
          <p:nvSpPr>
            <p:cNvPr id="7" name="Rectangle 6">
              <a:extLst>
                <a:ext uri="{FF2B5EF4-FFF2-40B4-BE49-F238E27FC236}">
                  <a16:creationId xmlns:a16="http://schemas.microsoft.com/office/drawing/2014/main" id="{5CBDE7B6-D942-4BDE-9F20-618ED89FED27}"/>
                </a:ext>
              </a:extLst>
            </p:cNvPr>
            <p:cNvSpPr/>
            <p:nvPr/>
          </p:nvSpPr>
          <p:spPr>
            <a:xfrm>
              <a:off x="2277635" y="5807445"/>
              <a:ext cx="484961" cy="363531"/>
            </a:xfrm>
            <a:prstGeom prst="rect">
              <a:avLst/>
            </a:prstGeom>
          </p:spPr>
          <p:txBody>
            <a:bodyPr wrap="none">
              <a:spAutoFit/>
            </a:bodyPr>
            <a:lstStyle/>
            <a:p>
              <a:r>
                <a:rPr lang="en-US" sz="2400" dirty="0">
                  <a:latin typeface="Franklin Gothic Medium" panose="020B0603020102020204" pitchFamily="34" charset="0"/>
                </a:rPr>
                <a:t>PM</a:t>
              </a:r>
              <a:endParaRPr lang="en-US" sz="2000" dirty="0">
                <a:latin typeface="Franklin Gothic Medium" panose="020B0603020102020204" pitchFamily="34" charset="0"/>
              </a:endParaRPr>
            </a:p>
          </p:txBody>
        </p:sp>
      </p:grpSp>
      <p:cxnSp>
        <p:nvCxnSpPr>
          <p:cNvPr id="8" name="Straight Arrow Connector 7">
            <a:extLst>
              <a:ext uri="{FF2B5EF4-FFF2-40B4-BE49-F238E27FC236}">
                <a16:creationId xmlns:a16="http://schemas.microsoft.com/office/drawing/2014/main" id="{67429DFD-195F-4B2B-AF67-CF98475E2C4E}"/>
              </a:ext>
            </a:extLst>
          </p:cNvPr>
          <p:cNvCxnSpPr>
            <a:cxnSpLocks/>
            <a:endCxn id="6" idx="0"/>
          </p:cNvCxnSpPr>
          <p:nvPr/>
        </p:nvCxnSpPr>
        <p:spPr>
          <a:xfrm>
            <a:off x="3726527" y="3205370"/>
            <a:ext cx="1138" cy="99404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F8E7574D-8E48-456F-B637-D7DED3A05036}"/>
              </a:ext>
            </a:extLst>
          </p:cNvPr>
          <p:cNvSpPr/>
          <p:nvPr/>
        </p:nvSpPr>
        <p:spPr>
          <a:xfrm>
            <a:off x="3046997" y="2039825"/>
            <a:ext cx="1337735" cy="1337001"/>
          </a:xfrm>
          <a:prstGeom prst="roundRect">
            <a:avLst>
              <a:gd name="adj" fmla="val 8688"/>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60000"/>
                  <a:lumOff val="40000"/>
                </a:schemeClr>
              </a:solidFill>
            </a:endParaRPr>
          </a:p>
        </p:txBody>
      </p:sp>
      <p:sp>
        <p:nvSpPr>
          <p:cNvPr id="10" name="Rectangle 9">
            <a:extLst>
              <a:ext uri="{FF2B5EF4-FFF2-40B4-BE49-F238E27FC236}">
                <a16:creationId xmlns:a16="http://schemas.microsoft.com/office/drawing/2014/main" id="{C80F4FEB-B1F2-4257-BE95-805619031C45}"/>
              </a:ext>
            </a:extLst>
          </p:cNvPr>
          <p:cNvSpPr/>
          <p:nvPr/>
        </p:nvSpPr>
        <p:spPr>
          <a:xfrm>
            <a:off x="3183389" y="2170173"/>
            <a:ext cx="1049561" cy="5023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Franklin Gothic Medium" panose="020B0603020102020204" pitchFamily="34" charset="0"/>
              </a:rPr>
              <a:t>Core</a:t>
            </a:r>
            <a:endParaRPr lang="en-US" sz="2800" dirty="0">
              <a:solidFill>
                <a:schemeClr val="tx1"/>
              </a:solidFill>
              <a:latin typeface="Franklin Gothic Medium" panose="020B0603020102020204" pitchFamily="34" charset="0"/>
            </a:endParaRPr>
          </a:p>
        </p:txBody>
      </p:sp>
      <p:sp>
        <p:nvSpPr>
          <p:cNvPr id="13" name="Rectangle 12">
            <a:extLst>
              <a:ext uri="{FF2B5EF4-FFF2-40B4-BE49-F238E27FC236}">
                <a16:creationId xmlns:a16="http://schemas.microsoft.com/office/drawing/2014/main" id="{04EDF703-4152-449F-AD6C-4C6D83C0A875}"/>
              </a:ext>
            </a:extLst>
          </p:cNvPr>
          <p:cNvSpPr/>
          <p:nvPr/>
        </p:nvSpPr>
        <p:spPr>
          <a:xfrm>
            <a:off x="3191083" y="2744530"/>
            <a:ext cx="1049561" cy="502381"/>
          </a:xfrm>
          <a:prstGeom prst="rect">
            <a:avLst/>
          </a:prstGeom>
          <a:solidFill>
            <a:schemeClr val="accent2">
              <a:lumMod val="75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Franklin Gothic Medium" panose="020B0603020102020204" pitchFamily="34" charset="0"/>
              </a:rPr>
              <a:t>Cache</a:t>
            </a:r>
          </a:p>
        </p:txBody>
      </p:sp>
      <p:sp>
        <p:nvSpPr>
          <p:cNvPr id="14" name="TextBox 13">
            <a:extLst>
              <a:ext uri="{FF2B5EF4-FFF2-40B4-BE49-F238E27FC236}">
                <a16:creationId xmlns:a16="http://schemas.microsoft.com/office/drawing/2014/main" id="{87696045-BD45-41C5-BD00-3172C51614A9}"/>
              </a:ext>
            </a:extLst>
          </p:cNvPr>
          <p:cNvSpPr txBox="1"/>
          <p:nvPr/>
        </p:nvSpPr>
        <p:spPr>
          <a:xfrm>
            <a:off x="640925" y="2706148"/>
            <a:ext cx="1337735" cy="523220"/>
          </a:xfrm>
          <a:prstGeom prst="rect">
            <a:avLst/>
          </a:prstGeom>
          <a:noFill/>
        </p:spPr>
        <p:txBody>
          <a:bodyPr wrap="square" rtlCol="0">
            <a:spAutoFit/>
          </a:bodyPr>
          <a:lstStyle/>
          <a:p>
            <a:pPr algn="ctr"/>
            <a:r>
              <a:rPr lang="en-US" sz="2800" i="1" dirty="0">
                <a:latin typeface="Franklin Gothic Medium" panose="020B0603020102020204" pitchFamily="34" charset="0"/>
              </a:rPr>
              <a:t>Volatile</a:t>
            </a:r>
          </a:p>
        </p:txBody>
      </p:sp>
      <p:sp>
        <p:nvSpPr>
          <p:cNvPr id="15" name="TextBox 14">
            <a:extLst>
              <a:ext uri="{FF2B5EF4-FFF2-40B4-BE49-F238E27FC236}">
                <a16:creationId xmlns:a16="http://schemas.microsoft.com/office/drawing/2014/main" id="{A9CF94BA-5EE3-4FB4-8525-F3D5A3CF0DDD}"/>
              </a:ext>
            </a:extLst>
          </p:cNvPr>
          <p:cNvSpPr txBox="1"/>
          <p:nvPr/>
        </p:nvSpPr>
        <p:spPr>
          <a:xfrm>
            <a:off x="248920" y="4345272"/>
            <a:ext cx="1729740" cy="523220"/>
          </a:xfrm>
          <a:prstGeom prst="rect">
            <a:avLst/>
          </a:prstGeom>
          <a:noFill/>
        </p:spPr>
        <p:txBody>
          <a:bodyPr wrap="square" rtlCol="0">
            <a:spAutoFit/>
          </a:bodyPr>
          <a:lstStyle/>
          <a:p>
            <a:r>
              <a:rPr lang="en-US" sz="2800" i="1" dirty="0">
                <a:latin typeface="Franklin Gothic Medium" panose="020B0603020102020204" pitchFamily="34" charset="0"/>
              </a:rPr>
              <a:t>Persistent</a:t>
            </a:r>
          </a:p>
        </p:txBody>
      </p:sp>
      <p:grpSp>
        <p:nvGrpSpPr>
          <p:cNvPr id="17" name="Group 16">
            <a:extLst>
              <a:ext uri="{FF2B5EF4-FFF2-40B4-BE49-F238E27FC236}">
                <a16:creationId xmlns:a16="http://schemas.microsoft.com/office/drawing/2014/main" id="{CAA345DB-415B-456A-8282-B0992C770017}"/>
              </a:ext>
            </a:extLst>
          </p:cNvPr>
          <p:cNvGrpSpPr/>
          <p:nvPr/>
        </p:nvGrpSpPr>
        <p:grpSpPr>
          <a:xfrm>
            <a:off x="6058138" y="4197239"/>
            <a:ext cx="3064007" cy="1301730"/>
            <a:chOff x="1314657" y="5147661"/>
            <a:chExt cx="2412710" cy="1025028"/>
          </a:xfrm>
        </p:grpSpPr>
        <p:pic>
          <p:nvPicPr>
            <p:cNvPr id="18" name="Picture 17">
              <a:extLst>
                <a:ext uri="{FF2B5EF4-FFF2-40B4-BE49-F238E27FC236}">
                  <a16:creationId xmlns:a16="http://schemas.microsoft.com/office/drawing/2014/main" id="{569BC426-0220-4F3B-ABB1-5794E10EFE2C}"/>
                </a:ext>
              </a:extLst>
            </p:cNvPr>
            <p:cNvPicPr>
              <a:picLocks noChangeAspect="1"/>
            </p:cNvPicPr>
            <p:nvPr/>
          </p:nvPicPr>
          <p:blipFill rotWithShape="1">
            <a:blip r:embed="rId6">
              <a:duotone>
                <a:schemeClr val="accent1">
                  <a:shade val="45000"/>
                  <a:satMod val="135000"/>
                </a:schemeClr>
                <a:prstClr val="white"/>
              </a:duotone>
            </a:blip>
            <a:srcRect t="33245" b="35841"/>
            <a:stretch/>
          </p:blipFill>
          <p:spPr>
            <a:xfrm>
              <a:off x="1314657" y="5147661"/>
              <a:ext cx="2412710" cy="803230"/>
            </a:xfrm>
            <a:prstGeom prst="rect">
              <a:avLst/>
            </a:prstGeom>
          </p:spPr>
        </p:pic>
        <p:sp>
          <p:nvSpPr>
            <p:cNvPr id="19" name="Rectangle 18">
              <a:extLst>
                <a:ext uri="{FF2B5EF4-FFF2-40B4-BE49-F238E27FC236}">
                  <a16:creationId xmlns:a16="http://schemas.microsoft.com/office/drawing/2014/main" id="{4EFA82BA-106C-4B11-9B0E-58F00A1B2DED}"/>
                </a:ext>
              </a:extLst>
            </p:cNvPr>
            <p:cNvSpPr/>
            <p:nvPr/>
          </p:nvSpPr>
          <p:spPr>
            <a:xfrm>
              <a:off x="2263179" y="5809158"/>
              <a:ext cx="484961" cy="363531"/>
            </a:xfrm>
            <a:prstGeom prst="rect">
              <a:avLst/>
            </a:prstGeom>
          </p:spPr>
          <p:txBody>
            <a:bodyPr wrap="none">
              <a:spAutoFit/>
            </a:bodyPr>
            <a:lstStyle/>
            <a:p>
              <a:r>
                <a:rPr lang="en-US" sz="2400" dirty="0">
                  <a:latin typeface="Franklin Gothic Medium" panose="020B0603020102020204" pitchFamily="34" charset="0"/>
                </a:rPr>
                <a:t>PM</a:t>
              </a:r>
              <a:endParaRPr lang="en-US" sz="2000" dirty="0">
                <a:latin typeface="Franklin Gothic Medium" panose="020B0603020102020204" pitchFamily="34" charset="0"/>
              </a:endParaRPr>
            </a:p>
          </p:txBody>
        </p:sp>
      </p:grpSp>
      <p:sp>
        <p:nvSpPr>
          <p:cNvPr id="22" name="Rectangle 21">
            <a:extLst>
              <a:ext uri="{FF2B5EF4-FFF2-40B4-BE49-F238E27FC236}">
                <a16:creationId xmlns:a16="http://schemas.microsoft.com/office/drawing/2014/main" id="{9AB989F7-99D2-4B1E-AC8F-524A0029A95A}"/>
              </a:ext>
            </a:extLst>
          </p:cNvPr>
          <p:cNvSpPr/>
          <p:nvPr/>
        </p:nvSpPr>
        <p:spPr>
          <a:xfrm>
            <a:off x="7045866" y="2167996"/>
            <a:ext cx="1049561" cy="5023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Franklin Gothic Medium" panose="020B0603020102020204" pitchFamily="34" charset="0"/>
              </a:rPr>
              <a:t>Core</a:t>
            </a:r>
            <a:endParaRPr lang="en-US" sz="2800" dirty="0">
              <a:solidFill>
                <a:schemeClr val="tx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64BB9B72-8632-4C8A-BFC4-C32FE2C0DBF5}"/>
              </a:ext>
            </a:extLst>
          </p:cNvPr>
          <p:cNvSpPr/>
          <p:nvPr/>
        </p:nvSpPr>
        <p:spPr>
          <a:xfrm>
            <a:off x="7047079" y="3024476"/>
            <a:ext cx="1049561" cy="230290"/>
          </a:xfrm>
          <a:prstGeom prst="rect">
            <a:avLst/>
          </a:prstGeom>
          <a:solidFill>
            <a:schemeClr val="accent2">
              <a:lumMod val="75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Franklin Gothic Medium" panose="020B0603020102020204" pitchFamily="34" charset="0"/>
              </a:rPr>
              <a:t>Y</a:t>
            </a:r>
          </a:p>
        </p:txBody>
      </p:sp>
      <p:sp>
        <p:nvSpPr>
          <p:cNvPr id="25" name="Rectangle 24">
            <a:extLst>
              <a:ext uri="{FF2B5EF4-FFF2-40B4-BE49-F238E27FC236}">
                <a16:creationId xmlns:a16="http://schemas.microsoft.com/office/drawing/2014/main" id="{E5550139-CA58-48CE-9375-655B74B44008}"/>
              </a:ext>
            </a:extLst>
          </p:cNvPr>
          <p:cNvSpPr/>
          <p:nvPr/>
        </p:nvSpPr>
        <p:spPr>
          <a:xfrm>
            <a:off x="7047079" y="2752955"/>
            <a:ext cx="1049561" cy="230290"/>
          </a:xfrm>
          <a:prstGeom prst="rect">
            <a:avLst/>
          </a:prstGeom>
          <a:solidFill>
            <a:schemeClr val="accent2">
              <a:lumMod val="75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Franklin Gothic Medium" panose="020B0603020102020204" pitchFamily="34" charset="0"/>
              </a:rPr>
              <a:t>X</a:t>
            </a:r>
          </a:p>
        </p:txBody>
      </p:sp>
      <p:sp>
        <p:nvSpPr>
          <p:cNvPr id="30" name="TextBox 29">
            <a:extLst>
              <a:ext uri="{FF2B5EF4-FFF2-40B4-BE49-F238E27FC236}">
                <a16:creationId xmlns:a16="http://schemas.microsoft.com/office/drawing/2014/main" id="{C6B2CCC8-A23E-4549-8A51-BA7AEE364F23}"/>
              </a:ext>
            </a:extLst>
          </p:cNvPr>
          <p:cNvSpPr txBox="1"/>
          <p:nvPr/>
        </p:nvSpPr>
        <p:spPr>
          <a:xfrm>
            <a:off x="4967360" y="2143691"/>
            <a:ext cx="1589750" cy="461665"/>
          </a:xfrm>
          <a:prstGeom prst="rect">
            <a:avLst/>
          </a:prstGeom>
          <a:noFill/>
        </p:spPr>
        <p:txBody>
          <a:bodyPr wrap="square" rtlCol="0">
            <a:spAutoFit/>
          </a:bodyPr>
          <a:lstStyle/>
          <a:p>
            <a:r>
              <a:rPr lang="en-US" sz="2400" dirty="0">
                <a:latin typeface="Consolas" panose="020B0609020204030204" pitchFamily="49" charset="0"/>
              </a:rPr>
              <a:t>WRITE X</a:t>
            </a:r>
          </a:p>
        </p:txBody>
      </p:sp>
      <p:sp>
        <p:nvSpPr>
          <p:cNvPr id="32" name="Rectangle: Rounded Corners 31">
            <a:extLst>
              <a:ext uri="{FF2B5EF4-FFF2-40B4-BE49-F238E27FC236}">
                <a16:creationId xmlns:a16="http://schemas.microsoft.com/office/drawing/2014/main" id="{DF8B1830-AFFB-4A1B-8B6C-B483A82EE4CB}"/>
              </a:ext>
            </a:extLst>
          </p:cNvPr>
          <p:cNvSpPr/>
          <p:nvPr/>
        </p:nvSpPr>
        <p:spPr>
          <a:xfrm>
            <a:off x="1970514" y="5831579"/>
            <a:ext cx="3727450" cy="578882"/>
          </a:xfrm>
          <a:prstGeom prst="roundRect">
            <a:avLst/>
          </a:prstGeom>
          <a:solidFill>
            <a:schemeClr val="bg2">
              <a:lumMod val="90000"/>
            </a:schemeClr>
          </a:solidFill>
        </p:spPr>
        <p:txBody>
          <a:bodyPr wrap="square">
            <a:spAutoFit/>
          </a:bodyPr>
          <a:lstStyle/>
          <a:p>
            <a:pPr marL="0" lvl="1"/>
            <a:r>
              <a:rPr lang="en-US" sz="2800" dirty="0">
                <a:latin typeface="Franklin Gothic Medium" panose="020B0603020102020204" pitchFamily="34" charset="0"/>
              </a:rPr>
              <a:t>The </a:t>
            </a:r>
            <a:r>
              <a:rPr lang="en-US" sz="2800" i="1" dirty="0">
                <a:solidFill>
                  <a:schemeClr val="accent1">
                    <a:lumMod val="75000"/>
                  </a:schemeClr>
                </a:solidFill>
                <a:latin typeface="Franklin Gothic Medium" panose="020B0603020102020204" pitchFamily="34" charset="0"/>
              </a:rPr>
              <a:t>durability</a:t>
            </a:r>
            <a:r>
              <a:rPr lang="en-US" sz="2800" dirty="0">
                <a:latin typeface="Franklin Gothic Medium" panose="020B0603020102020204" pitchFamily="34" charset="0"/>
              </a:rPr>
              <a:t> of writes</a:t>
            </a:r>
          </a:p>
        </p:txBody>
      </p:sp>
      <p:sp>
        <p:nvSpPr>
          <p:cNvPr id="33" name="Rectangle: Rounded Corners 32">
            <a:extLst>
              <a:ext uri="{FF2B5EF4-FFF2-40B4-BE49-F238E27FC236}">
                <a16:creationId xmlns:a16="http://schemas.microsoft.com/office/drawing/2014/main" id="{90AF3ADB-2842-4FFF-9478-86002D4247AF}"/>
              </a:ext>
            </a:extLst>
          </p:cNvPr>
          <p:cNvSpPr/>
          <p:nvPr/>
        </p:nvSpPr>
        <p:spPr>
          <a:xfrm>
            <a:off x="6070143" y="5831579"/>
            <a:ext cx="5655836" cy="578882"/>
          </a:xfrm>
          <a:prstGeom prst="roundRect">
            <a:avLst/>
          </a:prstGeom>
          <a:solidFill>
            <a:schemeClr val="bg2">
              <a:lumMod val="90000"/>
            </a:schemeClr>
          </a:solidFill>
        </p:spPr>
        <p:txBody>
          <a:bodyPr wrap="none">
            <a:spAutoFit/>
          </a:bodyPr>
          <a:lstStyle/>
          <a:p>
            <a:pPr marL="0" lvl="1" algn="ctr"/>
            <a:r>
              <a:rPr lang="en-US" sz="2800" dirty="0">
                <a:latin typeface="Franklin Gothic Medium" panose="020B0603020102020204" pitchFamily="34" charset="0"/>
              </a:rPr>
              <a:t>The </a:t>
            </a:r>
            <a:r>
              <a:rPr lang="en-US" sz="2800" i="1" dirty="0">
                <a:solidFill>
                  <a:schemeClr val="accent1">
                    <a:lumMod val="75000"/>
                  </a:schemeClr>
                </a:solidFill>
                <a:latin typeface="Franklin Gothic Medium" panose="020B0603020102020204" pitchFamily="34" charset="0"/>
              </a:rPr>
              <a:t>order</a:t>
            </a:r>
            <a:r>
              <a:rPr lang="en-US" sz="2800" dirty="0">
                <a:latin typeface="Franklin Gothic Medium" panose="020B0603020102020204" pitchFamily="34" charset="0"/>
              </a:rPr>
              <a:t> writes become persistent</a:t>
            </a:r>
          </a:p>
        </p:txBody>
      </p:sp>
      <p:sp>
        <p:nvSpPr>
          <p:cNvPr id="38" name="TextBox 37">
            <a:extLst>
              <a:ext uri="{FF2B5EF4-FFF2-40B4-BE49-F238E27FC236}">
                <a16:creationId xmlns:a16="http://schemas.microsoft.com/office/drawing/2014/main" id="{790D7F7C-DD66-1B4A-9EB1-9858D9DB3629}"/>
              </a:ext>
            </a:extLst>
          </p:cNvPr>
          <p:cNvSpPr txBox="1"/>
          <p:nvPr/>
        </p:nvSpPr>
        <p:spPr>
          <a:xfrm>
            <a:off x="4967360" y="2563468"/>
            <a:ext cx="1589750" cy="461665"/>
          </a:xfrm>
          <a:prstGeom prst="rect">
            <a:avLst/>
          </a:prstGeom>
          <a:noFill/>
        </p:spPr>
        <p:txBody>
          <a:bodyPr wrap="square" rtlCol="0">
            <a:spAutoFit/>
          </a:bodyPr>
          <a:lstStyle/>
          <a:p>
            <a:r>
              <a:rPr lang="en-US" sz="2400" dirty="0">
                <a:latin typeface="Consolas" panose="020B0609020204030204" pitchFamily="49" charset="0"/>
              </a:rPr>
              <a:t>CLWB  X</a:t>
            </a:r>
          </a:p>
        </p:txBody>
      </p:sp>
      <p:sp>
        <p:nvSpPr>
          <p:cNvPr id="39" name="TextBox 38">
            <a:extLst>
              <a:ext uri="{FF2B5EF4-FFF2-40B4-BE49-F238E27FC236}">
                <a16:creationId xmlns:a16="http://schemas.microsoft.com/office/drawing/2014/main" id="{0997CAF3-03D4-1A48-B70C-752D962B848E}"/>
              </a:ext>
            </a:extLst>
          </p:cNvPr>
          <p:cNvSpPr txBox="1"/>
          <p:nvPr/>
        </p:nvSpPr>
        <p:spPr>
          <a:xfrm>
            <a:off x="4979678" y="2983245"/>
            <a:ext cx="1589750" cy="461665"/>
          </a:xfrm>
          <a:prstGeom prst="rect">
            <a:avLst/>
          </a:prstGeom>
          <a:noFill/>
        </p:spPr>
        <p:txBody>
          <a:bodyPr wrap="square" rtlCol="0">
            <a:spAutoFit/>
          </a:bodyPr>
          <a:lstStyle/>
          <a:p>
            <a:r>
              <a:rPr lang="en-US" sz="2400" dirty="0">
                <a:latin typeface="Consolas" panose="020B0609020204030204" pitchFamily="49" charset="0"/>
              </a:rPr>
              <a:t>SFENCE</a:t>
            </a:r>
          </a:p>
        </p:txBody>
      </p:sp>
      <p:sp>
        <p:nvSpPr>
          <p:cNvPr id="40" name="TextBox 39">
            <a:extLst>
              <a:ext uri="{FF2B5EF4-FFF2-40B4-BE49-F238E27FC236}">
                <a16:creationId xmlns:a16="http://schemas.microsoft.com/office/drawing/2014/main" id="{DB19661C-2BA1-FB45-9B45-AAC575B42989}"/>
              </a:ext>
            </a:extLst>
          </p:cNvPr>
          <p:cNvSpPr txBox="1"/>
          <p:nvPr/>
        </p:nvSpPr>
        <p:spPr>
          <a:xfrm>
            <a:off x="9169883" y="2143691"/>
            <a:ext cx="1589750" cy="461665"/>
          </a:xfrm>
          <a:prstGeom prst="rect">
            <a:avLst/>
          </a:prstGeom>
          <a:noFill/>
        </p:spPr>
        <p:txBody>
          <a:bodyPr wrap="square" rtlCol="0">
            <a:spAutoFit/>
          </a:bodyPr>
          <a:lstStyle/>
          <a:p>
            <a:r>
              <a:rPr lang="en-US" sz="2400" dirty="0">
                <a:latin typeface="Consolas" panose="020B0609020204030204" pitchFamily="49" charset="0"/>
              </a:rPr>
              <a:t>WRITE X</a:t>
            </a:r>
          </a:p>
        </p:txBody>
      </p:sp>
      <p:sp>
        <p:nvSpPr>
          <p:cNvPr id="41" name="TextBox 40">
            <a:extLst>
              <a:ext uri="{FF2B5EF4-FFF2-40B4-BE49-F238E27FC236}">
                <a16:creationId xmlns:a16="http://schemas.microsoft.com/office/drawing/2014/main" id="{F8F31FBA-F880-2F46-982E-FC1C32F7D57C}"/>
              </a:ext>
            </a:extLst>
          </p:cNvPr>
          <p:cNvSpPr txBox="1"/>
          <p:nvPr/>
        </p:nvSpPr>
        <p:spPr>
          <a:xfrm>
            <a:off x="9169883" y="2563468"/>
            <a:ext cx="1589750" cy="461665"/>
          </a:xfrm>
          <a:prstGeom prst="rect">
            <a:avLst/>
          </a:prstGeom>
          <a:noFill/>
        </p:spPr>
        <p:txBody>
          <a:bodyPr wrap="square" rtlCol="0">
            <a:spAutoFit/>
          </a:bodyPr>
          <a:lstStyle/>
          <a:p>
            <a:r>
              <a:rPr lang="en-US" sz="2400" dirty="0">
                <a:latin typeface="Consolas" panose="020B0609020204030204" pitchFamily="49" charset="0"/>
              </a:rPr>
              <a:t>CLWB  X</a:t>
            </a:r>
          </a:p>
        </p:txBody>
      </p:sp>
      <p:sp>
        <p:nvSpPr>
          <p:cNvPr id="42" name="TextBox 41">
            <a:extLst>
              <a:ext uri="{FF2B5EF4-FFF2-40B4-BE49-F238E27FC236}">
                <a16:creationId xmlns:a16="http://schemas.microsoft.com/office/drawing/2014/main" id="{A68660C8-AE95-3D4A-BE11-8EBB0C24BAE2}"/>
              </a:ext>
            </a:extLst>
          </p:cNvPr>
          <p:cNvSpPr txBox="1"/>
          <p:nvPr/>
        </p:nvSpPr>
        <p:spPr>
          <a:xfrm>
            <a:off x="9182201" y="2983245"/>
            <a:ext cx="1589750" cy="461665"/>
          </a:xfrm>
          <a:prstGeom prst="rect">
            <a:avLst/>
          </a:prstGeom>
          <a:noFill/>
        </p:spPr>
        <p:txBody>
          <a:bodyPr wrap="square" rtlCol="0">
            <a:spAutoFit/>
          </a:bodyPr>
          <a:lstStyle/>
          <a:p>
            <a:r>
              <a:rPr lang="en-US" sz="2400" dirty="0">
                <a:latin typeface="Consolas" panose="020B0609020204030204" pitchFamily="49" charset="0"/>
              </a:rPr>
              <a:t>SFENCE</a:t>
            </a:r>
          </a:p>
        </p:txBody>
      </p:sp>
      <p:sp>
        <p:nvSpPr>
          <p:cNvPr id="43" name="TextBox 42">
            <a:extLst>
              <a:ext uri="{FF2B5EF4-FFF2-40B4-BE49-F238E27FC236}">
                <a16:creationId xmlns:a16="http://schemas.microsoft.com/office/drawing/2014/main" id="{1E1E9E57-E9FB-7949-86C9-71F7FC9B7E8F}"/>
              </a:ext>
            </a:extLst>
          </p:cNvPr>
          <p:cNvSpPr txBox="1"/>
          <p:nvPr/>
        </p:nvSpPr>
        <p:spPr>
          <a:xfrm>
            <a:off x="9212074" y="3407479"/>
            <a:ext cx="1589750" cy="461665"/>
          </a:xfrm>
          <a:prstGeom prst="rect">
            <a:avLst/>
          </a:prstGeom>
          <a:noFill/>
        </p:spPr>
        <p:txBody>
          <a:bodyPr wrap="square" rtlCol="0">
            <a:spAutoFit/>
          </a:bodyPr>
          <a:lstStyle/>
          <a:p>
            <a:r>
              <a:rPr lang="en-US" sz="2400" dirty="0">
                <a:latin typeface="Consolas" panose="020B0609020204030204" pitchFamily="49" charset="0"/>
              </a:rPr>
              <a:t>WRITE Y</a:t>
            </a:r>
          </a:p>
        </p:txBody>
      </p:sp>
      <p:sp>
        <p:nvSpPr>
          <p:cNvPr id="44" name="TextBox 43">
            <a:extLst>
              <a:ext uri="{FF2B5EF4-FFF2-40B4-BE49-F238E27FC236}">
                <a16:creationId xmlns:a16="http://schemas.microsoft.com/office/drawing/2014/main" id="{E84F0CB8-5467-D043-B12A-83281930A9E3}"/>
              </a:ext>
            </a:extLst>
          </p:cNvPr>
          <p:cNvSpPr txBox="1"/>
          <p:nvPr/>
        </p:nvSpPr>
        <p:spPr>
          <a:xfrm>
            <a:off x="9212074" y="3827256"/>
            <a:ext cx="1589750" cy="461665"/>
          </a:xfrm>
          <a:prstGeom prst="rect">
            <a:avLst/>
          </a:prstGeom>
          <a:noFill/>
        </p:spPr>
        <p:txBody>
          <a:bodyPr wrap="square" rtlCol="0">
            <a:spAutoFit/>
          </a:bodyPr>
          <a:lstStyle/>
          <a:p>
            <a:r>
              <a:rPr lang="en-US" sz="2400" dirty="0">
                <a:latin typeface="Consolas" panose="020B0609020204030204" pitchFamily="49" charset="0"/>
              </a:rPr>
              <a:t>CLWB  Y</a:t>
            </a:r>
          </a:p>
        </p:txBody>
      </p:sp>
      <p:sp>
        <p:nvSpPr>
          <p:cNvPr id="45" name="TextBox 44">
            <a:extLst>
              <a:ext uri="{FF2B5EF4-FFF2-40B4-BE49-F238E27FC236}">
                <a16:creationId xmlns:a16="http://schemas.microsoft.com/office/drawing/2014/main" id="{28AFCBCB-E904-7A43-BDC8-78EC2A656E01}"/>
              </a:ext>
            </a:extLst>
          </p:cNvPr>
          <p:cNvSpPr txBox="1"/>
          <p:nvPr/>
        </p:nvSpPr>
        <p:spPr>
          <a:xfrm>
            <a:off x="9224392" y="4247033"/>
            <a:ext cx="1589750" cy="461665"/>
          </a:xfrm>
          <a:prstGeom prst="rect">
            <a:avLst/>
          </a:prstGeom>
          <a:noFill/>
        </p:spPr>
        <p:txBody>
          <a:bodyPr wrap="square" rtlCol="0">
            <a:spAutoFit/>
          </a:bodyPr>
          <a:lstStyle/>
          <a:p>
            <a:r>
              <a:rPr lang="en-US" sz="2400" dirty="0">
                <a:latin typeface="Consolas" panose="020B0609020204030204" pitchFamily="49" charset="0"/>
              </a:rPr>
              <a:t>SFENCE</a:t>
            </a:r>
          </a:p>
        </p:txBody>
      </p:sp>
      <p:sp>
        <p:nvSpPr>
          <p:cNvPr id="11" name="Rectangle 10">
            <a:extLst>
              <a:ext uri="{FF2B5EF4-FFF2-40B4-BE49-F238E27FC236}">
                <a16:creationId xmlns:a16="http://schemas.microsoft.com/office/drawing/2014/main" id="{40AFE216-AC2D-4330-89FF-75D4CA41DC34}"/>
              </a:ext>
            </a:extLst>
          </p:cNvPr>
          <p:cNvSpPr/>
          <p:nvPr/>
        </p:nvSpPr>
        <p:spPr>
          <a:xfrm>
            <a:off x="3194126" y="2752181"/>
            <a:ext cx="1049561" cy="502381"/>
          </a:xfrm>
          <a:prstGeom prst="rect">
            <a:avLst/>
          </a:prstGeom>
          <a:solidFill>
            <a:schemeClr val="accent2">
              <a:lumMod val="75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Franklin Gothic Medium" panose="020B0603020102020204" pitchFamily="34" charset="0"/>
              </a:rPr>
              <a:t>X</a:t>
            </a:r>
          </a:p>
        </p:txBody>
      </p:sp>
      <p:sp>
        <p:nvSpPr>
          <p:cNvPr id="12" name="Rectangle 11">
            <a:extLst>
              <a:ext uri="{FF2B5EF4-FFF2-40B4-BE49-F238E27FC236}">
                <a16:creationId xmlns:a16="http://schemas.microsoft.com/office/drawing/2014/main" id="{E8099D90-1DA7-461C-A2BE-786250322EF9}"/>
              </a:ext>
            </a:extLst>
          </p:cNvPr>
          <p:cNvSpPr/>
          <p:nvPr/>
        </p:nvSpPr>
        <p:spPr>
          <a:xfrm>
            <a:off x="3201744" y="4294687"/>
            <a:ext cx="1049561" cy="513634"/>
          </a:xfrm>
          <a:prstGeom prst="rect">
            <a:avLst/>
          </a:prstGeom>
          <a:solidFill>
            <a:schemeClr val="accent1">
              <a:lumMod val="75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Franklin Gothic Medium" panose="020B0603020102020204" pitchFamily="34" charset="0"/>
              </a:rPr>
              <a:t>X</a:t>
            </a:r>
          </a:p>
        </p:txBody>
      </p:sp>
      <p:sp>
        <p:nvSpPr>
          <p:cNvPr id="27" name="Rectangle 26">
            <a:extLst>
              <a:ext uri="{FF2B5EF4-FFF2-40B4-BE49-F238E27FC236}">
                <a16:creationId xmlns:a16="http://schemas.microsoft.com/office/drawing/2014/main" id="{F617A740-F86B-41BE-ACE7-860AE002D99E}"/>
              </a:ext>
            </a:extLst>
          </p:cNvPr>
          <p:cNvSpPr/>
          <p:nvPr/>
        </p:nvSpPr>
        <p:spPr>
          <a:xfrm>
            <a:off x="7054699" y="4310644"/>
            <a:ext cx="1049561" cy="230290"/>
          </a:xfrm>
          <a:prstGeom prst="rect">
            <a:avLst/>
          </a:prstGeom>
          <a:solidFill>
            <a:schemeClr val="accent1">
              <a:lumMod val="75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Franklin Gothic Medium" panose="020B0603020102020204" pitchFamily="34" charset="0"/>
              </a:rPr>
              <a:t>X</a:t>
            </a:r>
          </a:p>
        </p:txBody>
      </p:sp>
      <p:sp>
        <p:nvSpPr>
          <p:cNvPr id="28" name="Rectangle 27">
            <a:extLst>
              <a:ext uri="{FF2B5EF4-FFF2-40B4-BE49-F238E27FC236}">
                <a16:creationId xmlns:a16="http://schemas.microsoft.com/office/drawing/2014/main" id="{8F6849F9-756B-447B-93EC-A8005EAA0080}"/>
              </a:ext>
            </a:extLst>
          </p:cNvPr>
          <p:cNvSpPr/>
          <p:nvPr/>
        </p:nvSpPr>
        <p:spPr>
          <a:xfrm>
            <a:off x="7054699" y="4591773"/>
            <a:ext cx="1049561" cy="230290"/>
          </a:xfrm>
          <a:prstGeom prst="rect">
            <a:avLst/>
          </a:prstGeom>
          <a:solidFill>
            <a:schemeClr val="accent1">
              <a:lumMod val="75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Franklin Gothic Medium" panose="020B0603020102020204" pitchFamily="34" charset="0"/>
              </a:rPr>
              <a:t>Y</a:t>
            </a:r>
          </a:p>
        </p:txBody>
      </p:sp>
      <p:sp>
        <p:nvSpPr>
          <p:cNvPr id="3" name="Rectangle 2">
            <a:extLst>
              <a:ext uri="{FF2B5EF4-FFF2-40B4-BE49-F238E27FC236}">
                <a16:creationId xmlns:a16="http://schemas.microsoft.com/office/drawing/2014/main" id="{6FAE78D0-26E4-44EA-A71E-FC0757AEC20E}"/>
              </a:ext>
            </a:extLst>
          </p:cNvPr>
          <p:cNvSpPr/>
          <p:nvPr/>
        </p:nvSpPr>
        <p:spPr>
          <a:xfrm>
            <a:off x="9122145" y="3827256"/>
            <a:ext cx="1623069" cy="881442"/>
          </a:xfrm>
          <a:prstGeom prst="rect">
            <a:avLst/>
          </a:prstGeom>
          <a:noFill/>
          <a:ln w="38100">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7BD1265-AF11-4A6B-95AA-25AE886013B9}"/>
              </a:ext>
            </a:extLst>
          </p:cNvPr>
          <p:cNvSpPr txBox="1"/>
          <p:nvPr/>
        </p:nvSpPr>
        <p:spPr>
          <a:xfrm>
            <a:off x="8548686" y="4932387"/>
            <a:ext cx="3556057" cy="523220"/>
          </a:xfrm>
          <a:prstGeom prst="rect">
            <a:avLst/>
          </a:prstGeom>
          <a:noFill/>
        </p:spPr>
        <p:txBody>
          <a:bodyPr wrap="square" rtlCol="0">
            <a:spAutoFit/>
          </a:bodyPr>
          <a:lstStyle/>
          <a:p>
            <a:r>
              <a:rPr lang="en-US" sz="2800" b="1" dirty="0" err="1">
                <a:solidFill>
                  <a:schemeClr val="accent1">
                    <a:lumMod val="75000"/>
                  </a:schemeClr>
                </a:solidFill>
                <a:latin typeface="Consolas" panose="020B0609020204030204" pitchFamily="49" charset="0"/>
              </a:rPr>
              <a:t>persist_barrier</a:t>
            </a:r>
            <a:r>
              <a:rPr lang="en-US" sz="2800" b="1" dirty="0">
                <a:solidFill>
                  <a:schemeClr val="accent1">
                    <a:lumMod val="75000"/>
                  </a:schemeClr>
                </a:solidFill>
                <a:latin typeface="Consolas" panose="020B0609020204030204" pitchFamily="49" charset="0"/>
              </a:rPr>
              <a:t>()</a:t>
            </a:r>
          </a:p>
        </p:txBody>
      </p:sp>
      <p:sp>
        <p:nvSpPr>
          <p:cNvPr id="46" name="TextBox 45">
            <a:extLst>
              <a:ext uri="{FF2B5EF4-FFF2-40B4-BE49-F238E27FC236}">
                <a16:creationId xmlns:a16="http://schemas.microsoft.com/office/drawing/2014/main" id="{7CB517D8-76D7-4E62-A97C-27E0553685ED}"/>
              </a:ext>
            </a:extLst>
          </p:cNvPr>
          <p:cNvSpPr txBox="1"/>
          <p:nvPr/>
        </p:nvSpPr>
        <p:spPr>
          <a:xfrm>
            <a:off x="248920" y="5831579"/>
            <a:ext cx="1729740" cy="523220"/>
          </a:xfrm>
          <a:prstGeom prst="rect">
            <a:avLst/>
          </a:prstGeom>
          <a:noFill/>
        </p:spPr>
        <p:txBody>
          <a:bodyPr wrap="square" rtlCol="0">
            <a:spAutoFit/>
          </a:bodyPr>
          <a:lstStyle/>
          <a:p>
            <a:r>
              <a:rPr lang="en-US" sz="2800" dirty="0">
                <a:latin typeface="Franklin Gothic Medium" panose="020B0603020102020204" pitchFamily="34" charset="0"/>
              </a:rPr>
              <a:t>Supports:</a:t>
            </a:r>
          </a:p>
        </p:txBody>
      </p:sp>
      <p:pic>
        <p:nvPicPr>
          <p:cNvPr id="49" name="Audio 48">
            <a:hlinkClick r:id="" action="ppaction://media"/>
            <a:extLst>
              <a:ext uri="{FF2B5EF4-FFF2-40B4-BE49-F238E27FC236}">
                <a16:creationId xmlns:a16="http://schemas.microsoft.com/office/drawing/2014/main" id="{11F0F19B-6712-4974-B175-2292D5A80C7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587236216"/>
      </p:ext>
    </p:extLst>
  </p:cSld>
  <p:clrMapOvr>
    <a:masterClrMapping/>
  </p:clrMapOvr>
  <mc:AlternateContent xmlns:mc="http://schemas.openxmlformats.org/markup-compatibility/2006" xmlns:p14="http://schemas.microsoft.com/office/powerpoint/2010/main">
    <mc:Choice Requires="p14">
      <p:transition spd="slow" p14:dur="2000" advTm="54442"/>
    </mc:Choice>
    <mc:Fallback xmlns="">
      <p:transition spd="slow" advTm="54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0" presetClass="path" presetSubtype="0" accel="50000" decel="50000" fill="hold" grpId="0" nodeType="withEffect">
                                  <p:stCondLst>
                                    <p:cond delay="0"/>
                                  </p:stCondLst>
                                  <p:childTnLst>
                                    <p:animMotion origin="layout" path="M 2.08333E-6 -2.96296E-6 L 0.00065 0.22547 " pathEditMode="relative" rAng="0" ptsTypes="AA">
                                      <p:cBhvr>
                                        <p:cTn id="24" dur="2000" fill="hold"/>
                                        <p:tgtEl>
                                          <p:spTgt spid="11"/>
                                        </p:tgtEl>
                                        <p:attrNameLst>
                                          <p:attrName>ppt_x</p:attrName>
                                          <p:attrName>ppt_y</p:attrName>
                                        </p:attrNameLst>
                                      </p:cBhvr>
                                      <p:rCtr x="26" y="11273"/>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42" presetClass="path" presetSubtype="0" accel="50000" decel="50000" fill="hold" grpId="1" nodeType="withEffect">
                                  <p:stCondLst>
                                    <p:cond delay="0"/>
                                  </p:stCondLst>
                                  <p:childTnLst>
                                    <p:animMotion origin="layout" path="M -3.54167E-6 4.44444E-6 L 0.00078 0.22731 " pathEditMode="relative" rAng="0" ptsTypes="AA">
                                      <p:cBhvr>
                                        <p:cTn id="56" dur="2000" fill="hold"/>
                                        <p:tgtEl>
                                          <p:spTgt spid="25"/>
                                        </p:tgtEl>
                                        <p:attrNameLst>
                                          <p:attrName>ppt_x</p:attrName>
                                          <p:attrName>ppt_y</p:attrName>
                                        </p:attrNameLst>
                                      </p:cBhvr>
                                      <p:rCtr x="39" y="11366"/>
                                    </p:animMotion>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par>
                                <p:cTn id="73" presetID="42" presetClass="path" presetSubtype="0" accel="50000" decel="50000" fill="hold" grpId="1" nodeType="withEffect">
                                  <p:stCondLst>
                                    <p:cond delay="0"/>
                                  </p:stCondLst>
                                  <p:childTnLst>
                                    <p:animMotion origin="layout" path="M -3.54167E-6 1.11111E-6 L 0.00052 0.22893 " pathEditMode="relative" rAng="0" ptsTypes="AA">
                                      <p:cBhvr>
                                        <p:cTn id="74" dur="2000" fill="hold"/>
                                        <p:tgtEl>
                                          <p:spTgt spid="23"/>
                                        </p:tgtEl>
                                        <p:attrNameLst>
                                          <p:attrName>ppt_x</p:attrName>
                                          <p:attrName>ppt_y</p:attrName>
                                        </p:attrNameLst>
                                      </p:cBhvr>
                                      <p:rCtr x="26" y="11435"/>
                                    </p:animMotion>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7" fill="hold" display="0">
                  <p:stCondLst>
                    <p:cond delay="indefinite"/>
                  </p:stCondLst>
                  <p:endCondLst>
                    <p:cond evt="onStopAudio" delay="0">
                      <p:tgtEl>
                        <p:sldTgt/>
                      </p:tgtEl>
                    </p:cond>
                  </p:endCondLst>
                </p:cTn>
                <p:tgtEl>
                  <p:spTgt spid="49"/>
                </p:tgtEl>
              </p:cMediaNode>
            </p:audio>
          </p:childTnLst>
        </p:cTn>
      </p:par>
    </p:tnLst>
    <p:bldLst>
      <p:bldP spid="21" grpId="0" animBg="1"/>
      <p:bldP spid="26" grpId="0" animBg="1"/>
      <p:bldP spid="22" grpId="0" animBg="1"/>
      <p:bldP spid="23" grpId="0" animBg="1"/>
      <p:bldP spid="23" grpId="1" animBg="1"/>
      <p:bldP spid="25" grpId="0" animBg="1"/>
      <p:bldP spid="25" grpId="1" animBg="1"/>
      <p:bldP spid="30" grpId="0"/>
      <p:bldP spid="32" grpId="0" animBg="1"/>
      <p:bldP spid="33" grpId="0" animBg="1"/>
      <p:bldP spid="38" grpId="0"/>
      <p:bldP spid="39" grpId="0"/>
      <p:bldP spid="40" grpId="0"/>
      <p:bldP spid="41" grpId="0"/>
      <p:bldP spid="42" grpId="0"/>
      <p:bldP spid="43" grpId="0"/>
      <p:bldP spid="44" grpId="0"/>
      <p:bldP spid="45" grpId="0"/>
      <p:bldP spid="11" grpId="0" animBg="1"/>
      <p:bldP spid="11" grpId="1" animBg="1"/>
      <p:bldP spid="12" grpId="0" animBg="1"/>
      <p:bldP spid="27" grpId="0" animBg="1"/>
      <p:bldP spid="28" grpId="0" animBg="1"/>
      <p:bldP spid="3" grpId="0" animBg="1"/>
      <p:bldP spid="16" grpId="0"/>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01C2E-B6F9-41AD-9CD1-631D5C7C1CD1}"/>
              </a:ext>
            </a:extLst>
          </p:cNvPr>
          <p:cNvSpPr>
            <a:spLocks noGrp="1"/>
          </p:cNvSpPr>
          <p:nvPr>
            <p:ph type="title"/>
          </p:nvPr>
        </p:nvSpPr>
        <p:spPr/>
        <p:txBody>
          <a:bodyPr/>
          <a:lstStyle/>
          <a:p>
            <a:r>
              <a:rPr lang="en-US" dirty="0"/>
              <a:t>PM Programming Example</a:t>
            </a:r>
          </a:p>
        </p:txBody>
      </p:sp>
      <p:sp>
        <p:nvSpPr>
          <p:cNvPr id="4" name="Slide Number Placeholder 3">
            <a:extLst>
              <a:ext uri="{FF2B5EF4-FFF2-40B4-BE49-F238E27FC236}">
                <a16:creationId xmlns:a16="http://schemas.microsoft.com/office/drawing/2014/main" id="{17C976C2-6150-4A56-A457-28C02FA412DF}"/>
              </a:ext>
            </a:extLst>
          </p:cNvPr>
          <p:cNvSpPr>
            <a:spLocks noGrp="1"/>
          </p:cNvSpPr>
          <p:nvPr>
            <p:ph type="sldNum" sz="quarter" idx="12"/>
          </p:nvPr>
        </p:nvSpPr>
        <p:spPr>
          <a:xfrm>
            <a:off x="8559808" y="6382475"/>
            <a:ext cx="2710682" cy="365125"/>
          </a:xfrm>
        </p:spPr>
        <p:txBody>
          <a:bodyPr/>
          <a:lstStyle/>
          <a:p>
            <a:fld id="{09CBB891-A474-417A-9134-EF0307377039}" type="slidenum">
              <a:rPr lang="en-US" smtClean="0"/>
              <a:pPr/>
              <a:t>7</a:t>
            </a:fld>
            <a:endParaRPr lang="en-US" dirty="0"/>
          </a:p>
        </p:txBody>
      </p:sp>
      <p:sp>
        <p:nvSpPr>
          <p:cNvPr id="5" name="Rectangle 4">
            <a:extLst>
              <a:ext uri="{FF2B5EF4-FFF2-40B4-BE49-F238E27FC236}">
                <a16:creationId xmlns:a16="http://schemas.microsoft.com/office/drawing/2014/main" id="{1644EC06-335F-4874-B4FC-88223BD7F44B}"/>
              </a:ext>
            </a:extLst>
          </p:cNvPr>
          <p:cNvSpPr/>
          <p:nvPr/>
        </p:nvSpPr>
        <p:spPr>
          <a:xfrm>
            <a:off x="7618512" y="1762599"/>
            <a:ext cx="811958" cy="811958"/>
          </a:xfrm>
          <a:prstGeom prst="rect">
            <a:avLst/>
          </a:prstGeom>
          <a:solidFill>
            <a:schemeClr val="accent1">
              <a:lumMod val="40000"/>
              <a:lumOff val="6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lumMod val="75000"/>
                  </a:schemeClr>
                </a:solidFill>
                <a:latin typeface="Franklin Gothic Medium" panose="020B0603020102020204" pitchFamily="34" charset="0"/>
              </a:rPr>
              <a:t>A</a:t>
            </a:r>
          </a:p>
        </p:txBody>
      </p:sp>
      <p:sp>
        <p:nvSpPr>
          <p:cNvPr id="6" name="Rectangle 5">
            <a:extLst>
              <a:ext uri="{FF2B5EF4-FFF2-40B4-BE49-F238E27FC236}">
                <a16:creationId xmlns:a16="http://schemas.microsoft.com/office/drawing/2014/main" id="{A5F882D5-E140-4520-993D-E3DD30E0660D}"/>
              </a:ext>
            </a:extLst>
          </p:cNvPr>
          <p:cNvSpPr/>
          <p:nvPr/>
        </p:nvSpPr>
        <p:spPr>
          <a:xfrm>
            <a:off x="7618512" y="2570347"/>
            <a:ext cx="811958" cy="811958"/>
          </a:xfrm>
          <a:prstGeom prst="rect">
            <a:avLst/>
          </a:prstGeom>
          <a:solidFill>
            <a:schemeClr val="accent1">
              <a:lumMod val="40000"/>
              <a:lumOff val="6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lumMod val="75000"/>
                  </a:schemeClr>
                </a:solidFill>
                <a:latin typeface="Franklin Gothic Medium" panose="020B0603020102020204" pitchFamily="34" charset="0"/>
              </a:rPr>
              <a:t>B</a:t>
            </a:r>
          </a:p>
        </p:txBody>
      </p:sp>
      <p:sp>
        <p:nvSpPr>
          <p:cNvPr id="7" name="Rectangle 6">
            <a:extLst>
              <a:ext uri="{FF2B5EF4-FFF2-40B4-BE49-F238E27FC236}">
                <a16:creationId xmlns:a16="http://schemas.microsoft.com/office/drawing/2014/main" id="{902FB4A7-78C1-4BE9-ADA2-6762381E80E4}"/>
              </a:ext>
            </a:extLst>
          </p:cNvPr>
          <p:cNvSpPr/>
          <p:nvPr/>
        </p:nvSpPr>
        <p:spPr>
          <a:xfrm>
            <a:off x="7618512" y="3380837"/>
            <a:ext cx="811958" cy="811958"/>
          </a:xfrm>
          <a:prstGeom prst="rect">
            <a:avLst/>
          </a:prstGeom>
          <a:solidFill>
            <a:schemeClr val="accent1">
              <a:lumMod val="40000"/>
              <a:lumOff val="6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lumMod val="75000"/>
                  </a:schemeClr>
                </a:solidFill>
                <a:latin typeface="Franklin Gothic Medium" panose="020B0603020102020204" pitchFamily="34" charset="0"/>
              </a:rPr>
              <a:t>C</a:t>
            </a:r>
          </a:p>
        </p:txBody>
      </p:sp>
      <p:sp>
        <p:nvSpPr>
          <p:cNvPr id="8" name="Rectangle 7">
            <a:extLst>
              <a:ext uri="{FF2B5EF4-FFF2-40B4-BE49-F238E27FC236}">
                <a16:creationId xmlns:a16="http://schemas.microsoft.com/office/drawing/2014/main" id="{12DF84AE-4D68-40F4-B015-53B7FFB8F512}"/>
              </a:ext>
            </a:extLst>
          </p:cNvPr>
          <p:cNvSpPr/>
          <p:nvPr/>
        </p:nvSpPr>
        <p:spPr>
          <a:xfrm>
            <a:off x="7618512" y="4197280"/>
            <a:ext cx="811958" cy="811958"/>
          </a:xfrm>
          <a:prstGeom prst="rect">
            <a:avLst/>
          </a:prstGeom>
          <a:solidFill>
            <a:schemeClr val="accent1">
              <a:lumMod val="40000"/>
              <a:lumOff val="6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lumMod val="75000"/>
                  </a:schemeClr>
                </a:solidFill>
                <a:latin typeface="Franklin Gothic Medium" panose="020B0603020102020204" pitchFamily="34" charset="0"/>
              </a:rPr>
              <a:t>D</a:t>
            </a:r>
          </a:p>
        </p:txBody>
      </p:sp>
      <p:sp>
        <p:nvSpPr>
          <p:cNvPr id="10" name="TextBox 9">
            <a:extLst>
              <a:ext uri="{FF2B5EF4-FFF2-40B4-BE49-F238E27FC236}">
                <a16:creationId xmlns:a16="http://schemas.microsoft.com/office/drawing/2014/main" id="{28B922D5-DD5A-425C-9927-4796B8DFE892}"/>
              </a:ext>
            </a:extLst>
          </p:cNvPr>
          <p:cNvSpPr txBox="1"/>
          <p:nvPr/>
        </p:nvSpPr>
        <p:spPr>
          <a:xfrm>
            <a:off x="7326533" y="4999075"/>
            <a:ext cx="1379349" cy="523220"/>
          </a:xfrm>
          <a:prstGeom prst="rect">
            <a:avLst/>
          </a:prstGeom>
          <a:noFill/>
        </p:spPr>
        <p:txBody>
          <a:bodyPr wrap="square" rtlCol="0">
            <a:spAutoFit/>
          </a:bodyPr>
          <a:lstStyle/>
          <a:p>
            <a:pPr algn="ctr"/>
            <a:r>
              <a:rPr lang="en-US" sz="2800" dirty="0">
                <a:latin typeface="Consolas" panose="020B0609020204030204" pitchFamily="49" charset="0"/>
              </a:rPr>
              <a:t>array</a:t>
            </a:r>
            <a:endParaRPr lang="en-US" sz="2400" dirty="0">
              <a:latin typeface="Consolas" panose="020B0609020204030204" pitchFamily="49" charset="0"/>
            </a:endParaRPr>
          </a:p>
        </p:txBody>
      </p:sp>
      <p:sp>
        <p:nvSpPr>
          <p:cNvPr id="11" name="Rectangle 10">
            <a:extLst>
              <a:ext uri="{FF2B5EF4-FFF2-40B4-BE49-F238E27FC236}">
                <a16:creationId xmlns:a16="http://schemas.microsoft.com/office/drawing/2014/main" id="{3A94BCDE-2556-409E-A01C-37DE67BD25C7}"/>
              </a:ext>
            </a:extLst>
          </p:cNvPr>
          <p:cNvSpPr/>
          <p:nvPr/>
        </p:nvSpPr>
        <p:spPr>
          <a:xfrm>
            <a:off x="9639509" y="2571765"/>
            <a:ext cx="811958" cy="811958"/>
          </a:xfrm>
          <a:prstGeom prst="rect">
            <a:avLst/>
          </a:prstGeom>
          <a:solidFill>
            <a:schemeClr val="bg1">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03420E6-13C9-4F93-8249-5D992DFE85DA}"/>
              </a:ext>
            </a:extLst>
          </p:cNvPr>
          <p:cNvSpPr txBox="1"/>
          <p:nvPr/>
        </p:nvSpPr>
        <p:spPr>
          <a:xfrm>
            <a:off x="8907711" y="3391101"/>
            <a:ext cx="2316282" cy="523220"/>
          </a:xfrm>
          <a:prstGeom prst="rect">
            <a:avLst/>
          </a:prstGeom>
          <a:noFill/>
        </p:spPr>
        <p:txBody>
          <a:bodyPr wrap="square" rtlCol="0">
            <a:spAutoFit/>
          </a:bodyPr>
          <a:lstStyle/>
          <a:p>
            <a:pPr algn="ctr"/>
            <a:r>
              <a:rPr lang="en-US" sz="2800" dirty="0">
                <a:latin typeface="Consolas" panose="020B0609020204030204" pitchFamily="49" charset="0"/>
              </a:rPr>
              <a:t>backup</a:t>
            </a:r>
            <a:endParaRPr lang="en-US" sz="2400" dirty="0">
              <a:latin typeface="Consolas" panose="020B0609020204030204" pitchFamily="49" charset="0"/>
            </a:endParaRPr>
          </a:p>
        </p:txBody>
      </p:sp>
      <p:sp>
        <p:nvSpPr>
          <p:cNvPr id="13" name="Rectangle 12">
            <a:extLst>
              <a:ext uri="{FF2B5EF4-FFF2-40B4-BE49-F238E27FC236}">
                <a16:creationId xmlns:a16="http://schemas.microsoft.com/office/drawing/2014/main" id="{60E29D63-D9D7-4A28-85AF-DBB1C649A0E7}"/>
              </a:ext>
            </a:extLst>
          </p:cNvPr>
          <p:cNvSpPr/>
          <p:nvPr/>
        </p:nvSpPr>
        <p:spPr>
          <a:xfrm>
            <a:off x="9639509" y="4201274"/>
            <a:ext cx="811958" cy="811958"/>
          </a:xfrm>
          <a:prstGeom prst="rect">
            <a:avLst/>
          </a:prstGeom>
          <a:solidFill>
            <a:schemeClr val="bg1">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F933314-7B5E-4F7B-84E5-3F10509AB07F}"/>
              </a:ext>
            </a:extLst>
          </p:cNvPr>
          <p:cNvSpPr txBox="1"/>
          <p:nvPr/>
        </p:nvSpPr>
        <p:spPr>
          <a:xfrm>
            <a:off x="8782090" y="5010087"/>
            <a:ext cx="2629856" cy="523220"/>
          </a:xfrm>
          <a:prstGeom prst="rect">
            <a:avLst/>
          </a:prstGeom>
          <a:noFill/>
        </p:spPr>
        <p:txBody>
          <a:bodyPr wrap="square" rtlCol="0">
            <a:spAutoFit/>
          </a:bodyPr>
          <a:lstStyle/>
          <a:p>
            <a:pPr algn="ctr"/>
            <a:r>
              <a:rPr lang="en-US" sz="2800" dirty="0">
                <a:latin typeface="Consolas" panose="020B0609020204030204" pitchFamily="49" charset="0"/>
              </a:rPr>
              <a:t>valid</a:t>
            </a:r>
            <a:endParaRPr lang="en-US" sz="2400" dirty="0">
              <a:latin typeface="Consolas" panose="020B0609020204030204" pitchFamily="49" charset="0"/>
            </a:endParaRPr>
          </a:p>
        </p:txBody>
      </p:sp>
      <p:sp>
        <p:nvSpPr>
          <p:cNvPr id="15" name="Rectangle 14">
            <a:extLst>
              <a:ext uri="{FF2B5EF4-FFF2-40B4-BE49-F238E27FC236}">
                <a16:creationId xmlns:a16="http://schemas.microsoft.com/office/drawing/2014/main" id="{9BEBE35A-C558-4F2B-B6D3-8B64B41A6C7C}"/>
              </a:ext>
            </a:extLst>
          </p:cNvPr>
          <p:cNvSpPr/>
          <p:nvPr/>
        </p:nvSpPr>
        <p:spPr>
          <a:xfrm>
            <a:off x="1616250" y="2193748"/>
            <a:ext cx="4239918" cy="2308324"/>
          </a:xfrm>
          <a:prstGeom prst="rect">
            <a:avLst/>
          </a:prstGeom>
          <a:ln w="38100">
            <a:noFill/>
          </a:ln>
        </p:spPr>
        <p:style>
          <a:lnRef idx="2">
            <a:schemeClr val="dk1"/>
          </a:lnRef>
          <a:fillRef idx="1">
            <a:schemeClr val="lt1"/>
          </a:fillRef>
          <a:effectRef idx="0">
            <a:schemeClr val="dk1"/>
          </a:effectRef>
          <a:fontRef idx="minor">
            <a:schemeClr val="dk1"/>
          </a:fontRef>
        </p:style>
        <p:txBody>
          <a:bodyPr wrap="square">
            <a:spAutoFit/>
          </a:bodyPr>
          <a:lstStyle/>
          <a:p>
            <a:r>
              <a:rPr lang="en-US" sz="2400" dirty="0">
                <a:solidFill>
                  <a:schemeClr val="tx1">
                    <a:lumMod val="50000"/>
                    <a:lumOff val="50000"/>
                  </a:schemeClr>
                </a:solidFill>
                <a:latin typeface="Consolas" panose="020B0609020204030204" pitchFamily="49" charset="0"/>
                <a:cs typeface="Consolas" panose="020B0609020204030204" pitchFamily="49" charset="0"/>
              </a:rPr>
              <a:t>1</a:t>
            </a:r>
            <a:r>
              <a:rPr lang="en-US" sz="2400" dirty="0">
                <a:latin typeface="Consolas" panose="020B0609020204030204" pitchFamily="49" charset="0"/>
                <a:cs typeface="Consolas" panose="020B0609020204030204" pitchFamily="49" charset="0"/>
              </a:rPr>
              <a:t> backup(array[1], 1);</a:t>
            </a:r>
          </a:p>
          <a:p>
            <a:r>
              <a:rPr lang="en-US" sz="2400" dirty="0">
                <a:solidFill>
                  <a:schemeClr val="tx1">
                    <a:lumMod val="50000"/>
                    <a:lumOff val="50000"/>
                  </a:schemeClr>
                </a:solidFill>
                <a:latin typeface="Consolas" panose="020B0609020204030204" pitchFamily="49" charset="0"/>
                <a:cs typeface="Consolas" panose="020B0609020204030204" pitchFamily="49" charset="0"/>
              </a:rPr>
              <a:t>2</a:t>
            </a:r>
            <a:r>
              <a:rPr lang="en-US" sz="2400" dirty="0">
                <a:latin typeface="Consolas" panose="020B0609020204030204" pitchFamily="49" charset="0"/>
                <a:cs typeface="Consolas" panose="020B0609020204030204" pitchFamily="49" charset="0"/>
              </a:rPr>
              <a:t> valid = 1;</a:t>
            </a:r>
          </a:p>
          <a:p>
            <a:r>
              <a:rPr lang="en-US" sz="2400" dirty="0">
                <a:solidFill>
                  <a:schemeClr val="tx1">
                    <a:lumMod val="50000"/>
                    <a:lumOff val="50000"/>
                  </a:schemeClr>
                </a:solidFill>
                <a:latin typeface="Consolas" panose="020B0609020204030204" pitchFamily="49" charset="0"/>
                <a:cs typeface="Consolas" panose="020B0609020204030204" pitchFamily="49" charset="0"/>
              </a:rPr>
              <a:t>3</a:t>
            </a:r>
            <a:r>
              <a:rPr lang="en-US" sz="2400" dirty="0">
                <a:solidFill>
                  <a:schemeClr val="accent1">
                    <a:lumMod val="75000"/>
                  </a:schemeClr>
                </a:solidFill>
                <a:latin typeface="Consolas" panose="020B0609020204030204" pitchFamily="49" charset="0"/>
                <a:cs typeface="Consolas" panose="020B0609020204030204" pitchFamily="49" charset="0"/>
              </a:rPr>
              <a:t> </a:t>
            </a:r>
            <a:r>
              <a:rPr lang="en-US" sz="2400" dirty="0" err="1">
                <a:solidFill>
                  <a:schemeClr val="accent1">
                    <a:lumMod val="75000"/>
                  </a:schemeClr>
                </a:solidFill>
                <a:latin typeface="Consolas" panose="020B0609020204030204" pitchFamily="49" charset="0"/>
                <a:cs typeface="Consolas" panose="020B0609020204030204" pitchFamily="49" charset="0"/>
              </a:rPr>
              <a:t>persist_barrier</a:t>
            </a:r>
            <a:r>
              <a:rPr lang="en-US" sz="2400" dirty="0">
                <a:solidFill>
                  <a:schemeClr val="accent1">
                    <a:lumMod val="75000"/>
                  </a:schemeClr>
                </a:solidFill>
                <a:latin typeface="Consolas" panose="020B0609020204030204" pitchFamily="49" charset="0"/>
                <a:cs typeface="Consolas" panose="020B0609020204030204" pitchFamily="49" charset="0"/>
              </a:rPr>
              <a:t>();</a:t>
            </a:r>
          </a:p>
          <a:p>
            <a:r>
              <a:rPr lang="en-US" sz="2400" dirty="0">
                <a:solidFill>
                  <a:schemeClr val="tx1">
                    <a:lumMod val="50000"/>
                    <a:lumOff val="50000"/>
                  </a:schemeClr>
                </a:solidFill>
                <a:latin typeface="Consolas" panose="020B0609020204030204" pitchFamily="49" charset="0"/>
                <a:cs typeface="Consolas" panose="020B0609020204030204" pitchFamily="49" charset="0"/>
              </a:rPr>
              <a:t>4</a:t>
            </a:r>
            <a:r>
              <a:rPr lang="en-US" sz="2400" dirty="0">
                <a:latin typeface="Consolas" panose="020B0609020204030204" pitchFamily="49" charset="0"/>
                <a:cs typeface="Consolas" panose="020B0609020204030204" pitchFamily="49" charset="0"/>
              </a:rPr>
              <a:t> update(</a:t>
            </a:r>
            <a:r>
              <a:rPr lang="en-US" sz="2400" dirty="0" err="1">
                <a:latin typeface="Consolas" panose="020B0609020204030204" pitchFamily="49" charset="0"/>
                <a:cs typeface="Consolas" panose="020B0609020204030204" pitchFamily="49" charset="0"/>
              </a:rPr>
              <a:t>arr</a:t>
            </a:r>
            <a:r>
              <a:rPr lang="en-US" sz="2400" dirty="0">
                <a:latin typeface="Consolas" panose="020B0609020204030204" pitchFamily="49" charset="0"/>
                <a:cs typeface="Consolas" panose="020B0609020204030204" pitchFamily="49" charset="0"/>
              </a:rPr>
              <a:t>[1], value);</a:t>
            </a:r>
          </a:p>
          <a:p>
            <a:r>
              <a:rPr lang="en-US" sz="2400" dirty="0">
                <a:solidFill>
                  <a:schemeClr val="tx1">
                    <a:lumMod val="50000"/>
                    <a:lumOff val="50000"/>
                  </a:schemeClr>
                </a:solidFill>
                <a:latin typeface="Consolas" panose="020B0609020204030204" pitchFamily="49" charset="0"/>
                <a:cs typeface="Consolas" panose="020B0609020204030204" pitchFamily="49" charset="0"/>
              </a:rPr>
              <a:t>5</a:t>
            </a:r>
            <a:r>
              <a:rPr lang="en-US" sz="2400" dirty="0">
                <a:latin typeface="Consolas" panose="020B0609020204030204" pitchFamily="49" charset="0"/>
                <a:cs typeface="Consolas" panose="020B0609020204030204" pitchFamily="49" charset="0"/>
              </a:rPr>
              <a:t> valid = 0;</a:t>
            </a:r>
          </a:p>
          <a:p>
            <a:r>
              <a:rPr lang="en-US" sz="2400" dirty="0">
                <a:solidFill>
                  <a:schemeClr val="tx1">
                    <a:lumMod val="50000"/>
                    <a:lumOff val="50000"/>
                  </a:schemeClr>
                </a:solidFill>
                <a:latin typeface="Consolas" panose="020B0609020204030204" pitchFamily="49" charset="0"/>
                <a:cs typeface="Consolas" panose="020B0609020204030204" pitchFamily="49" charset="0"/>
              </a:rPr>
              <a:t>6</a:t>
            </a:r>
            <a:r>
              <a:rPr lang="en-US" sz="2400" dirty="0">
                <a:solidFill>
                  <a:schemeClr val="accent1">
                    <a:lumMod val="75000"/>
                  </a:schemeClr>
                </a:solidFill>
                <a:latin typeface="Consolas" panose="020B0609020204030204" pitchFamily="49" charset="0"/>
                <a:cs typeface="Consolas" panose="020B0609020204030204" pitchFamily="49" charset="0"/>
              </a:rPr>
              <a:t> </a:t>
            </a:r>
            <a:r>
              <a:rPr lang="en-US" sz="2400" dirty="0" err="1">
                <a:solidFill>
                  <a:schemeClr val="accent1">
                    <a:lumMod val="75000"/>
                  </a:schemeClr>
                </a:solidFill>
                <a:latin typeface="Consolas" panose="020B0609020204030204" pitchFamily="49" charset="0"/>
                <a:cs typeface="Consolas" panose="020B0609020204030204" pitchFamily="49" charset="0"/>
              </a:rPr>
              <a:t>persist_barrier</a:t>
            </a:r>
            <a:r>
              <a:rPr lang="en-US" sz="2400" dirty="0">
                <a:solidFill>
                  <a:schemeClr val="accent1">
                    <a:lumMod val="75000"/>
                  </a:schemeClr>
                </a:solidFill>
                <a:latin typeface="Consolas" panose="020B0609020204030204" pitchFamily="49" charset="0"/>
                <a:cs typeface="Consolas" panose="020B0609020204030204" pitchFamily="49" charset="0"/>
              </a:rPr>
              <a:t>();</a:t>
            </a:r>
          </a:p>
        </p:txBody>
      </p:sp>
      <p:sp>
        <p:nvSpPr>
          <p:cNvPr id="18" name="Arrow: Right 19">
            <a:extLst>
              <a:ext uri="{FF2B5EF4-FFF2-40B4-BE49-F238E27FC236}">
                <a16:creationId xmlns:a16="http://schemas.microsoft.com/office/drawing/2014/main" id="{FFAE683E-4466-DE4F-9B25-D22B40706AB7}"/>
              </a:ext>
            </a:extLst>
          </p:cNvPr>
          <p:cNvSpPr/>
          <p:nvPr/>
        </p:nvSpPr>
        <p:spPr>
          <a:xfrm>
            <a:off x="907250" y="2210427"/>
            <a:ext cx="508072" cy="44529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F1CC21CC-EBB1-E345-AEFD-10CE64A8577D}"/>
              </a:ext>
            </a:extLst>
          </p:cNvPr>
          <p:cNvGrpSpPr/>
          <p:nvPr/>
        </p:nvGrpSpPr>
        <p:grpSpPr>
          <a:xfrm>
            <a:off x="199951" y="2512265"/>
            <a:ext cx="1204402" cy="1013513"/>
            <a:chOff x="5674383" y="2695803"/>
            <a:chExt cx="1204402" cy="1013513"/>
          </a:xfrm>
        </p:grpSpPr>
        <p:sp>
          <p:nvSpPr>
            <p:cNvPr id="19" name="Lightning Bolt 18">
              <a:extLst>
                <a:ext uri="{FF2B5EF4-FFF2-40B4-BE49-F238E27FC236}">
                  <a16:creationId xmlns:a16="http://schemas.microsoft.com/office/drawing/2014/main" id="{11282AAE-6367-A24B-8C67-405153B11AA7}"/>
                </a:ext>
              </a:extLst>
            </p:cNvPr>
            <p:cNvSpPr/>
            <p:nvPr/>
          </p:nvSpPr>
          <p:spPr>
            <a:xfrm>
              <a:off x="5674383" y="2695803"/>
              <a:ext cx="838338" cy="1013513"/>
            </a:xfrm>
            <a:prstGeom prst="lightningBol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6F0EF749-D5EB-2841-A6A2-9808F246FB2F}"/>
                </a:ext>
              </a:extLst>
            </p:cNvPr>
            <p:cNvCxnSpPr>
              <a:cxnSpLocks/>
              <a:stCxn id="19" idx="5"/>
            </p:cNvCxnSpPr>
            <p:nvPr/>
          </p:nvCxnSpPr>
          <p:spPr>
            <a:xfrm>
              <a:off x="6317769" y="3259194"/>
              <a:ext cx="56101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CEB8DEE6-FE17-8146-95B0-A5673C2B8823}"/>
              </a:ext>
            </a:extLst>
          </p:cNvPr>
          <p:cNvSpPr txBox="1"/>
          <p:nvPr/>
        </p:nvSpPr>
        <p:spPr>
          <a:xfrm>
            <a:off x="8853483" y="2012542"/>
            <a:ext cx="2424737" cy="523220"/>
          </a:xfrm>
          <a:prstGeom prst="rect">
            <a:avLst/>
          </a:prstGeom>
          <a:noFill/>
        </p:spPr>
        <p:txBody>
          <a:bodyPr wrap="square" rtlCol="0">
            <a:spAutoFit/>
          </a:bodyPr>
          <a:lstStyle/>
          <a:p>
            <a:pPr algn="ctr"/>
            <a:r>
              <a:rPr lang="en-US" sz="2800" dirty="0">
                <a:solidFill>
                  <a:srgbClr val="C00000"/>
                </a:solidFill>
                <a:latin typeface="Franklin Gothic Medium" panose="020B0603020102020204" pitchFamily="34" charset="0"/>
              </a:rPr>
              <a:t>Not Persisted</a:t>
            </a:r>
          </a:p>
        </p:txBody>
      </p:sp>
      <p:sp>
        <p:nvSpPr>
          <p:cNvPr id="27" name="Rectangle 26">
            <a:extLst>
              <a:ext uri="{FF2B5EF4-FFF2-40B4-BE49-F238E27FC236}">
                <a16:creationId xmlns:a16="http://schemas.microsoft.com/office/drawing/2014/main" id="{7EE9A5FB-7C2F-944A-95E5-2760CA937FC2}"/>
              </a:ext>
            </a:extLst>
          </p:cNvPr>
          <p:cNvSpPr/>
          <p:nvPr/>
        </p:nvSpPr>
        <p:spPr>
          <a:xfrm>
            <a:off x="7621000" y="2569742"/>
            <a:ext cx="811373" cy="811373"/>
          </a:xfrm>
          <a:prstGeom prst="rect">
            <a:avLst/>
          </a:prstGeom>
          <a:solidFill>
            <a:schemeClr val="bg1">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2">
                    <a:lumMod val="50000"/>
                  </a:schemeClr>
                </a:solidFill>
                <a:latin typeface="Franklin Gothic Medium" panose="020B0603020102020204" pitchFamily="34" charset="0"/>
              </a:rPr>
              <a:t>E</a:t>
            </a:r>
          </a:p>
        </p:txBody>
      </p:sp>
      <p:sp>
        <p:nvSpPr>
          <p:cNvPr id="28" name="Arrow: Right 19">
            <a:extLst>
              <a:ext uri="{FF2B5EF4-FFF2-40B4-BE49-F238E27FC236}">
                <a16:creationId xmlns:a16="http://schemas.microsoft.com/office/drawing/2014/main" id="{F7E42CE6-7B82-FF4B-9E0A-B05ECFE6E6DC}"/>
              </a:ext>
            </a:extLst>
          </p:cNvPr>
          <p:cNvSpPr/>
          <p:nvPr/>
        </p:nvSpPr>
        <p:spPr>
          <a:xfrm>
            <a:off x="907250" y="2587241"/>
            <a:ext cx="508072" cy="44529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19">
            <a:extLst>
              <a:ext uri="{FF2B5EF4-FFF2-40B4-BE49-F238E27FC236}">
                <a16:creationId xmlns:a16="http://schemas.microsoft.com/office/drawing/2014/main" id="{2AA8F991-591A-844B-995A-F12ED3854379}"/>
              </a:ext>
            </a:extLst>
          </p:cNvPr>
          <p:cNvSpPr/>
          <p:nvPr/>
        </p:nvSpPr>
        <p:spPr>
          <a:xfrm>
            <a:off x="907250" y="2964055"/>
            <a:ext cx="508072" cy="44529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19">
            <a:extLst>
              <a:ext uri="{FF2B5EF4-FFF2-40B4-BE49-F238E27FC236}">
                <a16:creationId xmlns:a16="http://schemas.microsoft.com/office/drawing/2014/main" id="{DC120886-AFE7-D946-9CA8-1991FE993160}"/>
              </a:ext>
            </a:extLst>
          </p:cNvPr>
          <p:cNvSpPr/>
          <p:nvPr/>
        </p:nvSpPr>
        <p:spPr>
          <a:xfrm>
            <a:off x="907250" y="3331315"/>
            <a:ext cx="508072" cy="44529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19">
            <a:extLst>
              <a:ext uri="{FF2B5EF4-FFF2-40B4-BE49-F238E27FC236}">
                <a16:creationId xmlns:a16="http://schemas.microsoft.com/office/drawing/2014/main" id="{FF0ADDFC-F18D-8D40-AFC4-837BD70F1AFA}"/>
              </a:ext>
            </a:extLst>
          </p:cNvPr>
          <p:cNvSpPr/>
          <p:nvPr/>
        </p:nvSpPr>
        <p:spPr>
          <a:xfrm>
            <a:off x="907250" y="3691673"/>
            <a:ext cx="508072" cy="44529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19">
            <a:extLst>
              <a:ext uri="{FF2B5EF4-FFF2-40B4-BE49-F238E27FC236}">
                <a16:creationId xmlns:a16="http://schemas.microsoft.com/office/drawing/2014/main" id="{D163173D-0AB1-0F41-876C-F3DD14F9BD26}"/>
              </a:ext>
            </a:extLst>
          </p:cNvPr>
          <p:cNvSpPr/>
          <p:nvPr/>
        </p:nvSpPr>
        <p:spPr>
          <a:xfrm>
            <a:off x="912051" y="4067216"/>
            <a:ext cx="508072" cy="44529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6D2EC10-04C6-C244-A8D4-7794606B15F4}"/>
              </a:ext>
            </a:extLst>
          </p:cNvPr>
          <p:cNvSpPr/>
          <p:nvPr/>
        </p:nvSpPr>
        <p:spPr>
          <a:xfrm>
            <a:off x="7618512" y="2566685"/>
            <a:ext cx="811958" cy="811958"/>
          </a:xfrm>
          <a:prstGeom prst="rect">
            <a:avLst/>
          </a:prstGeom>
          <a:solidFill>
            <a:schemeClr val="accent1">
              <a:lumMod val="40000"/>
              <a:lumOff val="6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lumMod val="75000"/>
                  </a:schemeClr>
                </a:solidFill>
                <a:latin typeface="Franklin Gothic Medium" panose="020B0603020102020204" pitchFamily="34" charset="0"/>
              </a:rPr>
              <a:t>E</a:t>
            </a:r>
          </a:p>
        </p:txBody>
      </p:sp>
      <p:sp>
        <p:nvSpPr>
          <p:cNvPr id="39" name="Rectangle 38">
            <a:extLst>
              <a:ext uri="{FF2B5EF4-FFF2-40B4-BE49-F238E27FC236}">
                <a16:creationId xmlns:a16="http://schemas.microsoft.com/office/drawing/2014/main" id="{CF237B66-E48B-5E42-A295-176CC29D4CB6}"/>
              </a:ext>
            </a:extLst>
          </p:cNvPr>
          <p:cNvSpPr/>
          <p:nvPr/>
        </p:nvSpPr>
        <p:spPr>
          <a:xfrm>
            <a:off x="9643113" y="2568357"/>
            <a:ext cx="811958" cy="811958"/>
          </a:xfrm>
          <a:prstGeom prst="rect">
            <a:avLst/>
          </a:prstGeom>
          <a:solidFill>
            <a:schemeClr val="bg1">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2">
                    <a:lumMod val="50000"/>
                  </a:schemeClr>
                </a:solidFill>
                <a:latin typeface="Franklin Gothic Medium" panose="020B0603020102020204" pitchFamily="34" charset="0"/>
              </a:rPr>
              <a:t>B</a:t>
            </a:r>
          </a:p>
        </p:txBody>
      </p:sp>
      <p:sp>
        <p:nvSpPr>
          <p:cNvPr id="40" name="Rectangle 39">
            <a:extLst>
              <a:ext uri="{FF2B5EF4-FFF2-40B4-BE49-F238E27FC236}">
                <a16:creationId xmlns:a16="http://schemas.microsoft.com/office/drawing/2014/main" id="{B7D80B2C-FEA1-1740-AE94-F8A4CB01E75E}"/>
              </a:ext>
            </a:extLst>
          </p:cNvPr>
          <p:cNvSpPr/>
          <p:nvPr/>
        </p:nvSpPr>
        <p:spPr>
          <a:xfrm>
            <a:off x="9643113" y="4205128"/>
            <a:ext cx="811958" cy="811958"/>
          </a:xfrm>
          <a:prstGeom prst="rect">
            <a:avLst/>
          </a:prstGeom>
          <a:solidFill>
            <a:schemeClr val="bg1">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2">
                    <a:lumMod val="50000"/>
                  </a:schemeClr>
                </a:solidFill>
                <a:latin typeface="Franklin Gothic Medium" panose="020B0603020102020204" pitchFamily="34" charset="0"/>
              </a:rPr>
              <a:t>1</a:t>
            </a:r>
          </a:p>
        </p:txBody>
      </p:sp>
      <p:sp>
        <p:nvSpPr>
          <p:cNvPr id="17" name="Rectangle 16">
            <a:extLst>
              <a:ext uri="{FF2B5EF4-FFF2-40B4-BE49-F238E27FC236}">
                <a16:creationId xmlns:a16="http://schemas.microsoft.com/office/drawing/2014/main" id="{2523DD9B-0519-40D5-A19E-C8AB13DA1B55}"/>
              </a:ext>
            </a:extLst>
          </p:cNvPr>
          <p:cNvSpPr/>
          <p:nvPr/>
        </p:nvSpPr>
        <p:spPr>
          <a:xfrm>
            <a:off x="9635905" y="4201274"/>
            <a:ext cx="811958" cy="811958"/>
          </a:xfrm>
          <a:prstGeom prst="rect">
            <a:avLst/>
          </a:prstGeom>
          <a:solidFill>
            <a:schemeClr val="accent1">
              <a:lumMod val="40000"/>
              <a:lumOff val="6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lumMod val="75000"/>
                  </a:schemeClr>
                </a:solidFill>
                <a:latin typeface="Franklin Gothic Medium" panose="020B0603020102020204" pitchFamily="34" charset="0"/>
              </a:rPr>
              <a:t>1</a:t>
            </a:r>
          </a:p>
        </p:txBody>
      </p:sp>
      <p:sp>
        <p:nvSpPr>
          <p:cNvPr id="41" name="Rectangle 40">
            <a:extLst>
              <a:ext uri="{FF2B5EF4-FFF2-40B4-BE49-F238E27FC236}">
                <a16:creationId xmlns:a16="http://schemas.microsoft.com/office/drawing/2014/main" id="{3EB468BB-255F-F044-9B88-A2134541AE9D}"/>
              </a:ext>
            </a:extLst>
          </p:cNvPr>
          <p:cNvSpPr/>
          <p:nvPr/>
        </p:nvSpPr>
        <p:spPr>
          <a:xfrm>
            <a:off x="9635905" y="4204150"/>
            <a:ext cx="811958" cy="811958"/>
          </a:xfrm>
          <a:prstGeom prst="rect">
            <a:avLst/>
          </a:prstGeom>
          <a:solidFill>
            <a:schemeClr val="bg1">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2">
                    <a:lumMod val="50000"/>
                  </a:schemeClr>
                </a:solidFill>
                <a:latin typeface="Franklin Gothic Medium" panose="020B0603020102020204" pitchFamily="34" charset="0"/>
              </a:rPr>
              <a:t>0</a:t>
            </a:r>
          </a:p>
        </p:txBody>
      </p:sp>
      <p:sp>
        <p:nvSpPr>
          <p:cNvPr id="16" name="Rectangle 15">
            <a:extLst>
              <a:ext uri="{FF2B5EF4-FFF2-40B4-BE49-F238E27FC236}">
                <a16:creationId xmlns:a16="http://schemas.microsoft.com/office/drawing/2014/main" id="{9E77294A-4E1B-4DE1-8A2E-F806F9EACC69}"/>
              </a:ext>
            </a:extLst>
          </p:cNvPr>
          <p:cNvSpPr/>
          <p:nvPr/>
        </p:nvSpPr>
        <p:spPr>
          <a:xfrm>
            <a:off x="9635905" y="2573298"/>
            <a:ext cx="811958" cy="811958"/>
          </a:xfrm>
          <a:prstGeom prst="rect">
            <a:avLst/>
          </a:prstGeom>
          <a:solidFill>
            <a:schemeClr val="accent1">
              <a:lumMod val="40000"/>
              <a:lumOff val="6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lumMod val="75000"/>
                  </a:schemeClr>
                </a:solidFill>
                <a:latin typeface="Franklin Gothic Medium" panose="020B0603020102020204" pitchFamily="34" charset="0"/>
              </a:rPr>
              <a:t>B</a:t>
            </a:r>
          </a:p>
        </p:txBody>
      </p:sp>
      <p:sp>
        <p:nvSpPr>
          <p:cNvPr id="42" name="Rectangle 41">
            <a:extLst>
              <a:ext uri="{FF2B5EF4-FFF2-40B4-BE49-F238E27FC236}">
                <a16:creationId xmlns:a16="http://schemas.microsoft.com/office/drawing/2014/main" id="{57312596-2461-DA4C-95DB-0F229711262A}"/>
              </a:ext>
            </a:extLst>
          </p:cNvPr>
          <p:cNvSpPr/>
          <p:nvPr/>
        </p:nvSpPr>
        <p:spPr>
          <a:xfrm>
            <a:off x="9637383" y="4201274"/>
            <a:ext cx="811958" cy="811958"/>
          </a:xfrm>
          <a:prstGeom prst="rect">
            <a:avLst/>
          </a:prstGeom>
          <a:solidFill>
            <a:schemeClr val="accent1">
              <a:lumMod val="40000"/>
              <a:lumOff val="6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lumMod val="75000"/>
                  </a:schemeClr>
                </a:solidFill>
                <a:latin typeface="Franklin Gothic Medium" panose="020B0603020102020204" pitchFamily="34" charset="0"/>
              </a:rPr>
              <a:t>0</a:t>
            </a:r>
          </a:p>
        </p:txBody>
      </p:sp>
      <p:sp>
        <p:nvSpPr>
          <p:cNvPr id="25" name="Rectangle 24">
            <a:extLst>
              <a:ext uri="{FF2B5EF4-FFF2-40B4-BE49-F238E27FC236}">
                <a16:creationId xmlns:a16="http://schemas.microsoft.com/office/drawing/2014/main" id="{68D0BF66-7140-E942-AA43-49AB9781B53E}"/>
              </a:ext>
            </a:extLst>
          </p:cNvPr>
          <p:cNvSpPr/>
          <p:nvPr/>
        </p:nvSpPr>
        <p:spPr>
          <a:xfrm>
            <a:off x="9635905" y="2571765"/>
            <a:ext cx="811958" cy="811958"/>
          </a:xfrm>
          <a:prstGeom prst="rect">
            <a:avLst/>
          </a:prstGeom>
          <a:solidFill>
            <a:srgbClr val="FFCCCC"/>
          </a:solidFill>
          <a:ln w="38100">
            <a:solidFill>
              <a:srgbClr val="CC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C00000"/>
                </a:solidFill>
                <a:latin typeface="Franklin Gothic Medium" panose="020B0603020102020204" pitchFamily="34" charset="0"/>
              </a:rPr>
              <a:t>B</a:t>
            </a:r>
          </a:p>
        </p:txBody>
      </p:sp>
      <p:sp>
        <p:nvSpPr>
          <p:cNvPr id="43" name="Rectangle: Rounded Corners 18">
            <a:extLst>
              <a:ext uri="{FF2B5EF4-FFF2-40B4-BE49-F238E27FC236}">
                <a16:creationId xmlns:a16="http://schemas.microsoft.com/office/drawing/2014/main" id="{681621FC-82A5-8942-90B5-E90F977DC8BA}"/>
              </a:ext>
            </a:extLst>
          </p:cNvPr>
          <p:cNvSpPr/>
          <p:nvPr/>
        </p:nvSpPr>
        <p:spPr>
          <a:xfrm>
            <a:off x="-12465" y="6177946"/>
            <a:ext cx="12192000" cy="59564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1">
                    <a:lumMod val="75000"/>
                  </a:schemeClr>
                </a:solidFill>
                <a:latin typeface="Franklin Gothic Medium" panose="020B0603020102020204" pitchFamily="34" charset="0"/>
              </a:rPr>
              <a:t>What if a failure happens?</a:t>
            </a:r>
          </a:p>
        </p:txBody>
      </p:sp>
      <p:sp>
        <p:nvSpPr>
          <p:cNvPr id="44" name="Rectangle: Rounded Corners 18">
            <a:extLst>
              <a:ext uri="{FF2B5EF4-FFF2-40B4-BE49-F238E27FC236}">
                <a16:creationId xmlns:a16="http://schemas.microsoft.com/office/drawing/2014/main" id="{D9563E28-5D43-8F4E-95E4-E4CCEB06FEC8}"/>
              </a:ext>
            </a:extLst>
          </p:cNvPr>
          <p:cNvSpPr/>
          <p:nvPr/>
        </p:nvSpPr>
        <p:spPr>
          <a:xfrm>
            <a:off x="-12465" y="6184246"/>
            <a:ext cx="12192000" cy="59564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latin typeface="Consolas" panose="020B0609020204030204" pitchFamily="49" charset="0"/>
                <a:cs typeface="Consolas" panose="020B0609020204030204" pitchFamily="49" charset="0"/>
              </a:rPr>
              <a:t>valid</a:t>
            </a:r>
            <a:r>
              <a:rPr lang="en-US" sz="3600" dirty="0">
                <a:solidFill>
                  <a:srgbClr val="C00000"/>
                </a:solidFill>
                <a:latin typeface="Franklin Gothic Medium" panose="020B0603020102020204" pitchFamily="34" charset="0"/>
              </a:rPr>
              <a:t> has been persisted but </a:t>
            </a:r>
            <a:r>
              <a:rPr lang="en-US" sz="3600" dirty="0">
                <a:solidFill>
                  <a:srgbClr val="C00000"/>
                </a:solidFill>
                <a:latin typeface="Consolas" panose="020B0609020204030204" pitchFamily="49" charset="0"/>
                <a:cs typeface="Consolas" panose="020B0609020204030204" pitchFamily="49" charset="0"/>
              </a:rPr>
              <a:t>backup</a:t>
            </a:r>
            <a:r>
              <a:rPr lang="en-US" sz="3600" dirty="0">
                <a:solidFill>
                  <a:srgbClr val="C00000"/>
                </a:solidFill>
                <a:latin typeface="Franklin Gothic Medium" panose="020B0603020102020204" pitchFamily="34" charset="0"/>
              </a:rPr>
              <a:t> is not</a:t>
            </a:r>
          </a:p>
        </p:txBody>
      </p:sp>
      <p:sp>
        <p:nvSpPr>
          <p:cNvPr id="45" name="Rectangle: Rounded Corners 18">
            <a:extLst>
              <a:ext uri="{FF2B5EF4-FFF2-40B4-BE49-F238E27FC236}">
                <a16:creationId xmlns:a16="http://schemas.microsoft.com/office/drawing/2014/main" id="{61B44400-2FA5-B14D-BC88-BD8406F27092}"/>
              </a:ext>
            </a:extLst>
          </p:cNvPr>
          <p:cNvSpPr/>
          <p:nvPr/>
        </p:nvSpPr>
        <p:spPr>
          <a:xfrm>
            <a:off x="-12465" y="6184463"/>
            <a:ext cx="12192000" cy="59564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latin typeface="Franklin Gothic Medium" panose="020B0603020102020204" pitchFamily="34" charset="0"/>
              </a:rPr>
              <a:t>Program uses non-persisted backup for recovery</a:t>
            </a:r>
          </a:p>
        </p:txBody>
      </p:sp>
      <p:sp>
        <p:nvSpPr>
          <p:cNvPr id="47" name="Rectangle 46">
            <a:extLst>
              <a:ext uri="{FF2B5EF4-FFF2-40B4-BE49-F238E27FC236}">
                <a16:creationId xmlns:a16="http://schemas.microsoft.com/office/drawing/2014/main" id="{7F0B381A-8154-6441-8503-1D92728126F1}"/>
              </a:ext>
            </a:extLst>
          </p:cNvPr>
          <p:cNvSpPr/>
          <p:nvPr/>
        </p:nvSpPr>
        <p:spPr>
          <a:xfrm>
            <a:off x="1616250" y="2165923"/>
            <a:ext cx="4239918" cy="3046988"/>
          </a:xfrm>
          <a:prstGeom prst="rect">
            <a:avLst/>
          </a:prstGeom>
          <a:ln w="38100">
            <a:noFill/>
          </a:ln>
        </p:spPr>
        <p:style>
          <a:lnRef idx="2">
            <a:schemeClr val="dk1"/>
          </a:lnRef>
          <a:fillRef idx="1">
            <a:schemeClr val="lt1"/>
          </a:fillRef>
          <a:effectRef idx="0">
            <a:schemeClr val="dk1"/>
          </a:effectRef>
          <a:fontRef idx="minor">
            <a:schemeClr val="dk1"/>
          </a:fontRef>
        </p:style>
        <p:txBody>
          <a:bodyPr wrap="square">
            <a:spAutoFit/>
          </a:bodyPr>
          <a:lstStyle/>
          <a:p>
            <a:r>
              <a:rPr lang="en-US" sz="2400" dirty="0">
                <a:solidFill>
                  <a:schemeClr val="tx1">
                    <a:lumMod val="50000"/>
                    <a:lumOff val="50000"/>
                  </a:schemeClr>
                </a:solidFill>
                <a:latin typeface="Consolas" panose="020B0609020204030204" pitchFamily="49" charset="0"/>
                <a:cs typeface="Consolas" panose="020B0609020204030204" pitchFamily="49" charset="0"/>
              </a:rPr>
              <a:t>1</a:t>
            </a:r>
            <a:r>
              <a:rPr lang="en-US" sz="2400" dirty="0">
                <a:latin typeface="Consolas" panose="020B0609020204030204" pitchFamily="49" charset="0"/>
                <a:cs typeface="Consolas" panose="020B0609020204030204" pitchFamily="49" charset="0"/>
              </a:rPr>
              <a:t> backup(array[1], 1);</a:t>
            </a:r>
          </a:p>
          <a:p>
            <a:r>
              <a:rPr lang="en-US" sz="2400" dirty="0">
                <a:solidFill>
                  <a:schemeClr val="tx1">
                    <a:lumMod val="50000"/>
                    <a:lumOff val="50000"/>
                  </a:schemeClr>
                </a:solidFill>
                <a:latin typeface="Consolas" panose="020B0609020204030204" pitchFamily="49" charset="0"/>
                <a:cs typeface="Consolas" panose="020B0609020204030204" pitchFamily="49" charset="0"/>
              </a:rPr>
              <a:t>2</a:t>
            </a:r>
            <a:r>
              <a:rPr lang="en-US" sz="2400" dirty="0">
                <a:solidFill>
                  <a:schemeClr val="accent1">
                    <a:lumMod val="75000"/>
                  </a:schemeClr>
                </a:solidFill>
                <a:latin typeface="Consolas" panose="020B0609020204030204" pitchFamily="49" charset="0"/>
                <a:cs typeface="Consolas" panose="020B0609020204030204" pitchFamily="49" charset="0"/>
              </a:rPr>
              <a:t> </a:t>
            </a:r>
            <a:r>
              <a:rPr lang="en-US" sz="2400" dirty="0" err="1">
                <a:solidFill>
                  <a:schemeClr val="accent1">
                    <a:lumMod val="75000"/>
                  </a:schemeClr>
                </a:solidFill>
                <a:latin typeface="Consolas" panose="020B0609020204030204" pitchFamily="49" charset="0"/>
                <a:cs typeface="Consolas" panose="020B0609020204030204" pitchFamily="49" charset="0"/>
              </a:rPr>
              <a:t>persist_barrier</a:t>
            </a:r>
            <a:r>
              <a:rPr lang="en-US" sz="2400" dirty="0">
                <a:solidFill>
                  <a:schemeClr val="accent1">
                    <a:lumMod val="75000"/>
                  </a:schemeClr>
                </a:solidFill>
                <a:latin typeface="Consolas" panose="020B0609020204030204" pitchFamily="49" charset="0"/>
                <a:cs typeface="Consolas" panose="020B0609020204030204" pitchFamily="49" charset="0"/>
              </a:rPr>
              <a:t>();</a:t>
            </a:r>
            <a:endParaRPr lang="en-US" sz="2400" dirty="0">
              <a:latin typeface="Consolas" panose="020B0609020204030204" pitchFamily="49" charset="0"/>
              <a:cs typeface="Consolas" panose="020B0609020204030204" pitchFamily="49" charset="0"/>
            </a:endParaRPr>
          </a:p>
          <a:p>
            <a:r>
              <a:rPr lang="en-US" sz="2400" dirty="0">
                <a:solidFill>
                  <a:schemeClr val="tx1">
                    <a:lumMod val="50000"/>
                    <a:lumOff val="50000"/>
                  </a:schemeClr>
                </a:solidFill>
                <a:latin typeface="Consolas" panose="020B0609020204030204" pitchFamily="49" charset="0"/>
                <a:cs typeface="Consolas" panose="020B0609020204030204" pitchFamily="49" charset="0"/>
              </a:rPr>
              <a:t>3</a:t>
            </a:r>
            <a:r>
              <a:rPr lang="en-US" sz="2400" dirty="0">
                <a:latin typeface="Consolas" panose="020B0609020204030204" pitchFamily="49" charset="0"/>
                <a:cs typeface="Consolas" panose="020B0609020204030204" pitchFamily="49" charset="0"/>
              </a:rPr>
              <a:t> valid = 1;</a:t>
            </a:r>
          </a:p>
          <a:p>
            <a:r>
              <a:rPr lang="en-US" sz="2400" dirty="0">
                <a:solidFill>
                  <a:schemeClr val="tx1">
                    <a:lumMod val="50000"/>
                    <a:lumOff val="50000"/>
                  </a:schemeClr>
                </a:solidFill>
                <a:latin typeface="Consolas" panose="020B0609020204030204" pitchFamily="49" charset="0"/>
                <a:cs typeface="Consolas" panose="020B0609020204030204" pitchFamily="49" charset="0"/>
              </a:rPr>
              <a:t>4</a:t>
            </a:r>
            <a:r>
              <a:rPr lang="en-US" sz="2400" dirty="0">
                <a:solidFill>
                  <a:schemeClr val="accent1">
                    <a:lumMod val="75000"/>
                  </a:schemeClr>
                </a:solidFill>
                <a:latin typeface="Consolas" panose="020B0609020204030204" pitchFamily="49" charset="0"/>
                <a:cs typeface="Consolas" panose="020B0609020204030204" pitchFamily="49" charset="0"/>
              </a:rPr>
              <a:t> </a:t>
            </a:r>
            <a:r>
              <a:rPr lang="en-US" sz="2400" dirty="0" err="1">
                <a:solidFill>
                  <a:schemeClr val="accent1">
                    <a:lumMod val="75000"/>
                  </a:schemeClr>
                </a:solidFill>
                <a:latin typeface="Consolas" panose="020B0609020204030204" pitchFamily="49" charset="0"/>
                <a:cs typeface="Consolas" panose="020B0609020204030204" pitchFamily="49" charset="0"/>
              </a:rPr>
              <a:t>persist_barrier</a:t>
            </a:r>
            <a:r>
              <a:rPr lang="en-US" sz="2400" dirty="0">
                <a:solidFill>
                  <a:schemeClr val="accent1">
                    <a:lumMod val="75000"/>
                  </a:schemeClr>
                </a:solidFill>
                <a:latin typeface="Consolas" panose="020B0609020204030204" pitchFamily="49" charset="0"/>
                <a:cs typeface="Consolas" panose="020B0609020204030204" pitchFamily="49" charset="0"/>
              </a:rPr>
              <a:t>();</a:t>
            </a:r>
          </a:p>
          <a:p>
            <a:r>
              <a:rPr lang="en-US" sz="2400" dirty="0">
                <a:solidFill>
                  <a:schemeClr val="tx1">
                    <a:lumMod val="50000"/>
                    <a:lumOff val="50000"/>
                  </a:schemeClr>
                </a:solidFill>
                <a:latin typeface="Consolas" panose="020B0609020204030204" pitchFamily="49" charset="0"/>
                <a:cs typeface="Consolas" panose="020B0609020204030204" pitchFamily="49" charset="0"/>
              </a:rPr>
              <a:t>5</a:t>
            </a:r>
            <a:r>
              <a:rPr lang="en-US" sz="2400" dirty="0">
                <a:latin typeface="Consolas" panose="020B0609020204030204" pitchFamily="49" charset="0"/>
                <a:cs typeface="Consolas" panose="020B0609020204030204" pitchFamily="49" charset="0"/>
              </a:rPr>
              <a:t> update(</a:t>
            </a:r>
            <a:r>
              <a:rPr lang="en-US" sz="2400" dirty="0" err="1">
                <a:latin typeface="Consolas" panose="020B0609020204030204" pitchFamily="49" charset="0"/>
                <a:cs typeface="Consolas" panose="020B0609020204030204" pitchFamily="49" charset="0"/>
              </a:rPr>
              <a:t>arr</a:t>
            </a:r>
            <a:r>
              <a:rPr lang="en-US" sz="2400" dirty="0">
                <a:latin typeface="Consolas" panose="020B0609020204030204" pitchFamily="49" charset="0"/>
                <a:cs typeface="Consolas" panose="020B0609020204030204" pitchFamily="49" charset="0"/>
              </a:rPr>
              <a:t>[1], value);</a:t>
            </a:r>
          </a:p>
          <a:p>
            <a:r>
              <a:rPr lang="en-US" sz="2400" dirty="0">
                <a:solidFill>
                  <a:schemeClr val="tx1">
                    <a:lumMod val="50000"/>
                    <a:lumOff val="50000"/>
                  </a:schemeClr>
                </a:solidFill>
                <a:latin typeface="Consolas" panose="020B0609020204030204" pitchFamily="49" charset="0"/>
                <a:cs typeface="Consolas" panose="020B0609020204030204" pitchFamily="49" charset="0"/>
              </a:rPr>
              <a:t>6</a:t>
            </a:r>
            <a:r>
              <a:rPr lang="en-US" sz="2400" dirty="0">
                <a:solidFill>
                  <a:schemeClr val="accent1">
                    <a:lumMod val="75000"/>
                  </a:schemeClr>
                </a:solidFill>
                <a:latin typeface="Consolas" panose="020B0609020204030204" pitchFamily="49" charset="0"/>
                <a:cs typeface="Consolas" panose="020B0609020204030204" pitchFamily="49" charset="0"/>
              </a:rPr>
              <a:t> </a:t>
            </a:r>
            <a:r>
              <a:rPr lang="en-US" sz="2400" dirty="0" err="1">
                <a:solidFill>
                  <a:schemeClr val="accent1">
                    <a:lumMod val="75000"/>
                  </a:schemeClr>
                </a:solidFill>
                <a:latin typeface="Consolas" panose="020B0609020204030204" pitchFamily="49" charset="0"/>
                <a:cs typeface="Consolas" panose="020B0609020204030204" pitchFamily="49" charset="0"/>
              </a:rPr>
              <a:t>persist_barrier</a:t>
            </a:r>
            <a:r>
              <a:rPr lang="en-US" sz="2400" dirty="0">
                <a:solidFill>
                  <a:schemeClr val="accent1">
                    <a:lumMod val="75000"/>
                  </a:schemeClr>
                </a:solidFill>
                <a:latin typeface="Consolas" panose="020B0609020204030204" pitchFamily="49" charset="0"/>
                <a:cs typeface="Consolas" panose="020B0609020204030204" pitchFamily="49" charset="0"/>
              </a:rPr>
              <a:t>();</a:t>
            </a:r>
            <a:endParaRPr lang="en-US" sz="2400" dirty="0">
              <a:latin typeface="Consolas" panose="020B0609020204030204" pitchFamily="49" charset="0"/>
              <a:cs typeface="Consolas" panose="020B0609020204030204" pitchFamily="49" charset="0"/>
            </a:endParaRPr>
          </a:p>
          <a:p>
            <a:r>
              <a:rPr lang="en-US" sz="2400" dirty="0">
                <a:solidFill>
                  <a:schemeClr val="tx1">
                    <a:lumMod val="50000"/>
                    <a:lumOff val="50000"/>
                  </a:schemeClr>
                </a:solidFill>
                <a:latin typeface="Consolas" panose="020B0609020204030204" pitchFamily="49" charset="0"/>
                <a:cs typeface="Consolas" panose="020B0609020204030204" pitchFamily="49" charset="0"/>
              </a:rPr>
              <a:t>7</a:t>
            </a:r>
            <a:r>
              <a:rPr lang="en-US" sz="2400" dirty="0">
                <a:latin typeface="Consolas" panose="020B0609020204030204" pitchFamily="49" charset="0"/>
                <a:cs typeface="Consolas" panose="020B0609020204030204" pitchFamily="49" charset="0"/>
              </a:rPr>
              <a:t> valid = 0;</a:t>
            </a:r>
          </a:p>
          <a:p>
            <a:r>
              <a:rPr lang="en-US" sz="2400" dirty="0">
                <a:solidFill>
                  <a:schemeClr val="tx1">
                    <a:lumMod val="50000"/>
                    <a:lumOff val="50000"/>
                  </a:schemeClr>
                </a:solidFill>
                <a:latin typeface="Consolas" panose="020B0609020204030204" pitchFamily="49" charset="0"/>
                <a:cs typeface="Consolas" panose="020B0609020204030204" pitchFamily="49" charset="0"/>
              </a:rPr>
              <a:t>8</a:t>
            </a:r>
            <a:r>
              <a:rPr lang="en-US" sz="2400" dirty="0">
                <a:solidFill>
                  <a:schemeClr val="accent1">
                    <a:lumMod val="75000"/>
                  </a:schemeClr>
                </a:solidFill>
                <a:latin typeface="Consolas" panose="020B0609020204030204" pitchFamily="49" charset="0"/>
                <a:cs typeface="Consolas" panose="020B0609020204030204" pitchFamily="49" charset="0"/>
              </a:rPr>
              <a:t> </a:t>
            </a:r>
            <a:r>
              <a:rPr lang="en-US" sz="2400" dirty="0" err="1">
                <a:solidFill>
                  <a:schemeClr val="accent1">
                    <a:lumMod val="75000"/>
                  </a:schemeClr>
                </a:solidFill>
                <a:latin typeface="Consolas" panose="020B0609020204030204" pitchFamily="49" charset="0"/>
                <a:cs typeface="Consolas" panose="020B0609020204030204" pitchFamily="49" charset="0"/>
              </a:rPr>
              <a:t>persist_barrier</a:t>
            </a:r>
            <a:r>
              <a:rPr lang="en-US" sz="2400" dirty="0">
                <a:solidFill>
                  <a:schemeClr val="accent1">
                    <a:lumMod val="75000"/>
                  </a:schemeClr>
                </a:solidFill>
                <a:latin typeface="Consolas" panose="020B0609020204030204" pitchFamily="49" charset="0"/>
                <a:cs typeface="Consolas" panose="020B0609020204030204" pitchFamily="49" charset="0"/>
              </a:rPr>
              <a:t>();</a:t>
            </a:r>
          </a:p>
        </p:txBody>
      </p:sp>
      <p:grpSp>
        <p:nvGrpSpPr>
          <p:cNvPr id="36" name="Group 35">
            <a:extLst>
              <a:ext uri="{FF2B5EF4-FFF2-40B4-BE49-F238E27FC236}">
                <a16:creationId xmlns:a16="http://schemas.microsoft.com/office/drawing/2014/main" id="{04802339-9434-5247-A042-EA8EF93AC9A5}"/>
              </a:ext>
            </a:extLst>
          </p:cNvPr>
          <p:cNvGrpSpPr/>
          <p:nvPr/>
        </p:nvGrpSpPr>
        <p:grpSpPr>
          <a:xfrm>
            <a:off x="5340727" y="1680122"/>
            <a:ext cx="1453896" cy="1338899"/>
            <a:chOff x="10738104" y="1877176"/>
            <a:chExt cx="1453896" cy="1338899"/>
          </a:xfrm>
        </p:grpSpPr>
        <p:sp>
          <p:nvSpPr>
            <p:cNvPr id="20" name="Arrow: Curved Left 17">
              <a:extLst>
                <a:ext uri="{FF2B5EF4-FFF2-40B4-BE49-F238E27FC236}">
                  <a16:creationId xmlns:a16="http://schemas.microsoft.com/office/drawing/2014/main" id="{32288FB6-542E-8047-8D0C-AC37478959AE}"/>
                </a:ext>
              </a:extLst>
            </p:cNvPr>
            <p:cNvSpPr/>
            <p:nvPr/>
          </p:nvSpPr>
          <p:spPr>
            <a:xfrm rot="10800000" flipH="1">
              <a:off x="11173687" y="2418854"/>
              <a:ext cx="640156" cy="797221"/>
            </a:xfrm>
            <a:prstGeom prst="curved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extBox 2">
              <a:extLst>
                <a:ext uri="{FF2B5EF4-FFF2-40B4-BE49-F238E27FC236}">
                  <a16:creationId xmlns:a16="http://schemas.microsoft.com/office/drawing/2014/main" id="{2478D705-76D8-6A4C-B4DC-BCD1306CA315}"/>
                </a:ext>
              </a:extLst>
            </p:cNvPr>
            <p:cNvSpPr txBox="1"/>
            <p:nvPr/>
          </p:nvSpPr>
          <p:spPr>
            <a:xfrm>
              <a:off x="10738104" y="1877176"/>
              <a:ext cx="1453896" cy="523220"/>
            </a:xfrm>
            <a:prstGeom prst="rect">
              <a:avLst/>
            </a:prstGeom>
            <a:noFill/>
          </p:spPr>
          <p:txBody>
            <a:bodyPr wrap="square" rtlCol="0">
              <a:spAutoFit/>
            </a:bodyPr>
            <a:lstStyle/>
            <a:p>
              <a:r>
                <a:rPr lang="en-US" sz="2800" dirty="0">
                  <a:solidFill>
                    <a:sysClr val="windowText" lastClr="000000"/>
                  </a:solidFill>
                  <a:latin typeface="Franklin Gothic Medium" panose="020B0603020102020204" pitchFamily="34" charset="0"/>
                </a:rPr>
                <a:t>Reorder</a:t>
              </a:r>
            </a:p>
          </p:txBody>
        </p:sp>
      </p:grpSp>
      <p:sp>
        <p:nvSpPr>
          <p:cNvPr id="50" name="Rectangle: Rounded Corners 18">
            <a:extLst>
              <a:ext uri="{FF2B5EF4-FFF2-40B4-BE49-F238E27FC236}">
                <a16:creationId xmlns:a16="http://schemas.microsoft.com/office/drawing/2014/main" id="{6361324C-ADFD-5545-8F1A-D7C138F32EBD}"/>
              </a:ext>
            </a:extLst>
          </p:cNvPr>
          <p:cNvSpPr/>
          <p:nvPr/>
        </p:nvSpPr>
        <p:spPr>
          <a:xfrm>
            <a:off x="-7385" y="6184463"/>
            <a:ext cx="12192000" cy="59564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1">
                    <a:lumMod val="75000"/>
                  </a:schemeClr>
                </a:solidFill>
                <a:latin typeface="Franklin Gothic Medium" panose="020B0603020102020204" pitchFamily="34" charset="0"/>
              </a:rPr>
              <a:t>Need more </a:t>
            </a:r>
            <a:r>
              <a:rPr lang="en-US" sz="3600" dirty="0" err="1">
                <a:solidFill>
                  <a:schemeClr val="accent1">
                    <a:lumMod val="75000"/>
                  </a:schemeClr>
                </a:solidFill>
                <a:latin typeface="Consolas" panose="020B0609020204030204" pitchFamily="49" charset="0"/>
                <a:cs typeface="Consolas" panose="020B0609020204030204" pitchFamily="49" charset="0"/>
              </a:rPr>
              <a:t>persist_barrier</a:t>
            </a:r>
            <a:r>
              <a:rPr lang="en-US" sz="3600" dirty="0">
                <a:solidFill>
                  <a:schemeClr val="accent1">
                    <a:lumMod val="75000"/>
                  </a:schemeClr>
                </a:solidFill>
                <a:latin typeface="Consolas" panose="020B0609020204030204" pitchFamily="49" charset="0"/>
                <a:cs typeface="Consolas" panose="020B0609020204030204" pitchFamily="49" charset="0"/>
              </a:rPr>
              <a:t>()</a:t>
            </a:r>
            <a:r>
              <a:rPr lang="en-US" sz="3600" dirty="0">
                <a:solidFill>
                  <a:schemeClr val="accent1">
                    <a:lumMod val="75000"/>
                  </a:schemeClr>
                </a:solidFill>
                <a:latin typeface="Franklin Gothic Medium" panose="020B0603020102020204" pitchFamily="34" charset="0"/>
                <a:cs typeface="Consolas" panose="020B0609020204030204" pitchFamily="49" charset="0"/>
              </a:rPr>
              <a:t> </a:t>
            </a:r>
            <a:r>
              <a:rPr lang="en-US" sz="3600" dirty="0">
                <a:solidFill>
                  <a:schemeClr val="accent1">
                    <a:lumMod val="75000"/>
                  </a:schemeClr>
                </a:solidFill>
                <a:latin typeface="Franklin Gothic Medium" panose="020B0603020102020204" pitchFamily="34" charset="0"/>
              </a:rPr>
              <a:t>to prevent reordering</a:t>
            </a:r>
          </a:p>
        </p:txBody>
      </p:sp>
      <p:sp>
        <p:nvSpPr>
          <p:cNvPr id="51" name="Multiplication Sign 46">
            <a:extLst>
              <a:ext uri="{FF2B5EF4-FFF2-40B4-BE49-F238E27FC236}">
                <a16:creationId xmlns:a16="http://schemas.microsoft.com/office/drawing/2014/main" id="{D55A414B-970F-C744-B397-D5AD30AC9C30}"/>
              </a:ext>
            </a:extLst>
          </p:cNvPr>
          <p:cNvSpPr/>
          <p:nvPr/>
        </p:nvSpPr>
        <p:spPr>
          <a:xfrm>
            <a:off x="5556909" y="2102734"/>
            <a:ext cx="1126008" cy="1114529"/>
          </a:xfrm>
          <a:prstGeom prst="mathMultiply">
            <a:avLst>
              <a:gd name="adj1" fmla="val 16844"/>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18">
            <a:extLst>
              <a:ext uri="{FF2B5EF4-FFF2-40B4-BE49-F238E27FC236}">
                <a16:creationId xmlns:a16="http://schemas.microsoft.com/office/drawing/2014/main" id="{EB703C8A-AB8C-47AA-9443-3ADBE55C0403}"/>
              </a:ext>
            </a:extLst>
          </p:cNvPr>
          <p:cNvSpPr/>
          <p:nvPr/>
        </p:nvSpPr>
        <p:spPr>
          <a:xfrm>
            <a:off x="5556909" y="6198794"/>
            <a:ext cx="6630936" cy="59564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latin typeface="Franklin Gothic Medium" panose="020B0603020102020204" pitchFamily="34" charset="0"/>
              </a:rPr>
              <a:t> 1. Backup </a:t>
            </a:r>
            <a:r>
              <a:rPr lang="en-US" sz="3600" i="1" dirty="0">
                <a:solidFill>
                  <a:schemeClr val="accent1">
                    <a:lumMod val="75000"/>
                  </a:schemeClr>
                </a:solidFill>
                <a:latin typeface="Franklin Gothic Medium" panose="020B0603020102020204" pitchFamily="34" charset="0"/>
              </a:rPr>
              <a:t>array</a:t>
            </a:r>
          </a:p>
        </p:txBody>
      </p:sp>
      <p:sp>
        <p:nvSpPr>
          <p:cNvPr id="52" name="Rectangle: Rounded Corners 18">
            <a:extLst>
              <a:ext uri="{FF2B5EF4-FFF2-40B4-BE49-F238E27FC236}">
                <a16:creationId xmlns:a16="http://schemas.microsoft.com/office/drawing/2014/main" id="{F42DC1D0-6064-44B6-97B0-46A346FFE05D}"/>
              </a:ext>
            </a:extLst>
          </p:cNvPr>
          <p:cNvSpPr/>
          <p:nvPr/>
        </p:nvSpPr>
        <p:spPr>
          <a:xfrm>
            <a:off x="5556909" y="6194839"/>
            <a:ext cx="6630936" cy="59564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latin typeface="Franklin Gothic Medium" panose="020B0603020102020204" pitchFamily="34" charset="0"/>
              </a:rPr>
              <a:t> 2. Set </a:t>
            </a:r>
            <a:r>
              <a:rPr lang="en-US" sz="3600" i="1" dirty="0">
                <a:solidFill>
                  <a:schemeClr val="accent1">
                    <a:lumMod val="75000"/>
                  </a:schemeClr>
                </a:solidFill>
                <a:latin typeface="Franklin Gothic Medium" panose="020B0603020102020204" pitchFamily="34" charset="0"/>
              </a:rPr>
              <a:t>valid</a:t>
            </a:r>
          </a:p>
        </p:txBody>
      </p:sp>
      <p:sp>
        <p:nvSpPr>
          <p:cNvPr id="53" name="Rectangle: Rounded Corners 18">
            <a:extLst>
              <a:ext uri="{FF2B5EF4-FFF2-40B4-BE49-F238E27FC236}">
                <a16:creationId xmlns:a16="http://schemas.microsoft.com/office/drawing/2014/main" id="{3BFD74A4-D449-467B-AE6E-AF730EFBA8C8}"/>
              </a:ext>
            </a:extLst>
          </p:cNvPr>
          <p:cNvSpPr/>
          <p:nvPr/>
        </p:nvSpPr>
        <p:spPr>
          <a:xfrm>
            <a:off x="5556909" y="6194839"/>
            <a:ext cx="6630936" cy="59564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latin typeface="Franklin Gothic Medium" panose="020B0603020102020204" pitchFamily="34" charset="0"/>
              </a:rPr>
              <a:t> 3. Writeback </a:t>
            </a:r>
            <a:r>
              <a:rPr lang="en-US" sz="3600" i="1" dirty="0">
                <a:solidFill>
                  <a:schemeClr val="accent1">
                    <a:lumMod val="75000"/>
                  </a:schemeClr>
                </a:solidFill>
                <a:latin typeface="Franklin Gothic Medium" panose="020B0603020102020204" pitchFamily="34" charset="0"/>
              </a:rPr>
              <a:t>backup</a:t>
            </a:r>
            <a:r>
              <a:rPr lang="en-US" sz="3600" dirty="0">
                <a:solidFill>
                  <a:schemeClr val="tx1"/>
                </a:solidFill>
                <a:latin typeface="Franklin Gothic Medium" panose="020B0603020102020204" pitchFamily="34" charset="0"/>
              </a:rPr>
              <a:t> and </a:t>
            </a:r>
            <a:r>
              <a:rPr lang="en-US" sz="3600" i="1" dirty="0">
                <a:solidFill>
                  <a:schemeClr val="accent1">
                    <a:lumMod val="75000"/>
                  </a:schemeClr>
                </a:solidFill>
                <a:latin typeface="Franklin Gothic Medium" panose="020B0603020102020204" pitchFamily="34" charset="0"/>
              </a:rPr>
              <a:t>valid</a:t>
            </a:r>
          </a:p>
        </p:txBody>
      </p:sp>
      <p:sp>
        <p:nvSpPr>
          <p:cNvPr id="54" name="Rectangle: Rounded Corners 18">
            <a:extLst>
              <a:ext uri="{FF2B5EF4-FFF2-40B4-BE49-F238E27FC236}">
                <a16:creationId xmlns:a16="http://schemas.microsoft.com/office/drawing/2014/main" id="{50489054-52EE-4893-9806-93E8274B1199}"/>
              </a:ext>
            </a:extLst>
          </p:cNvPr>
          <p:cNvSpPr/>
          <p:nvPr/>
        </p:nvSpPr>
        <p:spPr>
          <a:xfrm>
            <a:off x="5556909" y="6194405"/>
            <a:ext cx="6630936" cy="59564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latin typeface="Franklin Gothic Medium" panose="020B0603020102020204" pitchFamily="34" charset="0"/>
              </a:rPr>
              <a:t> 4. Update </a:t>
            </a:r>
            <a:r>
              <a:rPr lang="en-US" sz="3600" i="1" dirty="0">
                <a:solidFill>
                  <a:schemeClr val="accent1">
                    <a:lumMod val="75000"/>
                  </a:schemeClr>
                </a:solidFill>
                <a:latin typeface="Franklin Gothic Medium" panose="020B0603020102020204" pitchFamily="34" charset="0"/>
              </a:rPr>
              <a:t>array</a:t>
            </a:r>
          </a:p>
        </p:txBody>
      </p:sp>
      <p:sp>
        <p:nvSpPr>
          <p:cNvPr id="57" name="Rectangle: Rounded Corners 18">
            <a:extLst>
              <a:ext uri="{FF2B5EF4-FFF2-40B4-BE49-F238E27FC236}">
                <a16:creationId xmlns:a16="http://schemas.microsoft.com/office/drawing/2014/main" id="{349CF38E-6546-4F78-AD65-2CBD7C986B85}"/>
              </a:ext>
            </a:extLst>
          </p:cNvPr>
          <p:cNvSpPr/>
          <p:nvPr/>
        </p:nvSpPr>
        <p:spPr>
          <a:xfrm>
            <a:off x="5556909" y="6188201"/>
            <a:ext cx="6630936" cy="59564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latin typeface="Franklin Gothic Medium" panose="020B0603020102020204" pitchFamily="34" charset="0"/>
              </a:rPr>
              <a:t> 5. Unset </a:t>
            </a:r>
            <a:r>
              <a:rPr lang="en-US" sz="3600" i="1" dirty="0">
                <a:solidFill>
                  <a:schemeClr val="accent1">
                    <a:lumMod val="75000"/>
                  </a:schemeClr>
                </a:solidFill>
                <a:latin typeface="Franklin Gothic Medium" panose="020B0603020102020204" pitchFamily="34" charset="0"/>
              </a:rPr>
              <a:t>valid</a:t>
            </a:r>
          </a:p>
        </p:txBody>
      </p:sp>
      <p:sp>
        <p:nvSpPr>
          <p:cNvPr id="55" name="Rectangle: Rounded Corners 18">
            <a:extLst>
              <a:ext uri="{FF2B5EF4-FFF2-40B4-BE49-F238E27FC236}">
                <a16:creationId xmlns:a16="http://schemas.microsoft.com/office/drawing/2014/main" id="{9E7C7209-640D-4EE4-B8EC-A4E9CD97A10F}"/>
              </a:ext>
            </a:extLst>
          </p:cNvPr>
          <p:cNvSpPr/>
          <p:nvPr/>
        </p:nvSpPr>
        <p:spPr>
          <a:xfrm>
            <a:off x="5556909" y="6184849"/>
            <a:ext cx="6630936" cy="59564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latin typeface="Franklin Gothic Medium" panose="020B0603020102020204" pitchFamily="34" charset="0"/>
              </a:rPr>
              <a:t> 6. Writeback </a:t>
            </a:r>
            <a:r>
              <a:rPr lang="en-US" sz="3600" i="1" dirty="0">
                <a:solidFill>
                  <a:schemeClr val="accent1">
                    <a:lumMod val="75000"/>
                  </a:schemeClr>
                </a:solidFill>
                <a:latin typeface="Franklin Gothic Medium" panose="020B0603020102020204" pitchFamily="34" charset="0"/>
              </a:rPr>
              <a:t>update</a:t>
            </a:r>
            <a:r>
              <a:rPr lang="en-US" sz="3600" dirty="0">
                <a:solidFill>
                  <a:schemeClr val="tx1"/>
                </a:solidFill>
                <a:latin typeface="Franklin Gothic Medium" panose="020B0603020102020204" pitchFamily="34" charset="0"/>
              </a:rPr>
              <a:t> and </a:t>
            </a:r>
            <a:r>
              <a:rPr lang="en-US" sz="3600" i="1" dirty="0">
                <a:solidFill>
                  <a:schemeClr val="accent1">
                    <a:lumMod val="75000"/>
                  </a:schemeClr>
                </a:solidFill>
                <a:latin typeface="Franklin Gothic Medium" panose="020B0603020102020204" pitchFamily="34" charset="0"/>
              </a:rPr>
              <a:t>valid</a:t>
            </a:r>
          </a:p>
        </p:txBody>
      </p:sp>
      <p:grpSp>
        <p:nvGrpSpPr>
          <p:cNvPr id="23" name="Group 22">
            <a:extLst>
              <a:ext uri="{FF2B5EF4-FFF2-40B4-BE49-F238E27FC236}">
                <a16:creationId xmlns:a16="http://schemas.microsoft.com/office/drawing/2014/main" id="{1FC18947-23A6-400D-831E-9FE1D965DDEC}"/>
              </a:ext>
            </a:extLst>
          </p:cNvPr>
          <p:cNvGrpSpPr/>
          <p:nvPr/>
        </p:nvGrpSpPr>
        <p:grpSpPr>
          <a:xfrm>
            <a:off x="116371" y="2310648"/>
            <a:ext cx="1409634" cy="595642"/>
            <a:chOff x="116371" y="2310648"/>
            <a:chExt cx="1409634" cy="595642"/>
          </a:xfrm>
        </p:grpSpPr>
        <p:sp>
          <p:nvSpPr>
            <p:cNvPr id="56" name="Rectangle 55">
              <a:extLst>
                <a:ext uri="{FF2B5EF4-FFF2-40B4-BE49-F238E27FC236}">
                  <a16:creationId xmlns:a16="http://schemas.microsoft.com/office/drawing/2014/main" id="{FD84BF70-E550-424E-9CE1-291EB1125843}"/>
                </a:ext>
              </a:extLst>
            </p:cNvPr>
            <p:cNvSpPr/>
            <p:nvPr/>
          </p:nvSpPr>
          <p:spPr>
            <a:xfrm>
              <a:off x="116371" y="2389577"/>
              <a:ext cx="1288956" cy="461665"/>
            </a:xfrm>
            <a:prstGeom prst="rect">
              <a:avLst/>
            </a:prstGeom>
          </p:spPr>
          <p:txBody>
            <a:bodyPr wrap="square">
              <a:spAutoFit/>
            </a:bodyPr>
            <a:lstStyle/>
            <a:p>
              <a:pPr algn="ctr"/>
              <a:r>
                <a:rPr lang="en-US" sz="2400" dirty="0">
                  <a:latin typeface="Franklin Gothic Medium" panose="020B0603020102020204" pitchFamily="34" charset="0"/>
                </a:rPr>
                <a:t>Backup</a:t>
              </a:r>
              <a:endParaRPr lang="en-US" sz="2400" dirty="0"/>
            </a:p>
          </p:txBody>
        </p:sp>
        <p:sp>
          <p:nvSpPr>
            <p:cNvPr id="21" name="Left Bracket 20">
              <a:extLst>
                <a:ext uri="{FF2B5EF4-FFF2-40B4-BE49-F238E27FC236}">
                  <a16:creationId xmlns:a16="http://schemas.microsoft.com/office/drawing/2014/main" id="{0FFF3D10-06CE-4BD6-BDA3-6A4897056B0A}"/>
                </a:ext>
              </a:extLst>
            </p:cNvPr>
            <p:cNvSpPr/>
            <p:nvPr/>
          </p:nvSpPr>
          <p:spPr>
            <a:xfrm>
              <a:off x="1435678" y="2310648"/>
              <a:ext cx="90327" cy="595642"/>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1E54219C-1583-4708-8EF5-F163FA14C5F2}"/>
              </a:ext>
            </a:extLst>
          </p:cNvPr>
          <p:cNvGrpSpPr/>
          <p:nvPr/>
        </p:nvGrpSpPr>
        <p:grpSpPr>
          <a:xfrm>
            <a:off x="79272" y="3288359"/>
            <a:ext cx="1444952" cy="461665"/>
            <a:chOff x="79272" y="3288359"/>
            <a:chExt cx="1444952" cy="461665"/>
          </a:xfrm>
        </p:grpSpPr>
        <p:sp>
          <p:nvSpPr>
            <p:cNvPr id="9" name="Rectangle 8">
              <a:extLst>
                <a:ext uri="{FF2B5EF4-FFF2-40B4-BE49-F238E27FC236}">
                  <a16:creationId xmlns:a16="http://schemas.microsoft.com/office/drawing/2014/main" id="{D1537626-28EF-4B66-9483-A2FD52926B73}"/>
                </a:ext>
              </a:extLst>
            </p:cNvPr>
            <p:cNvSpPr/>
            <p:nvPr/>
          </p:nvSpPr>
          <p:spPr>
            <a:xfrm>
              <a:off x="79272" y="3288359"/>
              <a:ext cx="1288956" cy="461665"/>
            </a:xfrm>
            <a:prstGeom prst="rect">
              <a:avLst/>
            </a:prstGeom>
          </p:spPr>
          <p:txBody>
            <a:bodyPr wrap="square">
              <a:spAutoFit/>
            </a:bodyPr>
            <a:lstStyle/>
            <a:p>
              <a:pPr algn="ctr"/>
              <a:r>
                <a:rPr lang="en-US" sz="2400" dirty="0">
                  <a:latin typeface="Franklin Gothic Medium" panose="020B0603020102020204" pitchFamily="34" charset="0"/>
                </a:rPr>
                <a:t>Update</a:t>
              </a:r>
              <a:endParaRPr lang="en-US" sz="2400" dirty="0"/>
            </a:p>
          </p:txBody>
        </p:sp>
        <p:sp>
          <p:nvSpPr>
            <p:cNvPr id="59" name="Left Bracket 58">
              <a:extLst>
                <a:ext uri="{FF2B5EF4-FFF2-40B4-BE49-F238E27FC236}">
                  <a16:creationId xmlns:a16="http://schemas.microsoft.com/office/drawing/2014/main" id="{F483E88C-185D-49A3-A534-5D82FDE0AD80}"/>
                </a:ext>
              </a:extLst>
            </p:cNvPr>
            <p:cNvSpPr/>
            <p:nvPr/>
          </p:nvSpPr>
          <p:spPr>
            <a:xfrm>
              <a:off x="1425203" y="3356122"/>
              <a:ext cx="99021" cy="335535"/>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70BA0C3A-65A3-4F96-BB51-F31F0A74F722}"/>
              </a:ext>
            </a:extLst>
          </p:cNvPr>
          <p:cNvGrpSpPr/>
          <p:nvPr/>
        </p:nvGrpSpPr>
        <p:grpSpPr>
          <a:xfrm>
            <a:off x="115397" y="3706963"/>
            <a:ext cx="1408827" cy="461665"/>
            <a:chOff x="115397" y="3706963"/>
            <a:chExt cx="1408827" cy="461665"/>
          </a:xfrm>
        </p:grpSpPr>
        <p:sp>
          <p:nvSpPr>
            <p:cNvPr id="58" name="Rectangle 57">
              <a:extLst>
                <a:ext uri="{FF2B5EF4-FFF2-40B4-BE49-F238E27FC236}">
                  <a16:creationId xmlns:a16="http://schemas.microsoft.com/office/drawing/2014/main" id="{6B118F79-B37E-41B2-BB89-F7D86F6632E1}"/>
                </a:ext>
              </a:extLst>
            </p:cNvPr>
            <p:cNvSpPr/>
            <p:nvPr/>
          </p:nvSpPr>
          <p:spPr>
            <a:xfrm>
              <a:off x="115397" y="3706963"/>
              <a:ext cx="1288956" cy="461665"/>
            </a:xfrm>
            <a:prstGeom prst="rect">
              <a:avLst/>
            </a:prstGeom>
          </p:spPr>
          <p:txBody>
            <a:bodyPr wrap="square">
              <a:spAutoFit/>
            </a:bodyPr>
            <a:lstStyle/>
            <a:p>
              <a:pPr algn="ctr"/>
              <a:r>
                <a:rPr lang="en-US" sz="2400" dirty="0">
                  <a:latin typeface="Franklin Gothic Medium" panose="020B0603020102020204" pitchFamily="34" charset="0"/>
                </a:rPr>
                <a:t>Commit</a:t>
              </a:r>
              <a:endParaRPr lang="en-US" sz="2400" dirty="0"/>
            </a:p>
          </p:txBody>
        </p:sp>
        <p:sp>
          <p:nvSpPr>
            <p:cNvPr id="60" name="Left Bracket 59">
              <a:extLst>
                <a:ext uri="{FF2B5EF4-FFF2-40B4-BE49-F238E27FC236}">
                  <a16:creationId xmlns:a16="http://schemas.microsoft.com/office/drawing/2014/main" id="{F7D3FFBE-8C9B-47A5-891C-91BCC4CEEB0C}"/>
                </a:ext>
              </a:extLst>
            </p:cNvPr>
            <p:cNvSpPr/>
            <p:nvPr/>
          </p:nvSpPr>
          <p:spPr>
            <a:xfrm>
              <a:off x="1431240" y="3783075"/>
              <a:ext cx="92984" cy="335535"/>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97" name="Audio 96">
            <a:hlinkClick r:id="" action="ppaction://media"/>
            <a:extLst>
              <a:ext uri="{FF2B5EF4-FFF2-40B4-BE49-F238E27FC236}">
                <a16:creationId xmlns:a16="http://schemas.microsoft.com/office/drawing/2014/main" id="{AA745097-C5F1-4AB5-8423-36B75260C28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962481550"/>
      </p:ext>
    </p:extLst>
  </p:cSld>
  <p:clrMapOvr>
    <a:masterClrMapping/>
  </p:clrMapOvr>
  <mc:AlternateContent xmlns:mc="http://schemas.openxmlformats.org/markup-compatibility/2006" xmlns:p14="http://schemas.microsoft.com/office/powerpoint/2010/main">
    <mc:Choice Requires="p14">
      <p:transition spd="slow" p14:dur="2000" advTm="61135"/>
    </mc:Choice>
    <mc:Fallback xmlns="">
      <p:transition spd="slow" advTm="61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3"/>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3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1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2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par>
                                <p:cTn id="69" presetID="1" presetClass="exit" presetSubtype="0" fill="hold" grpId="1" nodeType="withEffect">
                                  <p:stCondLst>
                                    <p:cond delay="0"/>
                                  </p:stCondLst>
                                  <p:childTnLst>
                                    <p:set>
                                      <p:cBhvr>
                                        <p:cTn id="70" dur="1" fill="hold">
                                          <p:stCondLst>
                                            <p:cond delay="0"/>
                                          </p:stCondLst>
                                        </p:cTn>
                                        <p:tgtEl>
                                          <p:spTgt spid="2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par>
                                <p:cTn id="79" presetID="1" presetClass="exit" presetSubtype="0" fill="hold" grpId="1" nodeType="withEffect">
                                  <p:stCondLst>
                                    <p:cond delay="0"/>
                                  </p:stCondLst>
                                  <p:childTnLst>
                                    <p:set>
                                      <p:cBhvr>
                                        <p:cTn id="80" dur="1" fill="hold">
                                          <p:stCondLst>
                                            <p:cond delay="0"/>
                                          </p:stCondLst>
                                        </p:cTn>
                                        <p:tgtEl>
                                          <p:spTgt spid="3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5"/>
                                        </p:tgtEl>
                                        <p:attrNameLst>
                                          <p:attrName>style.visibility</p:attrName>
                                        </p:attrNameLst>
                                      </p:cBhvr>
                                      <p:to>
                                        <p:strVal val="visible"/>
                                      </p:to>
                                    </p:set>
                                  </p:childTnLst>
                                </p:cTn>
                              </p:par>
                              <p:par>
                                <p:cTn id="87" presetID="1" presetClass="entr" presetSubtype="0" fill="hold" grpId="1" nodeType="withEffect">
                                  <p:stCondLst>
                                    <p:cond delay="0"/>
                                  </p:stCondLst>
                                  <p:childTnLst>
                                    <p:set>
                                      <p:cBhvr>
                                        <p:cTn id="88" dur="1" fill="hold">
                                          <p:stCondLst>
                                            <p:cond delay="0"/>
                                          </p:stCondLst>
                                        </p:cTn>
                                        <p:tgtEl>
                                          <p:spTgt spid="1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par>
                                <p:cTn id="91" presetID="1" presetClass="exit" presetSubtype="0" fill="hold" grpId="1" nodeType="withEffect">
                                  <p:stCondLst>
                                    <p:cond delay="0"/>
                                  </p:stCondLst>
                                  <p:childTnLst>
                                    <p:set>
                                      <p:cBhvr>
                                        <p:cTn id="92" dur="1" fill="hold">
                                          <p:stCondLst>
                                            <p:cond delay="0"/>
                                          </p:stCondLst>
                                        </p:cTn>
                                        <p:tgtEl>
                                          <p:spTgt spid="31"/>
                                        </p:tgtEl>
                                        <p:attrNameLst>
                                          <p:attrName>style.visibility</p:attrName>
                                        </p:attrNameLst>
                                      </p:cBhvr>
                                      <p:to>
                                        <p:strVal val="hidden"/>
                                      </p:to>
                                    </p:set>
                                  </p:childTnLst>
                                </p:cTn>
                              </p:par>
                              <p:par>
                                <p:cTn id="93" presetID="1" presetClass="entr" presetSubtype="0" fill="hold" grpId="0" nodeType="with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3"/>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46"/>
                                        </p:tgtEl>
                                        <p:attrNameLst>
                                          <p:attrName>style.visibility</p:attrName>
                                        </p:attrNameLst>
                                      </p:cBhvr>
                                      <p:to>
                                        <p:strVal val="visible"/>
                                      </p:to>
                                    </p:set>
                                  </p:childTnLst>
                                </p:cTn>
                              </p:par>
                              <p:par>
                                <p:cTn id="101" presetID="1" presetClass="exit" presetSubtype="0" fill="hold" grpId="1" nodeType="withEffect">
                                  <p:stCondLst>
                                    <p:cond delay="0"/>
                                  </p:stCondLst>
                                  <p:childTnLst>
                                    <p:set>
                                      <p:cBhvr>
                                        <p:cTn id="102" dur="1" fill="hold">
                                          <p:stCondLst>
                                            <p:cond delay="0"/>
                                          </p:stCondLst>
                                        </p:cTn>
                                        <p:tgtEl>
                                          <p:spTgt spid="32"/>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27"/>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37"/>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16"/>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42"/>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41"/>
                                        </p:tgtEl>
                                        <p:attrNameLst>
                                          <p:attrName>style.visibility</p:attrName>
                                        </p:attrNameLst>
                                      </p:cBhvr>
                                      <p:to>
                                        <p:strVal val="hidden"/>
                                      </p:to>
                                    </p:set>
                                  </p:childTnLst>
                                </p:cTn>
                              </p:par>
                              <p:par>
                                <p:cTn id="113" presetID="1" presetClass="exit" presetSubtype="0" fill="hold" grpId="2" nodeType="withEffect">
                                  <p:stCondLst>
                                    <p:cond delay="0"/>
                                  </p:stCondLst>
                                  <p:childTnLst>
                                    <p:set>
                                      <p:cBhvr>
                                        <p:cTn id="114" dur="1" fill="hold">
                                          <p:stCondLst>
                                            <p:cond delay="0"/>
                                          </p:stCondLst>
                                        </p:cTn>
                                        <p:tgtEl>
                                          <p:spTgt spid="17"/>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48"/>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52"/>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53"/>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54"/>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57"/>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55"/>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36"/>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44"/>
                                        </p:tgtEl>
                                        <p:attrNameLst>
                                          <p:attrName>style.visibility</p:attrName>
                                        </p:attrNameLst>
                                      </p:cBhvr>
                                      <p:to>
                                        <p:strVal val="visible"/>
                                      </p:to>
                                    </p:set>
                                  </p:childTnLst>
                                </p:cTn>
                              </p:par>
                              <p:par>
                                <p:cTn id="135" presetID="1" presetClass="entr" presetSubtype="0" fill="hold" grpId="3" nodeType="withEffect">
                                  <p:stCondLst>
                                    <p:cond delay="0"/>
                                  </p:stCondLst>
                                  <p:childTnLst>
                                    <p:set>
                                      <p:cBhvr>
                                        <p:cTn id="136" dur="1" fill="hold">
                                          <p:stCondLst>
                                            <p:cond delay="0"/>
                                          </p:stCondLst>
                                        </p:cTn>
                                        <p:tgtEl>
                                          <p:spTgt spid="17"/>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25"/>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26"/>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45"/>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50"/>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47"/>
                                        </p:tgtEl>
                                        <p:attrNameLst>
                                          <p:attrName>style.visibility</p:attrName>
                                        </p:attrNameLst>
                                      </p:cBhvr>
                                      <p:to>
                                        <p:strVal val="visible"/>
                                      </p:to>
                                    </p:set>
                                  </p:childTnLst>
                                </p:cTn>
                              </p:par>
                              <p:par>
                                <p:cTn id="151" presetID="1" presetClass="exit" presetSubtype="0" fill="hold" nodeType="withEffect">
                                  <p:stCondLst>
                                    <p:cond delay="0"/>
                                  </p:stCondLst>
                                  <p:childTnLst>
                                    <p:set>
                                      <p:cBhvr>
                                        <p:cTn id="152" dur="1" fill="hold">
                                          <p:stCondLst>
                                            <p:cond delay="0"/>
                                          </p:stCondLst>
                                        </p:cTn>
                                        <p:tgtEl>
                                          <p:spTgt spid="46"/>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2" nodeType="clickEffect">
                                  <p:stCondLst>
                                    <p:cond delay="0"/>
                                  </p:stCondLst>
                                  <p:childTnLst>
                                    <p:set>
                                      <p:cBhvr>
                                        <p:cTn id="156" dur="1" fill="hold">
                                          <p:stCondLst>
                                            <p:cond delay="0"/>
                                          </p:stCondLst>
                                        </p:cTn>
                                        <p:tgtEl>
                                          <p:spTgt spid="28"/>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9" fill="hold" display="0">
                  <p:stCondLst>
                    <p:cond delay="indefinite"/>
                  </p:stCondLst>
                  <p:endCondLst>
                    <p:cond evt="onStopAudio" delay="0">
                      <p:tgtEl>
                        <p:sldTgt/>
                      </p:tgtEl>
                    </p:cond>
                  </p:endCondLst>
                </p:cTn>
                <p:tgtEl>
                  <p:spTgt spid="97"/>
                </p:tgtEl>
              </p:cMediaNode>
            </p:audio>
          </p:childTnLst>
        </p:cTn>
      </p:par>
    </p:tnLst>
    <p:bldLst>
      <p:bldP spid="11" grpId="0" animBg="1"/>
      <p:bldP spid="12" grpId="0"/>
      <p:bldP spid="13" grpId="0" animBg="1"/>
      <p:bldP spid="14" grpId="0"/>
      <p:bldP spid="15" grpId="0" animBg="1"/>
      <p:bldP spid="18" grpId="0" animBg="1"/>
      <p:bldP spid="18" grpId="1" animBg="1"/>
      <p:bldP spid="26" grpId="0"/>
      <p:bldP spid="27" grpId="0" animBg="1"/>
      <p:bldP spid="27" grpId="1" animBg="1"/>
      <p:bldP spid="28" grpId="0" animBg="1"/>
      <p:bldP spid="28" grpId="1" animBg="1"/>
      <p:bldP spid="28" grpId="2" animBg="1"/>
      <p:bldP spid="29" grpId="0" animBg="1"/>
      <p:bldP spid="29" grpId="1" animBg="1"/>
      <p:bldP spid="30" grpId="0" animBg="1"/>
      <p:bldP spid="30" grpId="1" animBg="1"/>
      <p:bldP spid="31" grpId="0" animBg="1"/>
      <p:bldP spid="31" grpId="1" animBg="1"/>
      <p:bldP spid="32" grpId="0" animBg="1"/>
      <p:bldP spid="32" grpId="1" animBg="1"/>
      <p:bldP spid="37" grpId="0" animBg="1"/>
      <p:bldP spid="37" grpId="1" animBg="1"/>
      <p:bldP spid="39" grpId="0" animBg="1"/>
      <p:bldP spid="40" grpId="0" animBg="1"/>
      <p:bldP spid="17" grpId="0" animBg="1"/>
      <p:bldP spid="17" grpId="1" animBg="1"/>
      <p:bldP spid="17" grpId="2" animBg="1"/>
      <p:bldP spid="17" grpId="3" animBg="1"/>
      <p:bldP spid="41" grpId="0" animBg="1"/>
      <p:bldP spid="41" grpId="1" animBg="1"/>
      <p:bldP spid="16" grpId="0" animBg="1"/>
      <p:bldP spid="16" grpId="1" animBg="1"/>
      <p:bldP spid="42" grpId="0" animBg="1"/>
      <p:bldP spid="42" grpId="1" animBg="1"/>
      <p:bldP spid="25" grpId="0" animBg="1"/>
      <p:bldP spid="43" grpId="0" animBg="1"/>
      <p:bldP spid="44" grpId="0" animBg="1"/>
      <p:bldP spid="45" grpId="0" animBg="1"/>
      <p:bldP spid="47" grpId="0" animBg="1"/>
      <p:bldP spid="50" grpId="0" animBg="1"/>
      <p:bldP spid="51" grpId="0" animBg="1"/>
      <p:bldP spid="48" grpId="0" animBg="1"/>
      <p:bldP spid="48" grpId="1" animBg="1"/>
      <p:bldP spid="52" grpId="0" animBg="1"/>
      <p:bldP spid="52" grpId="1" animBg="1"/>
      <p:bldP spid="53" grpId="0" animBg="1"/>
      <p:bldP spid="53" grpId="1" animBg="1"/>
      <p:bldP spid="54" grpId="0" animBg="1"/>
      <p:bldP spid="54" grpId="1" animBg="1"/>
      <p:bldP spid="57" grpId="0" animBg="1"/>
      <p:bldP spid="57" grpId="1" animBg="1"/>
      <p:bldP spid="55" grpId="0" animBg="1"/>
      <p:bldP spid="5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C7CB39-1F4C-4530-AEC6-FD12388BFF70}"/>
              </a:ext>
            </a:extLst>
          </p:cNvPr>
          <p:cNvSpPr>
            <a:spLocks noGrp="1"/>
          </p:cNvSpPr>
          <p:nvPr>
            <p:ph type="sldNum" sz="quarter" idx="12"/>
          </p:nvPr>
        </p:nvSpPr>
        <p:spPr/>
        <p:txBody>
          <a:bodyPr/>
          <a:lstStyle/>
          <a:p>
            <a:fld id="{09CBB891-A474-417A-9134-EF0307377039}" type="slidenum">
              <a:rPr lang="en-US" smtClean="0"/>
              <a:pPr/>
              <a:t>8</a:t>
            </a:fld>
            <a:endParaRPr lang="en-US" dirty="0"/>
          </a:p>
        </p:txBody>
      </p:sp>
      <p:pic>
        <p:nvPicPr>
          <p:cNvPr id="10" name="Picture 9">
            <a:extLst>
              <a:ext uri="{FF2B5EF4-FFF2-40B4-BE49-F238E27FC236}">
                <a16:creationId xmlns:a16="http://schemas.microsoft.com/office/drawing/2014/main" id="{F163E3D9-C643-4C4B-9C41-15E918440D0E}"/>
              </a:ext>
            </a:extLst>
          </p:cNvPr>
          <p:cNvPicPr>
            <a:picLocks noChangeAspect="1"/>
          </p:cNvPicPr>
          <p:nvPr/>
        </p:nvPicPr>
        <p:blipFill>
          <a:blip r:embed="rId6"/>
          <a:stretch>
            <a:fillRect/>
          </a:stretch>
        </p:blipFill>
        <p:spPr>
          <a:xfrm>
            <a:off x="4960156" y="2296720"/>
            <a:ext cx="1665705" cy="1665705"/>
          </a:xfrm>
          <a:prstGeom prst="rect">
            <a:avLst/>
          </a:prstGeom>
        </p:spPr>
      </p:pic>
      <p:sp>
        <p:nvSpPr>
          <p:cNvPr id="7" name="Title 1">
            <a:extLst>
              <a:ext uri="{FF2B5EF4-FFF2-40B4-BE49-F238E27FC236}">
                <a16:creationId xmlns:a16="http://schemas.microsoft.com/office/drawing/2014/main" id="{AF2DFB21-0F83-4FE6-851F-7C96CEA7E834}"/>
              </a:ext>
            </a:extLst>
          </p:cNvPr>
          <p:cNvSpPr>
            <a:spLocks noGrp="1"/>
          </p:cNvSpPr>
          <p:nvPr>
            <p:ph type="title"/>
          </p:nvPr>
        </p:nvSpPr>
        <p:spPr>
          <a:xfrm>
            <a:off x="838200" y="365125"/>
            <a:ext cx="10515600" cy="1325563"/>
          </a:xfrm>
        </p:spPr>
        <p:txBody>
          <a:bodyPr/>
          <a:lstStyle/>
          <a:p>
            <a:r>
              <a:rPr lang="en-US" dirty="0"/>
              <a:t>PM Programming is Hard</a:t>
            </a:r>
          </a:p>
        </p:txBody>
      </p:sp>
      <p:pic>
        <p:nvPicPr>
          <p:cNvPr id="1030" name="Picture 6" descr="Image result for mechanism icon">
            <a:extLst>
              <a:ext uri="{FF2B5EF4-FFF2-40B4-BE49-F238E27FC236}">
                <a16:creationId xmlns:a16="http://schemas.microsoft.com/office/drawing/2014/main" id="{17612784-A172-43D4-A108-31A29535A5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221" y="4252208"/>
            <a:ext cx="1205014" cy="123797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379D651A-F424-4E11-82DF-4BB53ACDEF31}"/>
              </a:ext>
            </a:extLst>
          </p:cNvPr>
          <p:cNvGrpSpPr/>
          <p:nvPr/>
        </p:nvGrpSpPr>
        <p:grpSpPr>
          <a:xfrm>
            <a:off x="7352819" y="2028713"/>
            <a:ext cx="4000981" cy="2911795"/>
            <a:chOff x="5627261" y="3969996"/>
            <a:chExt cx="4000981" cy="2911795"/>
          </a:xfrm>
        </p:grpSpPr>
        <p:grpSp>
          <p:nvGrpSpPr>
            <p:cNvPr id="14" name="Group 13">
              <a:extLst>
                <a:ext uri="{FF2B5EF4-FFF2-40B4-BE49-F238E27FC236}">
                  <a16:creationId xmlns:a16="http://schemas.microsoft.com/office/drawing/2014/main" id="{4740FCA0-3FF5-4E22-8B21-F83D0ABDB8FA}"/>
                </a:ext>
              </a:extLst>
            </p:cNvPr>
            <p:cNvGrpSpPr/>
            <p:nvPr/>
          </p:nvGrpSpPr>
          <p:grpSpPr>
            <a:xfrm>
              <a:off x="5627261" y="6010616"/>
              <a:ext cx="1067123" cy="871175"/>
              <a:chOff x="838200" y="5654772"/>
              <a:chExt cx="1241945" cy="1013894"/>
            </a:xfrm>
          </p:grpSpPr>
          <p:pic>
            <p:nvPicPr>
              <p:cNvPr id="16" name="Graphic 15">
                <a:extLst>
                  <a:ext uri="{FF2B5EF4-FFF2-40B4-BE49-F238E27FC236}">
                    <a16:creationId xmlns:a16="http://schemas.microsoft.com/office/drawing/2014/main" id="{F4B5C791-D18B-43C0-B871-204C1F0E143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80665"/>
              <a:stretch/>
            </p:blipFill>
            <p:spPr>
              <a:xfrm>
                <a:off x="838200" y="5654772"/>
                <a:ext cx="792281" cy="153187"/>
              </a:xfrm>
              <a:prstGeom prst="rect">
                <a:avLst/>
              </a:prstGeom>
            </p:spPr>
          </p:pic>
          <p:pic>
            <p:nvPicPr>
              <p:cNvPr id="17" name="Graphic 16">
                <a:extLst>
                  <a:ext uri="{FF2B5EF4-FFF2-40B4-BE49-F238E27FC236}">
                    <a16:creationId xmlns:a16="http://schemas.microsoft.com/office/drawing/2014/main" id="{24AF3E7A-6B5C-4BE2-90D6-A8C42C5AFEE4}"/>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30697"/>
              <a:stretch/>
            </p:blipFill>
            <p:spPr>
              <a:xfrm>
                <a:off x="838200" y="5807959"/>
                <a:ext cx="1241945" cy="860707"/>
              </a:xfrm>
              <a:prstGeom prst="rect">
                <a:avLst/>
              </a:prstGeom>
            </p:spPr>
          </p:pic>
        </p:grpSp>
        <p:sp>
          <p:nvSpPr>
            <p:cNvPr id="15" name="Rectangle 14">
              <a:extLst>
                <a:ext uri="{FF2B5EF4-FFF2-40B4-BE49-F238E27FC236}">
                  <a16:creationId xmlns:a16="http://schemas.microsoft.com/office/drawing/2014/main" id="{4A6C3947-9443-4FB6-A63C-EC14F41057F1}"/>
                </a:ext>
              </a:extLst>
            </p:cNvPr>
            <p:cNvSpPr/>
            <p:nvPr/>
          </p:nvSpPr>
          <p:spPr>
            <a:xfrm>
              <a:off x="6143558" y="3969996"/>
              <a:ext cx="3484684" cy="2248436"/>
            </a:xfrm>
            <a:prstGeom prst="rect">
              <a:avLst/>
            </a:prstGeom>
            <a:ln w="57150">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pPr>
                <a:lnSpc>
                  <a:spcPts val="1800"/>
                </a:lnSpc>
              </a:pPr>
              <a:r>
                <a:rPr lang="en-US" dirty="0">
                  <a:solidFill>
                    <a:srgbClr val="000000"/>
                  </a:solidFill>
                  <a:latin typeface="Consolas" panose="020B0609020204030204" pitchFamily="49" charset="0"/>
                  <a:cs typeface="Consolas" panose="020B0609020204030204" pitchFamily="49" charset="0"/>
                </a:rPr>
                <a:t>void update(</a:t>
              </a:r>
              <a:r>
                <a:rPr lang="en-US" dirty="0" err="1">
                  <a:solidFill>
                    <a:srgbClr val="000000"/>
                  </a:solidFill>
                  <a:latin typeface="Consolas" panose="020B0609020204030204" pitchFamily="49" charset="0"/>
                  <a:cs typeface="Consolas" panose="020B0609020204030204" pitchFamily="49" charset="0"/>
                </a:rPr>
                <a:t>int</a:t>
              </a:r>
              <a:r>
                <a:rPr lang="en-US" dirty="0">
                  <a:solidFill>
                    <a:srgbClr val="000000"/>
                  </a:solidFill>
                  <a:latin typeface="Consolas" panose="020B0609020204030204" pitchFamily="49" charset="0"/>
                  <a:cs typeface="Consolas" panose="020B0609020204030204" pitchFamily="49" charset="0"/>
                </a:rPr>
                <a:t> </a:t>
              </a:r>
              <a:r>
                <a:rPr lang="en-US" dirty="0" err="1">
                  <a:solidFill>
                    <a:srgbClr val="000000"/>
                  </a:solidFill>
                  <a:latin typeface="Consolas" panose="020B0609020204030204" pitchFamily="49" charset="0"/>
                  <a:cs typeface="Consolas" panose="020B0609020204030204" pitchFamily="49" charset="0"/>
                </a:rPr>
                <a:t>idx</a:t>
              </a:r>
              <a:r>
                <a:rPr lang="en-US" dirty="0">
                  <a:solidFill>
                    <a:srgbClr val="000000"/>
                  </a:solidFill>
                  <a:latin typeface="Consolas" panose="020B0609020204030204" pitchFamily="49" charset="0"/>
                  <a:cs typeface="Consolas" panose="020B0609020204030204" pitchFamily="49" charset="0"/>
                </a:rPr>
                <a:t>, </a:t>
              </a:r>
            </a:p>
            <a:p>
              <a:pPr>
                <a:lnSpc>
                  <a:spcPts val="1800"/>
                </a:lnSpc>
              </a:pPr>
              <a:r>
                <a:rPr lang="en-US" dirty="0">
                  <a:solidFill>
                    <a:srgbClr val="000000"/>
                  </a:solidFill>
                  <a:latin typeface="Consolas" panose="020B0609020204030204" pitchFamily="49" charset="0"/>
                  <a:cs typeface="Consolas" panose="020B0609020204030204" pitchFamily="49" charset="0"/>
                </a:rPr>
                <a:t>	</a:t>
              </a:r>
              <a:r>
                <a:rPr lang="en-US" dirty="0" err="1">
                  <a:solidFill>
                    <a:srgbClr val="000000"/>
                  </a:solidFill>
                  <a:latin typeface="Consolas" panose="020B0609020204030204" pitchFamily="49" charset="0"/>
                  <a:cs typeface="Consolas" panose="020B0609020204030204" pitchFamily="49" charset="0"/>
                </a:rPr>
                <a:t>item_t</a:t>
              </a:r>
              <a:r>
                <a:rPr lang="en-US" dirty="0">
                  <a:solidFill>
                    <a:srgbClr val="000000"/>
                  </a:solidFill>
                  <a:latin typeface="Consolas" panose="020B0609020204030204" pitchFamily="49" charset="0"/>
                  <a:cs typeface="Consolas" panose="020B0609020204030204" pitchFamily="49" charset="0"/>
                </a:rPr>
                <a:t> </a:t>
              </a:r>
              <a:r>
                <a:rPr lang="en-US" dirty="0" err="1">
                  <a:solidFill>
                    <a:srgbClr val="000000"/>
                  </a:solidFill>
                  <a:latin typeface="Consolas" panose="020B0609020204030204" pitchFamily="49" charset="0"/>
                  <a:cs typeface="Consolas" panose="020B0609020204030204" pitchFamily="49" charset="0"/>
                </a:rPr>
                <a:t>new_item</a:t>
              </a:r>
              <a:r>
                <a:rPr lang="en-US" dirty="0">
                  <a:solidFill>
                    <a:srgbClr val="000000"/>
                  </a:solidFill>
                  <a:latin typeface="Consolas" panose="020B0609020204030204" pitchFamily="49" charset="0"/>
                  <a:cs typeface="Consolas" panose="020B0609020204030204" pitchFamily="49" charset="0"/>
                </a:rPr>
                <a:t>) {</a:t>
              </a:r>
              <a:endParaRPr lang="en-US" dirty="0">
                <a:latin typeface="Consolas" panose="020B0609020204030204" pitchFamily="49" charset="0"/>
                <a:cs typeface="Consolas" panose="020B0609020204030204" pitchFamily="49" charset="0"/>
              </a:endParaRPr>
            </a:p>
            <a:p>
              <a:pPr>
                <a:lnSpc>
                  <a:spcPts val="2400"/>
                </a:lnSpc>
              </a:pPr>
              <a:r>
                <a:rPr lang="en-US" dirty="0">
                  <a:solidFill>
                    <a:srgbClr val="000000"/>
                  </a:solidFill>
                  <a:latin typeface="Consolas" panose="020B0609020204030204" pitchFamily="49" charset="0"/>
                  <a:cs typeface="Consolas" panose="020B0609020204030204" pitchFamily="49" charset="0"/>
                </a:rPr>
                <a:t> backup(array[</a:t>
              </a:r>
              <a:r>
                <a:rPr lang="en-US" dirty="0" err="1">
                  <a:solidFill>
                    <a:srgbClr val="000000"/>
                  </a:solidFill>
                  <a:latin typeface="Consolas" panose="020B0609020204030204" pitchFamily="49" charset="0"/>
                  <a:cs typeface="Consolas" panose="020B0609020204030204" pitchFamily="49" charset="0"/>
                </a:rPr>
                <a:t>idx</a:t>
              </a:r>
              <a:r>
                <a:rPr lang="en-US" dirty="0">
                  <a:solidFill>
                    <a:srgbClr val="000000"/>
                  </a:solidFill>
                  <a:latin typeface="Consolas" panose="020B0609020204030204" pitchFamily="49" charset="0"/>
                  <a:cs typeface="Consolas" panose="020B0609020204030204" pitchFamily="49" charset="0"/>
                </a:rPr>
                <a:t>]);</a:t>
              </a:r>
              <a:endParaRPr lang="en-US" dirty="0">
                <a:latin typeface="Consolas" panose="020B0609020204030204" pitchFamily="49" charset="0"/>
                <a:cs typeface="Consolas" panose="020B0609020204030204" pitchFamily="49" charset="0"/>
              </a:endParaRPr>
            </a:p>
            <a:p>
              <a:pPr>
                <a:lnSpc>
                  <a:spcPts val="1800"/>
                </a:lnSpc>
              </a:pPr>
              <a:r>
                <a:rPr lang="en-US" dirty="0">
                  <a:solidFill>
                    <a:schemeClr val="accent1">
                      <a:lumMod val="75000"/>
                    </a:schemeClr>
                  </a:solidFill>
                  <a:latin typeface="Consolas" panose="020B0609020204030204" pitchFamily="49" charset="0"/>
                  <a:cs typeface="Consolas" panose="020B0609020204030204" pitchFamily="49" charset="0"/>
                </a:rPr>
                <a:t> </a:t>
              </a:r>
              <a:r>
                <a:rPr lang="en-US" dirty="0" err="1">
                  <a:solidFill>
                    <a:schemeClr val="accent1">
                      <a:lumMod val="75000"/>
                    </a:schemeClr>
                  </a:solidFill>
                  <a:latin typeface="Consolas" panose="020B0609020204030204" pitchFamily="49" charset="0"/>
                  <a:cs typeface="Consolas" panose="020B0609020204030204" pitchFamily="49" charset="0"/>
                </a:rPr>
                <a:t>persist_barrier</a:t>
              </a:r>
              <a:r>
                <a:rPr lang="en-US" dirty="0">
                  <a:solidFill>
                    <a:schemeClr val="accent1">
                      <a:lumMod val="75000"/>
                    </a:schemeClr>
                  </a:solidFill>
                  <a:latin typeface="Consolas" panose="020B0609020204030204" pitchFamily="49" charset="0"/>
                  <a:cs typeface="Consolas" panose="020B0609020204030204" pitchFamily="49" charset="0"/>
                </a:rPr>
                <a:t>();</a:t>
              </a:r>
            </a:p>
            <a:p>
              <a:pPr>
                <a:lnSpc>
                  <a:spcPts val="1800"/>
                </a:lnSpc>
              </a:pPr>
              <a:r>
                <a:rPr lang="en-US" dirty="0">
                  <a:solidFill>
                    <a:srgbClr val="000000"/>
                  </a:solidFill>
                  <a:latin typeface="Consolas" panose="020B0609020204030204" pitchFamily="49" charset="0"/>
                  <a:cs typeface="Consolas" panose="020B0609020204030204" pitchFamily="49" charset="0"/>
                </a:rPr>
                <a:t> valid = 1;</a:t>
              </a:r>
              <a:endParaRPr lang="en-US" dirty="0">
                <a:latin typeface="Consolas" panose="020B0609020204030204" pitchFamily="49" charset="0"/>
                <a:cs typeface="Consolas" panose="020B0609020204030204" pitchFamily="49" charset="0"/>
              </a:endParaRPr>
            </a:p>
            <a:p>
              <a:pPr>
                <a:lnSpc>
                  <a:spcPts val="1800"/>
                </a:lnSpc>
              </a:pPr>
              <a:r>
                <a:rPr lang="en-US" dirty="0">
                  <a:solidFill>
                    <a:schemeClr val="accent1">
                      <a:lumMod val="75000"/>
                    </a:schemeClr>
                  </a:solidFill>
                  <a:latin typeface="Consolas" panose="020B0609020204030204" pitchFamily="49" charset="0"/>
                  <a:cs typeface="Consolas" panose="020B0609020204030204" pitchFamily="49" charset="0"/>
                </a:rPr>
                <a:t> </a:t>
              </a:r>
              <a:r>
                <a:rPr lang="en-US" dirty="0" err="1">
                  <a:solidFill>
                    <a:schemeClr val="accent1">
                      <a:lumMod val="75000"/>
                    </a:schemeClr>
                  </a:solidFill>
                  <a:latin typeface="Consolas" panose="020B0609020204030204" pitchFamily="49" charset="0"/>
                  <a:cs typeface="Consolas" panose="020B0609020204030204" pitchFamily="49" charset="0"/>
                </a:rPr>
                <a:t>persist_barrier</a:t>
              </a:r>
              <a:r>
                <a:rPr lang="en-US" dirty="0">
                  <a:solidFill>
                    <a:schemeClr val="accent1">
                      <a:lumMod val="75000"/>
                    </a:schemeClr>
                  </a:solidFill>
                  <a:latin typeface="Consolas" panose="020B0609020204030204" pitchFamily="49" charset="0"/>
                  <a:cs typeface="Consolas" panose="020B0609020204030204" pitchFamily="49" charset="0"/>
                </a:rPr>
                <a:t>();</a:t>
              </a:r>
            </a:p>
            <a:p>
              <a:pPr>
                <a:lnSpc>
                  <a:spcPts val="1800"/>
                </a:lnSpc>
              </a:pPr>
              <a:r>
                <a:rPr lang="en-US" dirty="0">
                  <a:solidFill>
                    <a:srgbClr val="000000"/>
                  </a:solidFill>
                  <a:latin typeface="Consolas" panose="020B0609020204030204" pitchFamily="49" charset="0"/>
                  <a:cs typeface="Consolas" panose="020B0609020204030204" pitchFamily="49" charset="0"/>
                </a:rPr>
                <a:t> update(array[</a:t>
              </a:r>
              <a:r>
                <a:rPr lang="en-US" dirty="0" err="1">
                  <a:solidFill>
                    <a:srgbClr val="000000"/>
                  </a:solidFill>
                  <a:latin typeface="Consolas" panose="020B0609020204030204" pitchFamily="49" charset="0"/>
                  <a:cs typeface="Consolas" panose="020B0609020204030204" pitchFamily="49" charset="0"/>
                </a:rPr>
                <a:t>idx</a:t>
              </a:r>
              <a:r>
                <a:rPr lang="en-US" dirty="0">
                  <a:solidFill>
                    <a:srgbClr val="000000"/>
                  </a:solidFill>
                  <a:latin typeface="Consolas" panose="020B0609020204030204" pitchFamily="49" charset="0"/>
                  <a:cs typeface="Consolas" panose="020B0609020204030204" pitchFamily="49" charset="0"/>
                </a:rPr>
                <a:t>],value);</a:t>
              </a:r>
            </a:p>
            <a:p>
              <a:pPr>
                <a:lnSpc>
                  <a:spcPts val="1800"/>
                </a:lnSpc>
              </a:pPr>
              <a:r>
                <a:rPr lang="en-US" dirty="0">
                  <a:solidFill>
                    <a:srgbClr val="000000"/>
                  </a:solidFill>
                  <a:latin typeface="Consolas" panose="020B0609020204030204" pitchFamily="49" charset="0"/>
                  <a:cs typeface="Consolas" panose="020B0609020204030204" pitchFamily="49" charset="0"/>
                </a:rPr>
                <a:t> ...</a:t>
              </a:r>
              <a:endParaRPr lang="en-US" dirty="0">
                <a:latin typeface="Consolas" panose="020B0609020204030204" pitchFamily="49" charset="0"/>
                <a:cs typeface="Consolas" panose="020B0609020204030204" pitchFamily="49" charset="0"/>
              </a:endParaRPr>
            </a:p>
            <a:p>
              <a:pPr>
                <a:lnSpc>
                  <a:spcPts val="1800"/>
                </a:lnSpc>
              </a:pPr>
              <a:r>
                <a:rPr lang="en-US" dirty="0">
                  <a:solidFill>
                    <a:srgbClr val="000000"/>
                  </a:solidFill>
                  <a:latin typeface="Consolas" panose="020B0609020204030204" pitchFamily="49" charset="0"/>
                  <a:cs typeface="Consolas" panose="020B0609020204030204" pitchFamily="49" charset="0"/>
                </a:rPr>
                <a:t>}</a:t>
              </a:r>
              <a:endParaRPr lang="en-US" dirty="0">
                <a:latin typeface="Consolas" panose="020B0609020204030204" pitchFamily="49" charset="0"/>
                <a:cs typeface="Consolas" panose="020B0609020204030204" pitchFamily="49" charset="0"/>
              </a:endParaRPr>
            </a:p>
          </p:txBody>
        </p:sp>
      </p:grpSp>
      <p:sp>
        <p:nvSpPr>
          <p:cNvPr id="18" name="Rectangle 17">
            <a:extLst>
              <a:ext uri="{FF2B5EF4-FFF2-40B4-BE49-F238E27FC236}">
                <a16:creationId xmlns:a16="http://schemas.microsoft.com/office/drawing/2014/main" id="{327EE4D6-6E2D-4078-9F4C-B3E56AB9DD46}"/>
              </a:ext>
            </a:extLst>
          </p:cNvPr>
          <p:cNvSpPr/>
          <p:nvPr/>
        </p:nvSpPr>
        <p:spPr>
          <a:xfrm>
            <a:off x="2035354" y="1844563"/>
            <a:ext cx="1584146" cy="739551"/>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Franklin Gothic Medium" panose="020B0603020102020204" pitchFamily="34" charset="0"/>
              </a:rPr>
              <a:t>Backup</a:t>
            </a:r>
          </a:p>
        </p:txBody>
      </p:sp>
      <p:sp>
        <p:nvSpPr>
          <p:cNvPr id="19" name="Rectangle 18">
            <a:extLst>
              <a:ext uri="{FF2B5EF4-FFF2-40B4-BE49-F238E27FC236}">
                <a16:creationId xmlns:a16="http://schemas.microsoft.com/office/drawing/2014/main" id="{5CE69489-3BF7-4794-918E-4633173922E7}"/>
              </a:ext>
            </a:extLst>
          </p:cNvPr>
          <p:cNvSpPr/>
          <p:nvPr/>
        </p:nvSpPr>
        <p:spPr>
          <a:xfrm>
            <a:off x="2035354" y="3032374"/>
            <a:ext cx="1584146" cy="739551"/>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Franklin Gothic Medium" panose="020B0603020102020204" pitchFamily="34" charset="0"/>
              </a:rPr>
              <a:t>Update</a:t>
            </a:r>
          </a:p>
        </p:txBody>
      </p:sp>
      <p:sp>
        <p:nvSpPr>
          <p:cNvPr id="20" name="Rectangle 19">
            <a:extLst>
              <a:ext uri="{FF2B5EF4-FFF2-40B4-BE49-F238E27FC236}">
                <a16:creationId xmlns:a16="http://schemas.microsoft.com/office/drawing/2014/main" id="{B796610E-4BB6-45B4-82AB-DD1B4AA3AE71}"/>
              </a:ext>
            </a:extLst>
          </p:cNvPr>
          <p:cNvSpPr/>
          <p:nvPr/>
        </p:nvSpPr>
        <p:spPr>
          <a:xfrm>
            <a:off x="2035355" y="4220960"/>
            <a:ext cx="1584146" cy="739551"/>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Franklin Gothic Medium" panose="020B0603020102020204" pitchFamily="34" charset="0"/>
              </a:rPr>
              <a:t>Commit</a:t>
            </a:r>
          </a:p>
        </p:txBody>
      </p:sp>
      <p:cxnSp>
        <p:nvCxnSpPr>
          <p:cNvPr id="21" name="Straight Arrow Connector 20">
            <a:extLst>
              <a:ext uri="{FF2B5EF4-FFF2-40B4-BE49-F238E27FC236}">
                <a16:creationId xmlns:a16="http://schemas.microsoft.com/office/drawing/2014/main" id="{9E3C7D2B-7A67-4427-8C81-3817E34BDD49}"/>
              </a:ext>
            </a:extLst>
          </p:cNvPr>
          <p:cNvCxnSpPr>
            <a:cxnSpLocks/>
            <a:stCxn id="18" idx="2"/>
            <a:endCxn id="19" idx="0"/>
          </p:cNvCxnSpPr>
          <p:nvPr/>
        </p:nvCxnSpPr>
        <p:spPr>
          <a:xfrm>
            <a:off x="2827427" y="2584114"/>
            <a:ext cx="0" cy="44826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1E4F3E1-09E0-4D58-AA10-313ADDFEF531}"/>
              </a:ext>
            </a:extLst>
          </p:cNvPr>
          <p:cNvCxnSpPr>
            <a:cxnSpLocks/>
            <a:stCxn id="19" idx="2"/>
            <a:endCxn id="20" idx="0"/>
          </p:cNvCxnSpPr>
          <p:nvPr/>
        </p:nvCxnSpPr>
        <p:spPr>
          <a:xfrm>
            <a:off x="2827427" y="3771925"/>
            <a:ext cx="1" cy="44903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3" name="Arrow: Right 22">
            <a:extLst>
              <a:ext uri="{FF2B5EF4-FFF2-40B4-BE49-F238E27FC236}">
                <a16:creationId xmlns:a16="http://schemas.microsoft.com/office/drawing/2014/main" id="{12895153-60FB-4A06-90D2-6BAD0D87A626}"/>
              </a:ext>
            </a:extLst>
          </p:cNvPr>
          <p:cNvSpPr/>
          <p:nvPr/>
        </p:nvSpPr>
        <p:spPr>
          <a:xfrm>
            <a:off x="6837882" y="3032374"/>
            <a:ext cx="553518" cy="50232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57D76492-E0CC-4C07-AA1A-69038FE34A2A}"/>
              </a:ext>
            </a:extLst>
          </p:cNvPr>
          <p:cNvSpPr/>
          <p:nvPr/>
        </p:nvSpPr>
        <p:spPr>
          <a:xfrm rot="10800000">
            <a:off x="4205681" y="3032374"/>
            <a:ext cx="553518" cy="50232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AD03BBA-10EF-4B11-A479-BCA33B1D80F0}"/>
              </a:ext>
            </a:extLst>
          </p:cNvPr>
          <p:cNvSpPr txBox="1"/>
          <p:nvPr/>
        </p:nvSpPr>
        <p:spPr>
          <a:xfrm>
            <a:off x="350023" y="5529228"/>
            <a:ext cx="4954808" cy="913070"/>
          </a:xfrm>
          <a:prstGeom prst="rect">
            <a:avLst/>
          </a:prstGeom>
          <a:noFill/>
        </p:spPr>
        <p:txBody>
          <a:bodyPr wrap="square" rtlCol="0">
            <a:spAutoFit/>
          </a:bodyPr>
          <a:lstStyle/>
          <a:p>
            <a:pPr algn="ctr">
              <a:lnSpc>
                <a:spcPts val="3200"/>
              </a:lnSpc>
            </a:pPr>
            <a:r>
              <a:rPr lang="en-US" sz="3200" dirty="0">
                <a:solidFill>
                  <a:schemeClr val="accent1">
                    <a:lumMod val="75000"/>
                  </a:schemeClr>
                </a:solidFill>
                <a:latin typeface="Franklin Gothic Medium" panose="020B0603020102020204" pitchFamily="34" charset="0"/>
              </a:rPr>
              <a:t>Crash Consistency Mechanism</a:t>
            </a:r>
          </a:p>
        </p:txBody>
      </p:sp>
      <p:sp>
        <p:nvSpPr>
          <p:cNvPr id="30" name="TextBox 29">
            <a:extLst>
              <a:ext uri="{FF2B5EF4-FFF2-40B4-BE49-F238E27FC236}">
                <a16:creationId xmlns:a16="http://schemas.microsoft.com/office/drawing/2014/main" id="{FECD04BE-0A7C-48C3-9C0B-B8EA71BCC18D}"/>
              </a:ext>
            </a:extLst>
          </p:cNvPr>
          <p:cNvSpPr txBox="1"/>
          <p:nvPr/>
        </p:nvSpPr>
        <p:spPr>
          <a:xfrm>
            <a:off x="7892730" y="5496047"/>
            <a:ext cx="3259619" cy="913070"/>
          </a:xfrm>
          <a:prstGeom prst="rect">
            <a:avLst/>
          </a:prstGeom>
          <a:noFill/>
        </p:spPr>
        <p:txBody>
          <a:bodyPr wrap="square" rtlCol="0">
            <a:spAutoFit/>
          </a:bodyPr>
          <a:lstStyle/>
          <a:p>
            <a:pPr algn="ctr">
              <a:lnSpc>
                <a:spcPts val="3200"/>
              </a:lnSpc>
            </a:pPr>
            <a:r>
              <a:rPr lang="en-US" sz="3200" dirty="0">
                <a:solidFill>
                  <a:schemeClr val="accent1">
                    <a:lumMod val="75000"/>
                  </a:schemeClr>
                </a:solidFill>
                <a:latin typeface="Franklin Gothic Medium" panose="020B0603020102020204" pitchFamily="34" charset="0"/>
              </a:rPr>
              <a:t>Correct</a:t>
            </a:r>
          </a:p>
          <a:p>
            <a:pPr algn="ctr">
              <a:lnSpc>
                <a:spcPts val="3200"/>
              </a:lnSpc>
            </a:pPr>
            <a:r>
              <a:rPr lang="en-US" sz="3200" dirty="0">
                <a:solidFill>
                  <a:schemeClr val="accent1">
                    <a:lumMod val="75000"/>
                  </a:schemeClr>
                </a:solidFill>
                <a:latin typeface="Franklin Gothic Medium" panose="020B0603020102020204" pitchFamily="34" charset="0"/>
              </a:rPr>
              <a:t>Implementation</a:t>
            </a:r>
          </a:p>
        </p:txBody>
      </p:sp>
      <p:pic>
        <p:nvPicPr>
          <p:cNvPr id="6" name="Audio 5">
            <a:hlinkClick r:id="" action="ppaction://media"/>
            <a:extLst>
              <a:ext uri="{FF2B5EF4-FFF2-40B4-BE49-F238E27FC236}">
                <a16:creationId xmlns:a16="http://schemas.microsoft.com/office/drawing/2014/main" id="{94165543-CF1A-47A6-B447-2AD4D7206B9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556626359"/>
      </p:ext>
    </p:extLst>
  </p:cSld>
  <p:clrMapOvr>
    <a:masterClrMapping/>
  </p:clrMapOvr>
  <mc:AlternateContent xmlns:mc="http://schemas.openxmlformats.org/markup-compatibility/2006" xmlns:p14="http://schemas.microsoft.com/office/powerpoint/2010/main">
    <mc:Choice Requires="p14">
      <p:transition spd="slow" p14:dur="2000" advTm="13766"/>
    </mc:Choice>
    <mc:Fallback xmlns="">
      <p:transition spd="slow" advTm="13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6"/>
                </p:tgtEl>
              </p:cMediaNode>
            </p:audio>
          </p:childTnLst>
        </p:cTn>
      </p:par>
    </p:tnLst>
    <p:bldLst>
      <p:bldP spid="18" grpId="0" animBg="1"/>
      <p:bldP spid="19" grpId="0" animBg="1"/>
      <p:bldP spid="20" grpId="0" animBg="1"/>
      <p:bldP spid="23" grpId="0" animBg="1"/>
      <p:bldP spid="28" grpId="0" animBg="1"/>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6A11C-C3F3-470F-A87D-42D0633AB91D}"/>
              </a:ext>
            </a:extLst>
          </p:cNvPr>
          <p:cNvSpPr>
            <a:spLocks noGrp="1"/>
          </p:cNvSpPr>
          <p:nvPr>
            <p:ph type="title"/>
          </p:nvPr>
        </p:nvSpPr>
        <p:spPr/>
        <p:txBody>
          <a:bodyPr/>
          <a:lstStyle/>
          <a:p>
            <a:r>
              <a:rPr lang="en-US" dirty="0"/>
              <a:t>Testing Crash Consistency</a:t>
            </a:r>
          </a:p>
        </p:txBody>
      </p:sp>
      <p:sp>
        <p:nvSpPr>
          <p:cNvPr id="3" name="Content Placeholder 2">
            <a:extLst>
              <a:ext uri="{FF2B5EF4-FFF2-40B4-BE49-F238E27FC236}">
                <a16:creationId xmlns:a16="http://schemas.microsoft.com/office/drawing/2014/main" id="{13EF07E8-5361-4913-A8FB-EB5DF4105777}"/>
              </a:ext>
            </a:extLst>
          </p:cNvPr>
          <p:cNvSpPr>
            <a:spLocks noGrp="1"/>
          </p:cNvSpPr>
          <p:nvPr>
            <p:ph idx="1"/>
          </p:nvPr>
        </p:nvSpPr>
        <p:spPr>
          <a:xfrm>
            <a:off x="838200" y="1825625"/>
            <a:ext cx="10515600" cy="1489075"/>
          </a:xfrm>
        </p:spPr>
        <p:txBody>
          <a:bodyPr/>
          <a:lstStyle/>
          <a:p>
            <a:r>
              <a:rPr lang="en-US" dirty="0"/>
              <a:t>During execution, programs need to ensure:</a:t>
            </a:r>
          </a:p>
          <a:p>
            <a:pPr lvl="1"/>
            <a:r>
              <a:rPr lang="en-US" dirty="0">
                <a:solidFill>
                  <a:schemeClr val="accent1">
                    <a:lumMod val="75000"/>
                  </a:schemeClr>
                </a:solidFill>
              </a:rPr>
              <a:t>Durability: </a:t>
            </a:r>
            <a:r>
              <a:rPr lang="en-US" dirty="0"/>
              <a:t>writes become persistent in PM</a:t>
            </a:r>
          </a:p>
          <a:p>
            <a:pPr lvl="1"/>
            <a:r>
              <a:rPr lang="en-US" dirty="0">
                <a:solidFill>
                  <a:schemeClr val="accent1">
                    <a:lumMod val="75000"/>
                  </a:schemeClr>
                </a:solidFill>
              </a:rPr>
              <a:t>Ordering:</a:t>
            </a:r>
            <a:r>
              <a:rPr lang="en-US" dirty="0"/>
              <a:t> one write becomes persistent before another</a:t>
            </a:r>
          </a:p>
          <a:p>
            <a:pPr lvl="1"/>
            <a:endParaRPr lang="en-US" dirty="0"/>
          </a:p>
        </p:txBody>
      </p:sp>
      <p:sp>
        <p:nvSpPr>
          <p:cNvPr id="4" name="Slide Number Placeholder 3">
            <a:extLst>
              <a:ext uri="{FF2B5EF4-FFF2-40B4-BE49-F238E27FC236}">
                <a16:creationId xmlns:a16="http://schemas.microsoft.com/office/drawing/2014/main" id="{9A69D56D-6CF0-4AF2-880F-0FCCF111579C}"/>
              </a:ext>
            </a:extLst>
          </p:cNvPr>
          <p:cNvSpPr>
            <a:spLocks noGrp="1"/>
          </p:cNvSpPr>
          <p:nvPr>
            <p:ph type="sldNum" sz="quarter" idx="12"/>
          </p:nvPr>
        </p:nvSpPr>
        <p:spPr/>
        <p:txBody>
          <a:bodyPr/>
          <a:lstStyle/>
          <a:p>
            <a:fld id="{09CBB891-A474-417A-9134-EF0307377039}" type="slidenum">
              <a:rPr lang="en-US" smtClean="0"/>
              <a:t>9</a:t>
            </a:fld>
            <a:endParaRPr lang="en-US"/>
          </a:p>
        </p:txBody>
      </p:sp>
      <p:sp>
        <p:nvSpPr>
          <p:cNvPr id="5" name="TextBox 4">
            <a:extLst>
              <a:ext uri="{FF2B5EF4-FFF2-40B4-BE49-F238E27FC236}">
                <a16:creationId xmlns:a16="http://schemas.microsoft.com/office/drawing/2014/main" id="{D71BFF2F-9B9C-4045-9710-20EEB6967BCA}"/>
              </a:ext>
            </a:extLst>
          </p:cNvPr>
          <p:cNvSpPr txBox="1"/>
          <p:nvPr/>
        </p:nvSpPr>
        <p:spPr>
          <a:xfrm>
            <a:off x="9090010" y="1833764"/>
            <a:ext cx="2574472" cy="400110"/>
          </a:xfrm>
          <a:prstGeom prst="rect">
            <a:avLst/>
          </a:prstGeom>
          <a:noFill/>
        </p:spPr>
        <p:txBody>
          <a:bodyPr wrap="square" rtlCol="0">
            <a:spAutoFit/>
          </a:bodyPr>
          <a:lstStyle/>
          <a:p>
            <a:r>
              <a:rPr lang="en-US" sz="2000" dirty="0">
                <a:latin typeface="Franklin Gothic Medium" panose="020B0603020102020204" pitchFamily="34" charset="0"/>
              </a:rPr>
              <a:t>[</a:t>
            </a:r>
            <a:r>
              <a:rPr lang="en-US" sz="2000" dirty="0" err="1">
                <a:latin typeface="Franklin Gothic Medium" panose="020B0603020102020204" pitchFamily="34" charset="0"/>
              </a:rPr>
              <a:t>PMTest</a:t>
            </a:r>
            <a:r>
              <a:rPr lang="en-US" sz="2000" dirty="0">
                <a:latin typeface="Franklin Gothic Medium" panose="020B0603020102020204" pitchFamily="34" charset="0"/>
              </a:rPr>
              <a:t>, ASPLOS’19]</a:t>
            </a:r>
          </a:p>
        </p:txBody>
      </p:sp>
      <p:sp>
        <p:nvSpPr>
          <p:cNvPr id="6" name="Rectangle 5">
            <a:extLst>
              <a:ext uri="{FF2B5EF4-FFF2-40B4-BE49-F238E27FC236}">
                <a16:creationId xmlns:a16="http://schemas.microsoft.com/office/drawing/2014/main" id="{7E6FE20A-0D87-4B33-844C-C698D9A6719B}"/>
              </a:ext>
            </a:extLst>
          </p:cNvPr>
          <p:cNvSpPr/>
          <p:nvPr/>
        </p:nvSpPr>
        <p:spPr>
          <a:xfrm>
            <a:off x="2964071" y="3282678"/>
            <a:ext cx="838338" cy="85428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94A834-FF03-4C08-84EF-67917F6649A4}"/>
              </a:ext>
            </a:extLst>
          </p:cNvPr>
          <p:cNvSpPr/>
          <p:nvPr/>
        </p:nvSpPr>
        <p:spPr>
          <a:xfrm>
            <a:off x="2964071" y="4136959"/>
            <a:ext cx="838338" cy="85428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F2C57EE9-A97E-49CA-8E4E-EBF1C34529FD}"/>
              </a:ext>
            </a:extLst>
          </p:cNvPr>
          <p:cNvCxnSpPr>
            <a:stCxn id="6" idx="3"/>
            <a:endCxn id="10" idx="1"/>
          </p:cNvCxnSpPr>
          <p:nvPr/>
        </p:nvCxnSpPr>
        <p:spPr>
          <a:xfrm>
            <a:off x="3802409" y="3709819"/>
            <a:ext cx="817813" cy="1"/>
          </a:xfrm>
          <a:prstGeom prst="straightConnector1">
            <a:avLst/>
          </a:prstGeom>
          <a:ln w="4445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7ACB2E0-1991-40A2-A3AB-BFE630066E2D}"/>
              </a:ext>
            </a:extLst>
          </p:cNvPr>
          <p:cNvCxnSpPr>
            <a:cxnSpLocks/>
            <a:stCxn id="9" idx="3"/>
            <a:endCxn id="12" idx="1"/>
          </p:cNvCxnSpPr>
          <p:nvPr/>
        </p:nvCxnSpPr>
        <p:spPr>
          <a:xfrm flipV="1">
            <a:off x="3802409" y="4564099"/>
            <a:ext cx="817813" cy="1"/>
          </a:xfrm>
          <a:prstGeom prst="straightConnector1">
            <a:avLst/>
          </a:prstGeom>
          <a:ln w="4445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8" name="Arrow: Curved Left 17">
            <a:extLst>
              <a:ext uri="{FF2B5EF4-FFF2-40B4-BE49-F238E27FC236}">
                <a16:creationId xmlns:a16="http://schemas.microsoft.com/office/drawing/2014/main" id="{A0E4109C-6095-4693-8786-0E4675506A47}"/>
              </a:ext>
            </a:extLst>
          </p:cNvPr>
          <p:cNvSpPr/>
          <p:nvPr/>
        </p:nvSpPr>
        <p:spPr>
          <a:xfrm>
            <a:off x="6705830" y="3672737"/>
            <a:ext cx="681094" cy="1089364"/>
          </a:xfrm>
          <a:prstGeom prst="curvedLef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Arrow: Right 19">
            <a:extLst>
              <a:ext uri="{FF2B5EF4-FFF2-40B4-BE49-F238E27FC236}">
                <a16:creationId xmlns:a16="http://schemas.microsoft.com/office/drawing/2014/main" id="{AC41B02E-9878-4150-A144-C4137DAD509A}"/>
              </a:ext>
            </a:extLst>
          </p:cNvPr>
          <p:cNvSpPr/>
          <p:nvPr/>
        </p:nvSpPr>
        <p:spPr>
          <a:xfrm rot="18900000">
            <a:off x="2435681" y="5061265"/>
            <a:ext cx="508072" cy="445296"/>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6D614AA-9E90-462D-A330-B51160B6E404}"/>
              </a:ext>
            </a:extLst>
          </p:cNvPr>
          <p:cNvSpPr txBox="1"/>
          <p:nvPr/>
        </p:nvSpPr>
        <p:spPr>
          <a:xfrm>
            <a:off x="7606277" y="3762017"/>
            <a:ext cx="3851410" cy="861774"/>
          </a:xfrm>
          <a:prstGeom prst="rect">
            <a:avLst/>
          </a:prstGeom>
          <a:noFill/>
        </p:spPr>
        <p:txBody>
          <a:bodyPr wrap="square" rtlCol="0">
            <a:spAutoFit/>
          </a:bodyPr>
          <a:lstStyle/>
          <a:p>
            <a:pPr>
              <a:lnSpc>
                <a:spcPts val="3000"/>
              </a:lnSpc>
            </a:pPr>
            <a:r>
              <a:rPr lang="en-US" sz="2800" dirty="0">
                <a:solidFill>
                  <a:schemeClr val="accent1">
                    <a:lumMod val="75000"/>
                  </a:schemeClr>
                </a:solidFill>
                <a:latin typeface="Franklin Gothic Medium" panose="020B0603020102020204" pitchFamily="34" charset="0"/>
              </a:rPr>
              <a:t>Is </a:t>
            </a:r>
            <a:r>
              <a:rPr lang="en-US" sz="2800" dirty="0">
                <a:solidFill>
                  <a:schemeClr val="accent1">
                    <a:lumMod val="75000"/>
                  </a:schemeClr>
                </a:solidFill>
                <a:latin typeface="Consolas" panose="020B0609020204030204" pitchFamily="49" charset="0"/>
              </a:rPr>
              <a:t>backup</a:t>
            </a:r>
            <a:r>
              <a:rPr lang="en-US" sz="2800" dirty="0">
                <a:solidFill>
                  <a:schemeClr val="accent1">
                    <a:lumMod val="75000"/>
                  </a:schemeClr>
                </a:solidFill>
                <a:latin typeface="Franklin Gothic Medium" panose="020B0603020102020204" pitchFamily="34" charset="0"/>
              </a:rPr>
              <a:t> persisted before </a:t>
            </a:r>
            <a:r>
              <a:rPr lang="en-US" sz="2800" dirty="0">
                <a:solidFill>
                  <a:schemeClr val="accent1">
                    <a:lumMod val="75000"/>
                  </a:schemeClr>
                </a:solidFill>
                <a:latin typeface="Consolas" panose="020B0609020204030204" pitchFamily="49" charset="0"/>
              </a:rPr>
              <a:t>valid</a:t>
            </a:r>
            <a:r>
              <a:rPr lang="en-US" sz="2800" dirty="0">
                <a:solidFill>
                  <a:schemeClr val="accent1">
                    <a:lumMod val="75000"/>
                  </a:schemeClr>
                </a:solidFill>
                <a:latin typeface="Franklin Gothic Medium" panose="020B0603020102020204" pitchFamily="34" charset="0"/>
              </a:rPr>
              <a:t>?</a:t>
            </a:r>
          </a:p>
        </p:txBody>
      </p:sp>
      <p:sp>
        <p:nvSpPr>
          <p:cNvPr id="24" name="TextBox 23">
            <a:extLst>
              <a:ext uri="{FF2B5EF4-FFF2-40B4-BE49-F238E27FC236}">
                <a16:creationId xmlns:a16="http://schemas.microsoft.com/office/drawing/2014/main" id="{19D81311-806D-40B1-94AF-716FA758BEE3}"/>
              </a:ext>
            </a:extLst>
          </p:cNvPr>
          <p:cNvSpPr txBox="1"/>
          <p:nvPr/>
        </p:nvSpPr>
        <p:spPr>
          <a:xfrm>
            <a:off x="107655" y="5524834"/>
            <a:ext cx="3429083" cy="523220"/>
          </a:xfrm>
          <a:prstGeom prst="rect">
            <a:avLst/>
          </a:prstGeom>
          <a:noFill/>
        </p:spPr>
        <p:txBody>
          <a:bodyPr wrap="square" rtlCol="0">
            <a:spAutoFit/>
          </a:bodyPr>
          <a:lstStyle/>
          <a:p>
            <a:r>
              <a:rPr lang="en-US" sz="2800" dirty="0">
                <a:solidFill>
                  <a:schemeClr val="accent1">
                    <a:lumMod val="75000"/>
                  </a:schemeClr>
                </a:solidFill>
                <a:latin typeface="Franklin Gothic Medium" panose="020B0603020102020204" pitchFamily="34" charset="0"/>
              </a:rPr>
              <a:t>Is </a:t>
            </a:r>
            <a:r>
              <a:rPr lang="en-US" sz="2800" dirty="0">
                <a:solidFill>
                  <a:schemeClr val="accent1">
                    <a:lumMod val="75000"/>
                  </a:schemeClr>
                </a:solidFill>
                <a:latin typeface="Consolas" panose="020B0609020204030204" pitchFamily="49" charset="0"/>
              </a:rPr>
              <a:t>backup</a:t>
            </a:r>
            <a:r>
              <a:rPr lang="en-US" sz="2800" dirty="0">
                <a:solidFill>
                  <a:schemeClr val="accent1">
                    <a:lumMod val="75000"/>
                  </a:schemeClr>
                </a:solidFill>
                <a:latin typeface="Franklin Gothic Medium" panose="020B0603020102020204" pitchFamily="34" charset="0"/>
              </a:rPr>
              <a:t> persisted?</a:t>
            </a:r>
          </a:p>
        </p:txBody>
      </p:sp>
      <p:grpSp>
        <p:nvGrpSpPr>
          <p:cNvPr id="8" name="Group 7">
            <a:extLst>
              <a:ext uri="{FF2B5EF4-FFF2-40B4-BE49-F238E27FC236}">
                <a16:creationId xmlns:a16="http://schemas.microsoft.com/office/drawing/2014/main" id="{6DD3B2AA-F079-704F-8473-4FF05F4CB949}"/>
              </a:ext>
            </a:extLst>
          </p:cNvPr>
          <p:cNvGrpSpPr/>
          <p:nvPr/>
        </p:nvGrpSpPr>
        <p:grpSpPr>
          <a:xfrm>
            <a:off x="4620222" y="3443440"/>
            <a:ext cx="1866255" cy="532759"/>
            <a:chOff x="4620222" y="3443440"/>
            <a:chExt cx="1866255" cy="532759"/>
          </a:xfrm>
        </p:grpSpPr>
        <p:sp>
          <p:nvSpPr>
            <p:cNvPr id="10" name="Rectangle 9">
              <a:extLst>
                <a:ext uri="{FF2B5EF4-FFF2-40B4-BE49-F238E27FC236}">
                  <a16:creationId xmlns:a16="http://schemas.microsoft.com/office/drawing/2014/main" id="{35686EA9-8339-41CC-BF2E-CBC054D1DDB1}"/>
                </a:ext>
              </a:extLst>
            </p:cNvPr>
            <p:cNvSpPr/>
            <p:nvPr/>
          </p:nvSpPr>
          <p:spPr>
            <a:xfrm>
              <a:off x="4620222" y="3443440"/>
              <a:ext cx="525403" cy="53275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E6D66A2-36C3-CC49-A1FE-0847BF8901A5}"/>
                </a:ext>
              </a:extLst>
            </p:cNvPr>
            <p:cNvSpPr/>
            <p:nvPr/>
          </p:nvSpPr>
          <p:spPr>
            <a:xfrm>
              <a:off x="5118795" y="3444759"/>
              <a:ext cx="1367682" cy="523220"/>
            </a:xfrm>
            <a:prstGeom prst="rect">
              <a:avLst/>
            </a:prstGeom>
          </p:spPr>
          <p:txBody>
            <a:bodyPr wrap="none">
              <a:spAutoFit/>
            </a:bodyPr>
            <a:lstStyle/>
            <a:p>
              <a:r>
                <a:rPr lang="en-US" sz="2800" dirty="0">
                  <a:latin typeface="Consolas" panose="020B0609020204030204" pitchFamily="49" charset="0"/>
                  <a:cs typeface="Consolas" panose="020B0609020204030204" pitchFamily="49" charset="0"/>
                </a:rPr>
                <a:t>backup</a:t>
              </a:r>
            </a:p>
          </p:txBody>
        </p:sp>
      </p:grpSp>
      <p:grpSp>
        <p:nvGrpSpPr>
          <p:cNvPr id="11" name="Group 10">
            <a:extLst>
              <a:ext uri="{FF2B5EF4-FFF2-40B4-BE49-F238E27FC236}">
                <a16:creationId xmlns:a16="http://schemas.microsoft.com/office/drawing/2014/main" id="{53964C62-8C6D-964B-A346-CF8F61EF49FC}"/>
              </a:ext>
            </a:extLst>
          </p:cNvPr>
          <p:cNvGrpSpPr/>
          <p:nvPr/>
        </p:nvGrpSpPr>
        <p:grpSpPr>
          <a:xfrm>
            <a:off x="4620222" y="4280018"/>
            <a:ext cx="1677220" cy="550460"/>
            <a:chOff x="4620222" y="4280018"/>
            <a:chExt cx="1677220" cy="550460"/>
          </a:xfrm>
        </p:grpSpPr>
        <p:sp>
          <p:nvSpPr>
            <p:cNvPr id="12" name="Rectangle 11">
              <a:extLst>
                <a:ext uri="{FF2B5EF4-FFF2-40B4-BE49-F238E27FC236}">
                  <a16:creationId xmlns:a16="http://schemas.microsoft.com/office/drawing/2014/main" id="{5262EB01-2624-42F7-9FEF-2D21254EBFB6}"/>
                </a:ext>
              </a:extLst>
            </p:cNvPr>
            <p:cNvSpPr/>
            <p:nvPr/>
          </p:nvSpPr>
          <p:spPr>
            <a:xfrm>
              <a:off x="4620222" y="4297719"/>
              <a:ext cx="525403" cy="53275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8D82B3B9-711B-DC42-8E95-9AB3FFF2F590}"/>
                </a:ext>
              </a:extLst>
            </p:cNvPr>
            <p:cNvSpPr/>
            <p:nvPr/>
          </p:nvSpPr>
          <p:spPr>
            <a:xfrm>
              <a:off x="5126929" y="4280018"/>
              <a:ext cx="1170513" cy="523220"/>
            </a:xfrm>
            <a:prstGeom prst="rect">
              <a:avLst/>
            </a:prstGeom>
          </p:spPr>
          <p:txBody>
            <a:bodyPr wrap="none">
              <a:spAutoFit/>
            </a:bodyPr>
            <a:lstStyle/>
            <a:p>
              <a:r>
                <a:rPr lang="en-US" sz="2800" dirty="0">
                  <a:latin typeface="Consolas" panose="020B0609020204030204" pitchFamily="49" charset="0"/>
                  <a:cs typeface="Consolas" panose="020B0609020204030204" pitchFamily="49" charset="0"/>
                </a:rPr>
                <a:t>valid</a:t>
              </a:r>
            </a:p>
          </p:txBody>
        </p:sp>
      </p:grpSp>
      <p:sp>
        <p:nvSpPr>
          <p:cNvPr id="13" name="Rectangle 12">
            <a:extLst>
              <a:ext uri="{FF2B5EF4-FFF2-40B4-BE49-F238E27FC236}">
                <a16:creationId xmlns:a16="http://schemas.microsoft.com/office/drawing/2014/main" id="{D2AAE2DD-91DE-449E-85EB-38DE5FA7CED3}"/>
              </a:ext>
            </a:extLst>
          </p:cNvPr>
          <p:cNvSpPr/>
          <p:nvPr/>
        </p:nvSpPr>
        <p:spPr>
          <a:xfrm>
            <a:off x="211716" y="3856217"/>
            <a:ext cx="2635593" cy="523220"/>
          </a:xfrm>
          <a:prstGeom prst="rect">
            <a:avLst/>
          </a:prstGeom>
        </p:spPr>
        <p:txBody>
          <a:bodyPr wrap="none">
            <a:spAutoFit/>
          </a:bodyPr>
          <a:lstStyle/>
          <a:p>
            <a:r>
              <a:rPr lang="en-US" sz="2800" dirty="0">
                <a:solidFill>
                  <a:schemeClr val="accent1">
                    <a:lumMod val="75000"/>
                  </a:schemeClr>
                </a:solidFill>
                <a:latin typeface="Franklin Gothic Medium" panose="020B0603020102020204" pitchFamily="34" charset="0"/>
              </a:rPr>
              <a:t>Prog. Execution</a:t>
            </a:r>
          </a:p>
        </p:txBody>
      </p:sp>
      <p:sp>
        <p:nvSpPr>
          <p:cNvPr id="21" name="Lightning Bolt 20">
            <a:extLst>
              <a:ext uri="{FF2B5EF4-FFF2-40B4-BE49-F238E27FC236}">
                <a16:creationId xmlns:a16="http://schemas.microsoft.com/office/drawing/2014/main" id="{1A4F1CB4-C777-4C37-BBF5-817910B76C9B}"/>
              </a:ext>
            </a:extLst>
          </p:cNvPr>
          <p:cNvSpPr/>
          <p:nvPr/>
        </p:nvSpPr>
        <p:spPr>
          <a:xfrm>
            <a:off x="2964071" y="4511321"/>
            <a:ext cx="838338" cy="1013513"/>
          </a:xfrm>
          <a:prstGeom prst="lightningBol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D86D7A62-668E-4294-A848-7AF6ECFD2A06}"/>
              </a:ext>
            </a:extLst>
          </p:cNvPr>
          <p:cNvSpPr/>
          <p:nvPr/>
        </p:nvSpPr>
        <p:spPr>
          <a:xfrm>
            <a:off x="0" y="6092243"/>
            <a:ext cx="12192000" cy="68166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C00000"/>
                </a:solidFill>
                <a:latin typeface="Franklin Gothic Medium" panose="020B0603020102020204" pitchFamily="34" charset="0"/>
              </a:rPr>
              <a:t>What happens after failure?</a:t>
            </a:r>
          </a:p>
        </p:txBody>
      </p:sp>
      <p:pic>
        <p:nvPicPr>
          <p:cNvPr id="29" name="Audio 28">
            <a:hlinkClick r:id="" action="ppaction://media"/>
            <a:extLst>
              <a:ext uri="{FF2B5EF4-FFF2-40B4-BE49-F238E27FC236}">
                <a16:creationId xmlns:a16="http://schemas.microsoft.com/office/drawing/2014/main" id="{7CAAE813-3EFB-4C30-971F-000CCED44DC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748749896"/>
      </p:ext>
    </p:extLst>
  </p:cSld>
  <p:clrMapOvr>
    <a:masterClrMapping/>
  </p:clrMapOvr>
  <mc:AlternateContent xmlns:mc="http://schemas.openxmlformats.org/markup-compatibility/2006" xmlns:p14="http://schemas.microsoft.com/office/powerpoint/2010/main">
    <mc:Choice Requires="p14">
      <p:transition spd="slow" p14:dur="2000" advTm="31628"/>
    </mc:Choice>
    <mc:Fallback xmlns="">
      <p:transition spd="slow" advTm="31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29"/>
                </p:tgtEl>
              </p:cMediaNode>
            </p:audio>
          </p:childTnLst>
        </p:cTn>
      </p:par>
    </p:tnLst>
    <p:bldLst>
      <p:bldP spid="3" grpId="0" uiExpand="1" build="p"/>
      <p:bldP spid="5" grpId="0"/>
      <p:bldP spid="6" grpId="0" animBg="1"/>
      <p:bldP spid="9" grpId="0" animBg="1"/>
      <p:bldP spid="18" grpId="0" animBg="1"/>
      <p:bldP spid="20" grpId="0" animBg="1"/>
      <p:bldP spid="22" grpId="0"/>
      <p:bldP spid="24" grpId="0"/>
      <p:bldP spid="13" grpId="0"/>
      <p:bldP spid="21" grpId="0" animBg="1"/>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3|3.5|2.1|2.2|3.6|4.4|5.4"/>
</p:tagLst>
</file>

<file path=ppt/tags/tag10.xml><?xml version="1.0" encoding="utf-8"?>
<p:tagLst xmlns:a="http://schemas.openxmlformats.org/drawingml/2006/main" xmlns:r="http://schemas.openxmlformats.org/officeDocument/2006/relationships" xmlns:p="http://schemas.openxmlformats.org/presentationml/2006/main">
  <p:tag name="TIMING" val="|2.2|3.4|4"/>
</p:tagLst>
</file>

<file path=ppt/tags/tag11.xml><?xml version="1.0" encoding="utf-8"?>
<p:tagLst xmlns:a="http://schemas.openxmlformats.org/drawingml/2006/main" xmlns:r="http://schemas.openxmlformats.org/officeDocument/2006/relationships" xmlns:p="http://schemas.openxmlformats.org/presentationml/2006/main">
  <p:tag name="TIMING" val="|1.3|3.1|9.4"/>
</p:tagLst>
</file>

<file path=ppt/tags/tag12.xml><?xml version="1.0" encoding="utf-8"?>
<p:tagLst xmlns:a="http://schemas.openxmlformats.org/drawingml/2006/main" xmlns:r="http://schemas.openxmlformats.org/officeDocument/2006/relationships" xmlns:p="http://schemas.openxmlformats.org/presentationml/2006/main">
  <p:tag name="TIMING" val="|2.8|2.9|0.6|0.4|0.6|3.8|3.2|5.7|0.6|7.7|5"/>
</p:tagLst>
</file>

<file path=ppt/tags/tag13.xml><?xml version="1.0" encoding="utf-8"?>
<p:tagLst xmlns:a="http://schemas.openxmlformats.org/drawingml/2006/main" xmlns:r="http://schemas.openxmlformats.org/officeDocument/2006/relationships" xmlns:p="http://schemas.openxmlformats.org/presentationml/2006/main">
  <p:tag name="TIMING" val="|0.7|10.7|0.7|11.2|7.5"/>
</p:tagLst>
</file>

<file path=ppt/tags/tag14.xml><?xml version="1.0" encoding="utf-8"?>
<p:tagLst xmlns:a="http://schemas.openxmlformats.org/drawingml/2006/main" xmlns:r="http://schemas.openxmlformats.org/officeDocument/2006/relationships" xmlns:p="http://schemas.openxmlformats.org/presentationml/2006/main">
  <p:tag name="TIMING" val="|3.4|6|5.9|3.8|11.4|2.6|2.5|1.6|4.1|3.1"/>
</p:tagLst>
</file>

<file path=ppt/tags/tag15.xml><?xml version="1.0" encoding="utf-8"?>
<p:tagLst xmlns:a="http://schemas.openxmlformats.org/drawingml/2006/main" xmlns:r="http://schemas.openxmlformats.org/officeDocument/2006/relationships" xmlns:p="http://schemas.openxmlformats.org/presentationml/2006/main">
  <p:tag name="TIMING" val="|2.5|11.9|0.7|3.7|4|6.9"/>
</p:tagLst>
</file>

<file path=ppt/tags/tag16.xml><?xml version="1.0" encoding="utf-8"?>
<p:tagLst xmlns:a="http://schemas.openxmlformats.org/drawingml/2006/main" xmlns:r="http://schemas.openxmlformats.org/officeDocument/2006/relationships" xmlns:p="http://schemas.openxmlformats.org/presentationml/2006/main">
  <p:tag name="TIMING" val="|0.9|8.3"/>
</p:tagLst>
</file>

<file path=ppt/tags/tag17.xml><?xml version="1.0" encoding="utf-8"?>
<p:tagLst xmlns:a="http://schemas.openxmlformats.org/drawingml/2006/main" xmlns:r="http://schemas.openxmlformats.org/officeDocument/2006/relationships" xmlns:p="http://schemas.openxmlformats.org/presentationml/2006/main">
  <p:tag name="TIMING" val="|4.2|1.1|5.1|6.6|3.2|6.3"/>
</p:tagLst>
</file>

<file path=ppt/tags/tag18.xml><?xml version="1.0" encoding="utf-8"?>
<p:tagLst xmlns:a="http://schemas.openxmlformats.org/drawingml/2006/main" xmlns:r="http://schemas.openxmlformats.org/officeDocument/2006/relationships" xmlns:p="http://schemas.openxmlformats.org/presentationml/2006/main">
  <p:tag name="TIMING" val="|3.6|6.6|3.4|2|1.9|1.1|1.6|7.5|0.8|1.1"/>
</p:tagLst>
</file>

<file path=ppt/tags/tag19.xml><?xml version="1.0" encoding="utf-8"?>
<p:tagLst xmlns:a="http://schemas.openxmlformats.org/drawingml/2006/main" xmlns:r="http://schemas.openxmlformats.org/officeDocument/2006/relationships" xmlns:p="http://schemas.openxmlformats.org/presentationml/2006/main">
  <p:tag name="TIMING" val="|0.8|7.1|0.9|4.1"/>
</p:tagLst>
</file>

<file path=ppt/tags/tag2.xml><?xml version="1.0" encoding="utf-8"?>
<p:tagLst xmlns:a="http://schemas.openxmlformats.org/drawingml/2006/main" xmlns:r="http://schemas.openxmlformats.org/officeDocument/2006/relationships" xmlns:p="http://schemas.openxmlformats.org/presentationml/2006/main">
  <p:tag name="TIMING" val="|4.5|5.8|17.2|13.6"/>
</p:tagLst>
</file>

<file path=ppt/tags/tag20.xml><?xml version="1.0" encoding="utf-8"?>
<p:tagLst xmlns:a="http://schemas.openxmlformats.org/drawingml/2006/main" xmlns:r="http://schemas.openxmlformats.org/officeDocument/2006/relationships" xmlns:p="http://schemas.openxmlformats.org/presentationml/2006/main">
  <p:tag name="TIMING" val="|0.7|11.3|3.8|2.9|1.6|12.5"/>
</p:tagLst>
</file>

<file path=ppt/tags/tag21.xml><?xml version="1.0" encoding="utf-8"?>
<p:tagLst xmlns:a="http://schemas.openxmlformats.org/drawingml/2006/main" xmlns:r="http://schemas.openxmlformats.org/officeDocument/2006/relationships" xmlns:p="http://schemas.openxmlformats.org/presentationml/2006/main">
  <p:tag name="TIMING" val="|3|0.8|2.1"/>
</p:tagLst>
</file>

<file path=ppt/tags/tag22.xml><?xml version="1.0" encoding="utf-8"?>
<p:tagLst xmlns:a="http://schemas.openxmlformats.org/drawingml/2006/main" xmlns:r="http://schemas.openxmlformats.org/officeDocument/2006/relationships" xmlns:p="http://schemas.openxmlformats.org/presentationml/2006/main">
  <p:tag name="TIMING" val="|0.7|5.9|3.8"/>
</p:tagLst>
</file>

<file path=ppt/tags/tag23.xml><?xml version="1.0" encoding="utf-8"?>
<p:tagLst xmlns:a="http://schemas.openxmlformats.org/drawingml/2006/main" xmlns:r="http://schemas.openxmlformats.org/officeDocument/2006/relationships" xmlns:p="http://schemas.openxmlformats.org/presentationml/2006/main">
  <p:tag name="TIMING" val="|5.8|2.4|4.1"/>
</p:tagLst>
</file>

<file path=ppt/tags/tag24.xml><?xml version="1.0" encoding="utf-8"?>
<p:tagLst xmlns:a="http://schemas.openxmlformats.org/drawingml/2006/main" xmlns:r="http://schemas.openxmlformats.org/officeDocument/2006/relationships" xmlns:p="http://schemas.openxmlformats.org/presentationml/2006/main">
  <p:tag name="TIMING" val="|5.6|7.8|6.9|2.1|4.8"/>
</p:tagLst>
</file>

<file path=ppt/tags/tag25.xml><?xml version="1.0" encoding="utf-8"?>
<p:tagLst xmlns:a="http://schemas.openxmlformats.org/drawingml/2006/main" xmlns:r="http://schemas.openxmlformats.org/officeDocument/2006/relationships" xmlns:p="http://schemas.openxmlformats.org/presentationml/2006/main">
  <p:tag name="TIMING" val="|4.4|3.8|0.2|1.9|3.2|1.9|5.5|1.2|4.5|3.1|4.9"/>
</p:tagLst>
</file>

<file path=ppt/tags/tag26.xml><?xml version="1.0" encoding="utf-8"?>
<p:tagLst xmlns:a="http://schemas.openxmlformats.org/drawingml/2006/main" xmlns:r="http://schemas.openxmlformats.org/officeDocument/2006/relationships" xmlns:p="http://schemas.openxmlformats.org/presentationml/2006/main">
  <p:tag name="TIMING" val="|1.9|5.9|4.3|0.7"/>
</p:tagLst>
</file>

<file path=ppt/tags/tag27.xml><?xml version="1.0" encoding="utf-8"?>
<p:tagLst xmlns:a="http://schemas.openxmlformats.org/drawingml/2006/main" xmlns:r="http://schemas.openxmlformats.org/officeDocument/2006/relationships" xmlns:p="http://schemas.openxmlformats.org/presentationml/2006/main">
  <p:tag name="TIMING" val="|0.5|17.8|5.7|11"/>
</p:tagLst>
</file>

<file path=ppt/tags/tag28.xml><?xml version="1.0" encoding="utf-8"?>
<p:tagLst xmlns:a="http://schemas.openxmlformats.org/drawingml/2006/main" xmlns:r="http://schemas.openxmlformats.org/officeDocument/2006/relationships" xmlns:p="http://schemas.openxmlformats.org/presentationml/2006/main">
  <p:tag name="TIMING" val="|23.6"/>
</p:tagLst>
</file>

<file path=ppt/tags/tag29.xml><?xml version="1.0" encoding="utf-8"?>
<p:tagLst xmlns:a="http://schemas.openxmlformats.org/drawingml/2006/main" xmlns:r="http://schemas.openxmlformats.org/officeDocument/2006/relationships" xmlns:p="http://schemas.openxmlformats.org/presentationml/2006/main">
  <p:tag name="TIMING" val="|4.6|3.9|2"/>
</p:tagLst>
</file>

<file path=ppt/tags/tag3.xml><?xml version="1.0" encoding="utf-8"?>
<p:tagLst xmlns:a="http://schemas.openxmlformats.org/drawingml/2006/main" xmlns:r="http://schemas.openxmlformats.org/officeDocument/2006/relationships" xmlns:p="http://schemas.openxmlformats.org/presentationml/2006/main">
  <p:tag name="TIMING" val="|2.3|1.6|1.1|2.9"/>
</p:tagLst>
</file>

<file path=ppt/tags/tag30.xml><?xml version="1.0" encoding="utf-8"?>
<p:tagLst xmlns:a="http://schemas.openxmlformats.org/drawingml/2006/main" xmlns:r="http://schemas.openxmlformats.org/officeDocument/2006/relationships" xmlns:p="http://schemas.openxmlformats.org/presentationml/2006/main">
  <p:tag name="TIMING" val="|1.7|3.9|1.3|1.1|4.4|2.3|1.2|4.5|3.1"/>
</p:tagLst>
</file>

<file path=ppt/tags/tag4.xml><?xml version="1.0" encoding="utf-8"?>
<p:tagLst xmlns:a="http://schemas.openxmlformats.org/drawingml/2006/main" xmlns:r="http://schemas.openxmlformats.org/officeDocument/2006/relationships" xmlns:p="http://schemas.openxmlformats.org/presentationml/2006/main">
  <p:tag name="TIMING" val="|5.3|3.2|0.7|2.9|0.8|1.6|7.9"/>
</p:tagLst>
</file>

<file path=ppt/tags/tag5.xml><?xml version="1.0" encoding="utf-8"?>
<p:tagLst xmlns:a="http://schemas.openxmlformats.org/drawingml/2006/main" xmlns:r="http://schemas.openxmlformats.org/officeDocument/2006/relationships" xmlns:p="http://schemas.openxmlformats.org/presentationml/2006/main">
  <p:tag name="TIMING" val="|11.9|4.1|3.6|3.6|8.4|5.3|1.5|2.1|3.5|1.5|1.7|1.9"/>
</p:tagLst>
</file>

<file path=ppt/tags/tag6.xml><?xml version="1.0" encoding="utf-8"?>
<p:tagLst xmlns:a="http://schemas.openxmlformats.org/drawingml/2006/main" xmlns:r="http://schemas.openxmlformats.org/officeDocument/2006/relationships" xmlns:p="http://schemas.openxmlformats.org/presentationml/2006/main">
  <p:tag name="TIMING" val="|2.1|13.9|3|2.5|3.6|3|1.9|2|4.2|2.5|3.8|5.6|5.2"/>
</p:tagLst>
</file>

<file path=ppt/tags/tag7.xml><?xml version="1.0" encoding="utf-8"?>
<p:tagLst xmlns:a="http://schemas.openxmlformats.org/drawingml/2006/main" xmlns:r="http://schemas.openxmlformats.org/officeDocument/2006/relationships" xmlns:p="http://schemas.openxmlformats.org/presentationml/2006/main">
  <p:tag name="TIMING" val="|3.6|1.3|1|1.8|0.6"/>
</p:tagLst>
</file>

<file path=ppt/tags/tag8.xml><?xml version="1.0" encoding="utf-8"?>
<p:tagLst xmlns:a="http://schemas.openxmlformats.org/drawingml/2006/main" xmlns:r="http://schemas.openxmlformats.org/officeDocument/2006/relationships" xmlns:p="http://schemas.openxmlformats.org/presentationml/2006/main">
  <p:tag name="TIMING" val="|4.6|6.1|4|4.3|2.2|0.5|3.1|2.8"/>
</p:tagLst>
</file>

<file path=ppt/tags/tag9.xml><?xml version="1.0" encoding="utf-8"?>
<p:tagLst xmlns:a="http://schemas.openxmlformats.org/drawingml/2006/main" xmlns:r="http://schemas.openxmlformats.org/officeDocument/2006/relationships" xmlns:p="http://schemas.openxmlformats.org/presentationml/2006/main">
  <p:tag name="TIMING" val="|2.9|6.7|1.5|1.2|1.1|5.9|6.5|5.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10740</TotalTime>
  <Words>4301</Words>
  <Application>Microsoft Office PowerPoint</Application>
  <PresentationFormat>Widescreen</PresentationFormat>
  <Paragraphs>716</Paragraphs>
  <Slides>35</Slides>
  <Notes>35</Notes>
  <HiddenSlides>0</HiddenSlides>
  <MMClips>35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Calibri</vt:lpstr>
      <vt:lpstr>Consolas</vt:lpstr>
      <vt:lpstr>Franklin Gothic Book</vt:lpstr>
      <vt:lpstr>Franklin Gothic Medium</vt:lpstr>
      <vt:lpstr>Franklin Gothic Medium Cond</vt:lpstr>
      <vt:lpstr>Wingdings 2</vt:lpstr>
      <vt:lpstr>Office Theme</vt:lpstr>
      <vt:lpstr>Cross-Failure Bug Detection in Persistent Memory Programs</vt:lpstr>
      <vt:lpstr>Summary</vt:lpstr>
      <vt:lpstr>Benefits from Persistent Memory</vt:lpstr>
      <vt:lpstr>PM Programming Example</vt:lpstr>
      <vt:lpstr>PM Programming Example</vt:lpstr>
      <vt:lpstr>Hardware Support for PM Programming</vt:lpstr>
      <vt:lpstr>PM Programming Example</vt:lpstr>
      <vt:lpstr>PM Programming is Hard</vt:lpstr>
      <vt:lpstr>Testing Crash Consistency</vt:lpstr>
      <vt:lpstr>Interactions across The Failure</vt:lpstr>
      <vt:lpstr>PowerPoint Presentation</vt:lpstr>
      <vt:lpstr>Outline</vt:lpstr>
      <vt:lpstr>Cross-Failure Bugs</vt:lpstr>
      <vt:lpstr>Cross-Failure Race: Example</vt:lpstr>
      <vt:lpstr>Cross-Failure Race</vt:lpstr>
      <vt:lpstr>Do All Cross-Failure Races lead to Bugs?</vt:lpstr>
      <vt:lpstr>Benign Cross-Failure Race</vt:lpstr>
      <vt:lpstr>PowerPoint Presentation</vt:lpstr>
      <vt:lpstr>Data Consistency in PM Programs</vt:lpstr>
      <vt:lpstr>Cross-Failure Semantic Bug: Example</vt:lpstr>
      <vt:lpstr>Cross-Failure Semantic Bug</vt:lpstr>
      <vt:lpstr>Cross-Failure Bugs</vt:lpstr>
      <vt:lpstr>Outline</vt:lpstr>
      <vt:lpstr>XFDetector</vt:lpstr>
      <vt:lpstr>XFDetector</vt:lpstr>
      <vt:lpstr>Failure Injection Mechanism</vt:lpstr>
      <vt:lpstr>Detection Mechanism</vt:lpstr>
      <vt:lpstr>XFDetector Workflow</vt:lpstr>
      <vt:lpstr>Outline</vt:lpstr>
      <vt:lpstr>Methodology</vt:lpstr>
      <vt:lpstr>Detection Performance (One Transaction)</vt:lpstr>
      <vt:lpstr>Detection Performance</vt:lpstr>
      <vt:lpstr>Detection Capability</vt:lpstr>
      <vt:lpstr>Summary</vt:lpstr>
      <vt:lpstr>Cross-Failure Bug Detection in Persistent Memory Programs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Sihang Liu</dc:creator>
  <cp:lastModifiedBy>Sihang Liu</cp:lastModifiedBy>
  <cp:revision>82</cp:revision>
  <dcterms:created xsi:type="dcterms:W3CDTF">2020-02-21T00:35:01Z</dcterms:created>
  <dcterms:modified xsi:type="dcterms:W3CDTF">2020-03-23T14:24:11Z</dcterms:modified>
</cp:coreProperties>
</file>