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21"/>
  </p:notesMasterIdLst>
  <p:handoutMasterIdLst>
    <p:handoutMasterId r:id="rId22"/>
  </p:handoutMasterIdLst>
  <p:sldIdLst>
    <p:sldId id="541" r:id="rId2"/>
    <p:sldId id="523" r:id="rId3"/>
    <p:sldId id="524" r:id="rId4"/>
    <p:sldId id="525" r:id="rId5"/>
    <p:sldId id="527" r:id="rId6"/>
    <p:sldId id="528" r:id="rId7"/>
    <p:sldId id="529" r:id="rId8"/>
    <p:sldId id="530" r:id="rId9"/>
    <p:sldId id="537" r:id="rId10"/>
    <p:sldId id="532" r:id="rId11"/>
    <p:sldId id="533" r:id="rId12"/>
    <p:sldId id="534" r:id="rId13"/>
    <p:sldId id="535" r:id="rId14"/>
    <p:sldId id="498" r:id="rId15"/>
    <p:sldId id="461" r:id="rId16"/>
    <p:sldId id="400" r:id="rId17"/>
    <p:sldId id="516" r:id="rId18"/>
    <p:sldId id="539" r:id="rId19"/>
    <p:sldId id="538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68CB9A1-CFDE-1245-90A1-9BEEADE7B1E4}">
          <p14:sldIdLst>
            <p14:sldId id="541"/>
            <p14:sldId id="523"/>
            <p14:sldId id="524"/>
            <p14:sldId id="525"/>
            <p14:sldId id="527"/>
            <p14:sldId id="528"/>
            <p14:sldId id="529"/>
            <p14:sldId id="530"/>
            <p14:sldId id="537"/>
            <p14:sldId id="532"/>
            <p14:sldId id="533"/>
            <p14:sldId id="534"/>
            <p14:sldId id="535"/>
            <p14:sldId id="498"/>
            <p14:sldId id="461"/>
            <p14:sldId id="400"/>
            <p14:sldId id="516"/>
            <p14:sldId id="539"/>
            <p14:sldId id="5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yan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0000FF"/>
    <a:srgbClr val="00FF00"/>
    <a:srgbClr val="003300"/>
    <a:srgbClr val="FFD0DB"/>
    <a:srgbClr val="FFCDD8"/>
    <a:srgbClr val="FFDDE9"/>
    <a:srgbClr val="FFB3BC"/>
    <a:srgbClr val="FFE6E6"/>
    <a:srgbClr val="FF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007" autoAdjust="0"/>
  </p:normalViewPr>
  <p:slideViewPr>
    <p:cSldViewPr snapToGrid="0">
      <p:cViewPr varScale="1">
        <p:scale>
          <a:sx n="63" d="100"/>
          <a:sy n="63" d="100"/>
        </p:scale>
        <p:origin x="13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2376" y="84"/>
      </p:cViewPr>
      <p:guideLst>
        <p:guide orient="horz" pos="2928"/>
        <p:guide pos="2209"/>
      </p:guideLst>
    </p:cSldViewPr>
  </p:notesViewPr>
  <p:gridSpacing cx="152400" cy="152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eLab\Dropbox\Documents\SEE\isqed2018\data_isq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eLab\Dropbox\Documents\SEE\isqed2018\data_isq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eLab\Dropbox\Documents\SEE\isqed2018\data_isq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eLab\Dropbox\Documents\SEE\isqed2018\data_isq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eLab\Dropbox\Documents\SEE\isqed2018\data_isq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183956513632517"/>
          <c:y val="1.3888888888888888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36634602732705"/>
          <c:y val="5.0925925925925923E-2"/>
          <c:w val="0.86093532503687697"/>
          <c:h val="0.82373432487605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overhead_backup!$D$8</c:f>
              <c:strCache>
                <c:ptCount val="1"/>
                <c:pt idx="0">
                  <c:v>No. cycles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2-426D-83EB-A77EEC84E8E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72-426D-83EB-A77EEC84E8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overhead_backup!$B$9:$B$10</c:f>
              <c:strCache>
                <c:ptCount val="2"/>
                <c:pt idx="0">
                  <c:v>APIM [6]</c:v>
                </c:pt>
                <c:pt idx="1">
                  <c:v>LUPIS</c:v>
                </c:pt>
              </c:strCache>
            </c:strRef>
          </c:cat>
          <c:val>
            <c:numRef>
              <c:f>overhead_backup!$D$9:$D$10</c:f>
              <c:numCache>
                <c:formatCode>General</c:formatCode>
                <c:ptCount val="2"/>
                <c:pt idx="0">
                  <c:v>13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72-426D-83EB-A77EEC84E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7212760"/>
        <c:axId val="357212104"/>
      </c:barChart>
      <c:catAx>
        <c:axId val="35721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104"/>
        <c:crosses val="autoZero"/>
        <c:auto val="1"/>
        <c:lblAlgn val="ctr"/>
        <c:lblOffset val="100"/>
        <c:noMultiLvlLbl val="0"/>
      </c:catAx>
      <c:valAx>
        <c:axId val="357212104"/>
        <c:scaling>
          <c:orientation val="minMax"/>
          <c:max val="18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760"/>
        <c:crosses val="autoZero"/>
        <c:crossBetween val="between"/>
        <c:majorUnit val="5"/>
        <c:minorUnit val="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897989425962902"/>
          <c:y val="0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36634602732705"/>
          <c:y val="5.0925925925925923E-2"/>
          <c:w val="0.86093532503687697"/>
          <c:h val="0.82373432487605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overhead_backup!$E$8</c:f>
              <c:strCache>
                <c:ptCount val="1"/>
                <c:pt idx="0">
                  <c:v>Area overhead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5BE-4F85-AB20-41909F2BE09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E-4F85-AB20-41909F2BE0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overhead_backup!$B$9:$B$10</c:f>
              <c:strCache>
                <c:ptCount val="2"/>
                <c:pt idx="0">
                  <c:v>APIM [6]</c:v>
                </c:pt>
                <c:pt idx="1">
                  <c:v>LUPIS</c:v>
                </c:pt>
              </c:strCache>
            </c:strRef>
          </c:cat>
          <c:val>
            <c:numRef>
              <c:f>overhead_backup!$E$9:$E$10</c:f>
              <c:numCache>
                <c:formatCode>General</c:formatCode>
                <c:ptCount val="2"/>
                <c:pt idx="0">
                  <c:v>333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BE-4F85-AB20-41909F2BE0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7212760"/>
        <c:axId val="357212104"/>
      </c:barChart>
      <c:catAx>
        <c:axId val="35721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104"/>
        <c:crosses val="autoZero"/>
        <c:auto val="1"/>
        <c:lblAlgn val="ctr"/>
        <c:lblOffset val="100"/>
        <c:noMultiLvlLbl val="0"/>
      </c:catAx>
      <c:valAx>
        <c:axId val="357212104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760"/>
        <c:crosses val="autoZero"/>
        <c:crossBetween val="between"/>
        <c:majorUnit val="100"/>
        <c:minorUnit val="1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183956513632517"/>
          <c:y val="1.3888888888888888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36634602732705"/>
          <c:y val="5.0925925925925923E-2"/>
          <c:w val="0.86093532503687697"/>
          <c:h val="0.82373432487605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overhead!$D$8</c:f>
              <c:strCache>
                <c:ptCount val="1"/>
                <c:pt idx="0">
                  <c:v>No. cycles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70-42CF-BA61-521134D76408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70-42CF-BA61-521134D764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overhead!$B$9:$B$10</c:f>
              <c:strCache>
                <c:ptCount val="2"/>
                <c:pt idx="0">
                  <c:v>TC-Adder</c:v>
                </c:pt>
                <c:pt idx="1">
                  <c:v>LUPIS</c:v>
                </c:pt>
              </c:strCache>
            </c:strRef>
          </c:cat>
          <c:val>
            <c:numRef>
              <c:f>overhead!$D$9:$D$10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70-42CF-BA61-521134D764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7212760"/>
        <c:axId val="357212104"/>
      </c:barChart>
      <c:catAx>
        <c:axId val="35721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104"/>
        <c:crosses val="autoZero"/>
        <c:auto val="1"/>
        <c:lblAlgn val="ctr"/>
        <c:lblOffset val="100"/>
        <c:noMultiLvlLbl val="0"/>
      </c:catAx>
      <c:valAx>
        <c:axId val="35721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760"/>
        <c:crosses val="autoZero"/>
        <c:crossBetween val="between"/>
        <c:majorUnit val="2"/>
        <c:minorUnit val="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6634602732705"/>
          <c:y val="5.0925925925925923E-2"/>
          <c:w val="0.86093532503687697"/>
          <c:h val="0.82373432487605736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7212760"/>
        <c:axId val="357212104"/>
      </c:barChart>
      <c:catAx>
        <c:axId val="35721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104"/>
        <c:crosses val="autoZero"/>
        <c:auto val="1"/>
        <c:lblAlgn val="ctr"/>
        <c:lblOffset val="100"/>
        <c:noMultiLvlLbl val="0"/>
      </c:catAx>
      <c:valAx>
        <c:axId val="35721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76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897982014543263"/>
          <c:y val="1.3888888888888888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36634602732705"/>
          <c:y val="5.0925925925925923E-2"/>
          <c:w val="0.86093532503687697"/>
          <c:h val="0.82373432487605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overhead!$E$8</c:f>
              <c:strCache>
                <c:ptCount val="1"/>
                <c:pt idx="0">
                  <c:v>Area overhead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92-463F-A2BF-65D00CEFA7D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92-463F-A2BF-65D00CEFA7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overhead!$B$9:$B$10</c:f>
              <c:strCache>
                <c:ptCount val="2"/>
                <c:pt idx="0">
                  <c:v>TC-Adder</c:v>
                </c:pt>
                <c:pt idx="1">
                  <c:v>LUPIS</c:v>
                </c:pt>
              </c:strCache>
            </c:strRef>
          </c:cat>
          <c:val>
            <c:numRef>
              <c:f>overhead!$E$9:$E$10</c:f>
              <c:numCache>
                <c:formatCode>General</c:formatCode>
                <c:ptCount val="2"/>
                <c:pt idx="0">
                  <c:v>200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92-463F-A2BF-65D00CEFA7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57212760"/>
        <c:axId val="357212104"/>
      </c:barChart>
      <c:catAx>
        <c:axId val="35721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104"/>
        <c:crosses val="autoZero"/>
        <c:auto val="1"/>
        <c:lblAlgn val="ctr"/>
        <c:lblOffset val="100"/>
        <c:noMultiLvlLbl val="0"/>
      </c:catAx>
      <c:valAx>
        <c:axId val="35721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1276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fld id="{2C89196A-6243-4012-935C-8A98C8C44CB4}" type="datetimeFigureOut">
              <a:rPr lang="en-US">
                <a:latin typeface="Calibri" panose="020F0502020204030204" pitchFamily="34" charset="0"/>
              </a:rPr>
              <a:pPr>
                <a:defRPr/>
              </a:pPr>
              <a:t>1/26/2019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latinLnBrk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fld id="{C4366310-90F9-43C1-A560-E3504D23FDFF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491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latinLnBrk="0">
              <a:defRPr kumimoji="0"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latinLnBrk="0">
              <a:defRPr kumimoji="0"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9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4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 err="1"/>
              <a:t>Yeseong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0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03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5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V1, V2 font enlarge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4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7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just 2 line,</a:t>
            </a:r>
            <a:r>
              <a:rPr lang="en-US" baseline="0" dirty="0"/>
              <a:t> text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 err="1"/>
              <a:t>Yeseong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17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ECBBE-1070-4AA7-9D5F-6636563863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3389562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70242" y="3713907"/>
            <a:ext cx="6934200" cy="1455867"/>
          </a:xfrm>
        </p:spPr>
        <p:txBody>
          <a:bodyPr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aseline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cs typeface="Times New Roman" pitchFamily="18" charset="0"/>
              </a:defRPr>
            </a:lvl1pPr>
          </a:lstStyle>
          <a:p>
            <a:pPr lvl="0"/>
            <a:r>
              <a:rPr lang="ko-KR" altLang="en-US" noProof="0"/>
              <a:t>마스터 부제목 스타일 편집</a:t>
            </a:r>
            <a:endParaRPr lang="en-US" noProof="0" dirty="0"/>
          </a:p>
        </p:txBody>
      </p: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381000" y="1536201"/>
            <a:ext cx="6934200" cy="1853363"/>
          </a:xfrm>
        </p:spPr>
        <p:txBody>
          <a:bodyPr>
            <a:normAutofit/>
          </a:bodyPr>
          <a:lstStyle>
            <a:lvl1pPr algn="l">
              <a:defRPr sz="4200" b="1" spc="200" baseline="0">
                <a:ln w="6350">
                  <a:solidFill>
                    <a:schemeClr val="accent1"/>
                  </a:solidFill>
                </a:ln>
                <a:solidFill>
                  <a:srgbClr val="545454"/>
                </a:solidFill>
                <a:effectLst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2" name="Picture 43" descr="see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541962"/>
            <a:ext cx="172630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3831821"/>
              </p:ext>
            </p:extLst>
          </p:nvPr>
        </p:nvGraphicFramePr>
        <p:xfrm>
          <a:off x="977901" y="5382137"/>
          <a:ext cx="7162800" cy="757555"/>
        </p:xfrm>
        <a:graphic>
          <a:graphicData uri="http://schemas.openxmlformats.org/drawingml/2006/table">
            <a:tbl>
              <a:tblPr/>
              <a:tblGrid>
                <a:gridCol w="122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2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75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000" dirty="0">
                          <a:solidFill>
                            <a:srgbClr val="17365D"/>
                          </a:solidFill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System Energy Efficiency Lab</a:t>
                      </a:r>
                      <a:endParaRPr lang="en-US" sz="1100" dirty="0"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 dirty="0">
                          <a:solidFill>
                            <a:srgbClr val="3B9343"/>
                          </a:solidFill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seelab.ucsd.edu</a:t>
                      </a:r>
                      <a:endParaRPr lang="en-US" sz="1100" dirty="0"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39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36"/>
          <p:cNvSpPr>
            <a:spLocks noGrp="1"/>
          </p:cNvSpPr>
          <p:nvPr>
            <p:ph type="sldNum" sz="quarter" idx="11"/>
          </p:nvPr>
        </p:nvSpPr>
        <p:spPr>
          <a:xfrm>
            <a:off x="8686800" y="6416677"/>
            <a:ext cx="381000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D7BECB-0B30-4A9E-99C2-199CA6C56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Slide Number Placeholder 36"/>
          <p:cNvSpPr>
            <a:spLocks noGrp="1"/>
          </p:cNvSpPr>
          <p:nvPr>
            <p:ph type="sldNum" sz="quarter" idx="11"/>
          </p:nvPr>
        </p:nvSpPr>
        <p:spPr>
          <a:xfrm>
            <a:off x="8686800" y="6416677"/>
            <a:ext cx="381000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9E2C6-74EC-4BF6-9DA3-9AB87A4A2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2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Slide Number Placeholder 36"/>
          <p:cNvSpPr>
            <a:spLocks noGrp="1"/>
          </p:cNvSpPr>
          <p:nvPr>
            <p:ph type="sldNum" sz="quarter" idx="11"/>
          </p:nvPr>
        </p:nvSpPr>
        <p:spPr>
          <a:xfrm>
            <a:off x="8686800" y="6416677"/>
            <a:ext cx="381000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232BDA-50A9-4D9B-8833-E5A8EC88A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8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157BB3-1E77-4EDE-83E1-3718882A3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39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419A09-C217-4C18-B34A-C1D6320334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200344-9706-4CAD-A289-BCCCDB4A3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"/>
          <p:cNvSpPr/>
          <p:nvPr userDrawn="1"/>
        </p:nvSpPr>
        <p:spPr>
          <a:xfrm>
            <a:off x="7848600" y="152400"/>
            <a:ext cx="2286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1" name="Line 40"/>
          <p:cNvSpPr>
            <a:spLocks noChangeShapeType="1"/>
          </p:cNvSpPr>
          <p:nvPr userDrawn="1"/>
        </p:nvSpPr>
        <p:spPr bwMode="auto">
          <a:xfrm>
            <a:off x="457200" y="1371600"/>
            <a:ext cx="7620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5"/>
            <a:ext cx="4038600" cy="21288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2"/>
            <a:ext cx="4038600" cy="21304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2" name="Footer Placeholder 3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67179C-5111-442A-9B60-70B3A2520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2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 altLang="en-US" dirty="0"/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en-US" dirty="0"/>
          </a:p>
        </p:txBody>
      </p:sp>
      <p:sp>
        <p:nvSpPr>
          <p:cNvPr id="44" name="Footer Placeholder 39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425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0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" name="Slide Number Placeholder 36"/>
          <p:cNvSpPr>
            <a:spLocks noGrp="1"/>
          </p:cNvSpPr>
          <p:nvPr>
            <p:ph type="sldNum" sz="quarter" idx="4"/>
          </p:nvPr>
        </p:nvSpPr>
        <p:spPr>
          <a:xfrm>
            <a:off x="8686800" y="6356351"/>
            <a:ext cx="381000" cy="425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0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4F8EFB6-6ED2-477B-BB4C-86911F985B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43" descr="see_logo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7201" y="228600"/>
            <a:ext cx="104589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Corbel" panose="020B0503020204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Wingdings" pitchFamily="2" charset="2"/>
        <a:buChar char="§"/>
        <a:defRPr sz="26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65000"/>
          </a:schemeClr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Corbel" panose="020B0503020204020204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Wingdings" pitchFamily="2" charset="2"/>
        <a:buChar char="§"/>
        <a:defRPr sz="2200">
          <a:solidFill>
            <a:schemeClr val="tx1"/>
          </a:solidFill>
          <a:latin typeface="Corbel" panose="020B0503020204020204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65000"/>
          </a:schemeClr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Corbel" panose="020B0503020204020204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Tx/>
        <a:buSzPct val="80000"/>
        <a:buFont typeface="Wingdings" pitchFamily="2" charset="2"/>
        <a:buChar char="§"/>
        <a:defRPr sz="1800">
          <a:solidFill>
            <a:schemeClr val="tx1"/>
          </a:solidFill>
          <a:latin typeface="Corbel" panose="020B0503020204020204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0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8114" y="2042430"/>
            <a:ext cx="8055910" cy="1403348"/>
          </a:xfrm>
        </p:spPr>
        <p:txBody>
          <a:bodyPr anchor="ctr">
            <a:noAutofit/>
          </a:bodyPr>
          <a:lstStyle/>
          <a:p>
            <a:r>
              <a:rPr lang="en-US"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Current-Sensing Efficient Adder for</a:t>
            </a:r>
            <a:br>
              <a:rPr lang="en-US"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Processing-in-Memory Design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63000" y="6416677"/>
            <a:ext cx="381000" cy="365125"/>
          </a:xfrm>
        </p:spPr>
        <p:txBody>
          <a:bodyPr/>
          <a:lstStyle/>
          <a:p>
            <a:pPr>
              <a:defRPr/>
            </a:pPr>
            <a:fld id="{4AD7BECB-0B30-4A9E-99C2-199CA6C564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직사각형 1">
            <a:extLst>
              <a:ext uri="{FF2B5EF4-FFF2-40B4-BE49-F238E27FC236}">
                <a16:creationId xmlns:a16="http://schemas.microsoft.com/office/drawing/2014/main" id="{897F0DB8-77FB-439C-BAFC-B51D579290F6}"/>
              </a:ext>
            </a:extLst>
          </p:cNvPr>
          <p:cNvSpPr/>
          <p:nvPr/>
        </p:nvSpPr>
        <p:spPr>
          <a:xfrm>
            <a:off x="1203918" y="4236217"/>
            <a:ext cx="6485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Joonseop Sim, </a:t>
            </a:r>
            <a:r>
              <a:rPr lang="en-US" sz="24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Mohsen Imani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Woojin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Choi,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Yeseong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Kim and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Tajana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Simunic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Rosing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DAA9D2-C238-4387-BB7C-40579F759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04" y="5462912"/>
            <a:ext cx="2161516" cy="11500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B3C168-545E-4557-80EC-D58F31C3E6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666" y="5980731"/>
            <a:ext cx="2717464" cy="6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0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5A75A1-21BE-4BA4-9225-6405B8DBD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524000"/>
            <a:ext cx="8625358" cy="1246337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Make N additions independent with no carry propagation</a:t>
            </a:r>
          </a:p>
          <a:p>
            <a:r>
              <a:rPr lang="en-US" sz="2000" dirty="0">
                <a:latin typeface="Calibri" panose="020F0502020204030204" pitchFamily="34" charset="0"/>
              </a:rPr>
              <a:t>Propagate carry only in the last stage</a:t>
            </a:r>
          </a:p>
          <a:p>
            <a:r>
              <a:rPr lang="en-US" sz="2000" dirty="0">
                <a:latin typeface="Calibri" panose="020F0502020204030204" pitchFamily="34" charset="0"/>
              </a:rPr>
              <a:t>3 inputs to 2 outputs (3:2) reduction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0C35A3-9157-4E51-A407-05997BB3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18" y="2770337"/>
            <a:ext cx="4215850" cy="247480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6BB0D2E-9041-4BF3-B38C-045D7C17D8DC}"/>
              </a:ext>
            </a:extLst>
          </p:cNvPr>
          <p:cNvSpPr txBox="1"/>
          <p:nvPr/>
        </p:nvSpPr>
        <p:spPr>
          <a:xfrm>
            <a:off x="378073" y="767679"/>
            <a:ext cx="6026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Save Addition : APIM[6]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76A137-F1E6-4484-9FF0-6F4EC3FA76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112" y="2770337"/>
            <a:ext cx="4346702" cy="221272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60745E7-2309-4B2C-A965-0039AE145886}"/>
              </a:ext>
            </a:extLst>
          </p:cNvPr>
          <p:cNvCxnSpPr>
            <a:cxnSpLocks/>
          </p:cNvCxnSpPr>
          <p:nvPr/>
        </p:nvCxnSpPr>
        <p:spPr>
          <a:xfrm flipV="1">
            <a:off x="4204372" y="2770337"/>
            <a:ext cx="434740" cy="82948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51AF5ED-E423-429B-9A96-29B194C69019}"/>
              </a:ext>
            </a:extLst>
          </p:cNvPr>
          <p:cNvCxnSpPr>
            <a:cxnSpLocks/>
          </p:cNvCxnSpPr>
          <p:nvPr/>
        </p:nvCxnSpPr>
        <p:spPr>
          <a:xfrm>
            <a:off x="4204372" y="3741490"/>
            <a:ext cx="434740" cy="134118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802E934-7A91-4060-BCFC-FE3D262173E6}"/>
              </a:ext>
            </a:extLst>
          </p:cNvPr>
          <p:cNvSpPr txBox="1">
            <a:spLocks/>
          </p:cNvSpPr>
          <p:nvPr/>
        </p:nvSpPr>
        <p:spPr bwMode="auto">
          <a:xfrm>
            <a:off x="187051" y="5672769"/>
            <a:ext cx="8769897" cy="81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sz="2200" b="1" kern="0" dirty="0">
                <a:latin typeface="Calibri" panose="020F0502020204030204" pitchFamily="34" charset="0"/>
              </a:rPr>
              <a:t>Drawback : Interconnect requires large number of transistors </a:t>
            </a:r>
          </a:p>
          <a:p>
            <a:pPr marL="344487" lvl="1" indent="0">
              <a:buNone/>
            </a:pPr>
            <a:r>
              <a:rPr kumimoji="0" lang="en-US" sz="22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kumimoji="0" lang="en-US" sz="2200" b="1" kern="0" dirty="0">
                <a:solidFill>
                  <a:srgbClr val="C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kumimoji="0" lang="en-US" sz="22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 Significant area overhead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31FCB1-9E22-4DA4-91A4-831A1E4D7824}"/>
              </a:ext>
            </a:extLst>
          </p:cNvPr>
          <p:cNvSpPr/>
          <p:nvPr/>
        </p:nvSpPr>
        <p:spPr>
          <a:xfrm>
            <a:off x="475129" y="2889292"/>
            <a:ext cx="3783106" cy="167673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Interconnect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EEC83D-BBEC-415B-8904-5CB7A424BF22}"/>
              </a:ext>
            </a:extLst>
          </p:cNvPr>
          <p:cNvSpPr/>
          <p:nvPr/>
        </p:nvSpPr>
        <p:spPr>
          <a:xfrm>
            <a:off x="475129" y="3589022"/>
            <a:ext cx="3783106" cy="167673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Interconnect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BEF775-E6FD-430A-AAF3-6E956A2539F6}"/>
              </a:ext>
            </a:extLst>
          </p:cNvPr>
          <p:cNvSpPr/>
          <p:nvPr/>
        </p:nvSpPr>
        <p:spPr>
          <a:xfrm>
            <a:off x="1380568" y="4455368"/>
            <a:ext cx="2103120" cy="167673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Interconnect</a:t>
            </a:r>
          </a:p>
        </p:txBody>
      </p:sp>
    </p:spTree>
    <p:extLst>
      <p:ext uri="{BB962C8B-B14F-4D97-AF65-F5344CB8AC3E}">
        <p14:creationId xmlns:p14="http://schemas.microsoft.com/office/powerpoint/2010/main" val="389092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5A75A1-21BE-4BA4-9225-6405B8DBD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524000"/>
            <a:ext cx="8625358" cy="1246337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LUPIS generates ADD results at the sensing circuits and writes them back to the memory directly.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6B7DB47-6A49-4DBE-9011-0FA9FB7B6E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D7BECB-0B30-4A9E-99C2-199CA6C564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BE882D-F48A-48A3-A013-C15E29F190AD}"/>
              </a:ext>
            </a:extLst>
          </p:cNvPr>
          <p:cNvSpPr txBox="1"/>
          <p:nvPr/>
        </p:nvSpPr>
        <p:spPr>
          <a:xfrm>
            <a:off x="378073" y="717345"/>
            <a:ext cx="7877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Save Addition : APIM[6] </a:t>
            </a:r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LUPIS</a:t>
            </a:r>
            <a:endParaRPr lang="en-US" sz="3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74A966-73C7-4069-A054-0632EBDB7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18" y="2770337"/>
            <a:ext cx="4215850" cy="2474807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98402E0-333A-44B3-AFE1-2D88D3C7DCCC}"/>
              </a:ext>
            </a:extLst>
          </p:cNvPr>
          <p:cNvSpPr txBox="1">
            <a:spLocks/>
          </p:cNvSpPr>
          <p:nvPr/>
        </p:nvSpPr>
        <p:spPr bwMode="auto">
          <a:xfrm>
            <a:off x="403860" y="5663104"/>
            <a:ext cx="8769897" cy="41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sz="2200" b="1" kern="0" dirty="0">
                <a:solidFill>
                  <a:srgbClr val="0000FF"/>
                </a:solidFill>
                <a:latin typeface="Calibri" panose="020F0502020204030204" pitchFamily="34" charset="0"/>
              </a:rPr>
              <a:t>LUPIS does not require the expensive interconnects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9482E84-9CD2-4A0B-98AE-22779B160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779" y="2693133"/>
            <a:ext cx="2810989" cy="255201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D2BFDD-5911-410C-855E-3C1BD8D75F69}"/>
              </a:ext>
            </a:extLst>
          </p:cNvPr>
          <p:cNvCxnSpPr>
            <a:cxnSpLocks/>
          </p:cNvCxnSpPr>
          <p:nvPr/>
        </p:nvCxnSpPr>
        <p:spPr>
          <a:xfrm flipV="1">
            <a:off x="4281294" y="2823878"/>
            <a:ext cx="443106" cy="36576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062777-16E6-437C-9E5F-17751C245A8C}"/>
              </a:ext>
            </a:extLst>
          </p:cNvPr>
          <p:cNvCxnSpPr>
            <a:cxnSpLocks/>
          </p:cNvCxnSpPr>
          <p:nvPr/>
        </p:nvCxnSpPr>
        <p:spPr>
          <a:xfrm>
            <a:off x="4281294" y="3393694"/>
            <a:ext cx="434740" cy="164592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2818B47-BC15-4ACF-A06C-4D19CFF079B8}"/>
              </a:ext>
            </a:extLst>
          </p:cNvPr>
          <p:cNvSpPr/>
          <p:nvPr/>
        </p:nvSpPr>
        <p:spPr>
          <a:xfrm>
            <a:off x="475129" y="2889292"/>
            <a:ext cx="3783106" cy="167673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Interconnect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DFC76F-2AAC-4BCB-A1F9-86C8D38244CB}"/>
              </a:ext>
            </a:extLst>
          </p:cNvPr>
          <p:cNvSpPr/>
          <p:nvPr/>
        </p:nvSpPr>
        <p:spPr>
          <a:xfrm>
            <a:off x="475129" y="3589022"/>
            <a:ext cx="3783106" cy="167673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Interconnect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A8F344-CEC9-4034-9AB6-DD5F35EF6BF8}"/>
              </a:ext>
            </a:extLst>
          </p:cNvPr>
          <p:cNvSpPr/>
          <p:nvPr/>
        </p:nvSpPr>
        <p:spPr>
          <a:xfrm>
            <a:off x="1380568" y="4455368"/>
            <a:ext cx="2103120" cy="167673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Interconnect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B76BE6E-832B-47BF-A256-933CA1424A7A}"/>
              </a:ext>
            </a:extLst>
          </p:cNvPr>
          <p:cNvSpPr txBox="1">
            <a:spLocks/>
          </p:cNvSpPr>
          <p:nvPr/>
        </p:nvSpPr>
        <p:spPr bwMode="auto">
          <a:xfrm>
            <a:off x="2144469" y="2611895"/>
            <a:ext cx="351148" cy="41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kumimoji="0" lang="en-US" sz="4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X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15748F4-296B-4EB7-9012-22B7F2BD21B7}"/>
              </a:ext>
            </a:extLst>
          </p:cNvPr>
          <p:cNvSpPr txBox="1">
            <a:spLocks/>
          </p:cNvSpPr>
          <p:nvPr/>
        </p:nvSpPr>
        <p:spPr bwMode="auto">
          <a:xfrm>
            <a:off x="2144469" y="3331078"/>
            <a:ext cx="351148" cy="41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kumimoji="0" lang="en-US" sz="4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X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CF6B16C-0DC7-4630-A9AB-3F2D82BD5953}"/>
              </a:ext>
            </a:extLst>
          </p:cNvPr>
          <p:cNvSpPr txBox="1">
            <a:spLocks/>
          </p:cNvSpPr>
          <p:nvPr/>
        </p:nvSpPr>
        <p:spPr bwMode="auto">
          <a:xfrm>
            <a:off x="2144469" y="4165777"/>
            <a:ext cx="351148" cy="41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kumimoji="0" lang="en-US" sz="4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3806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075" y="767679"/>
            <a:ext cx="383111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Experimental Setup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1050" y="1849441"/>
            <a:ext cx="8311000" cy="331817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Device simulation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Sivaco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ATLAS TCAD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Circuit-level simulations : Cadence Virtuoso and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simulators with 45nm CMOS Technologies</a:t>
            </a:r>
          </a:p>
          <a:p>
            <a:r>
              <a:rPr lang="en-US" sz="2000" dirty="0">
                <a:latin typeface="Calibri" panose="020F0502020204030204" pitchFamily="34" charset="0"/>
              </a:rPr>
              <a:t>VTEAM memristor model [5] for our memory design simulation: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R</a:t>
            </a:r>
            <a:r>
              <a:rPr lang="en-US" sz="2000" baseline="-25000" dirty="0">
                <a:latin typeface="Calibri" panose="020F0502020204030204" pitchFamily="34" charset="0"/>
              </a:rPr>
              <a:t>ON</a:t>
            </a:r>
            <a:r>
              <a:rPr lang="en-US" sz="2000" dirty="0">
                <a:latin typeface="Calibri" panose="020F0502020204030204" pitchFamily="34" charset="0"/>
              </a:rPr>
              <a:t> and R</a:t>
            </a:r>
            <a:r>
              <a:rPr lang="en-US" sz="2000" baseline="-25000" dirty="0">
                <a:latin typeface="Calibri" panose="020F0502020204030204" pitchFamily="34" charset="0"/>
              </a:rPr>
              <a:t>OFF</a:t>
            </a:r>
            <a:r>
              <a:rPr lang="en-US" sz="2000" dirty="0">
                <a:latin typeface="Calibri" panose="020F0502020204030204" pitchFamily="34" charset="0"/>
              </a:rPr>
              <a:t> of 10kΩ and 10MΩ respectively</a:t>
            </a:r>
          </a:p>
          <a:p>
            <a:r>
              <a:rPr lang="en-US" sz="2000" dirty="0">
                <a:latin typeface="Calibri" panose="020F0502020204030204" pitchFamily="34" charset="0"/>
              </a:rPr>
              <a:t>Four OpenCL applications: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Sobel, Robert, Fast Fourier transform (FFT), DwHaar1D</a:t>
            </a:r>
          </a:p>
          <a:p>
            <a:r>
              <a:rPr lang="en-US" sz="2000" dirty="0">
                <a:latin typeface="Calibri" panose="020F0502020204030204" pitchFamily="34" charset="0"/>
              </a:rPr>
              <a:t>Compared with state-of-the-art GPU (AMD Southern Island, Radeon HD 7970 device) and PIM Accelerator (APIM [6])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5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372D8E-A625-4C61-BAF5-DBB857DEC4F7}"/>
              </a:ext>
            </a:extLst>
          </p:cNvPr>
          <p:cNvSpPr txBox="1"/>
          <p:nvPr/>
        </p:nvSpPr>
        <p:spPr>
          <a:xfrm>
            <a:off x="378075" y="767679"/>
            <a:ext cx="57519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Device Simulation (by </a:t>
            </a:r>
            <a:r>
              <a:rPr lang="en-US" sz="35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Silvaco</a:t>
            </a:r>
            <a:r>
              <a:rPr lang="en-US" sz="35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63D54605-C51D-475E-8EF7-4F0B87366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43" y="1348529"/>
            <a:ext cx="3029669" cy="2103120"/>
          </a:xfrm>
          <a:prstGeom prst="rect">
            <a:avLst/>
          </a:prstGeom>
        </p:spPr>
      </p:pic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81FD731D-DE10-4CBC-A73A-2E82F66BF297}"/>
              </a:ext>
            </a:extLst>
          </p:cNvPr>
          <p:cNvSpPr txBox="1">
            <a:spLocks/>
          </p:cNvSpPr>
          <p:nvPr/>
        </p:nvSpPr>
        <p:spPr bwMode="auto">
          <a:xfrm>
            <a:off x="306991" y="5262491"/>
            <a:ext cx="8769897" cy="148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sz="2000" kern="0" dirty="0">
                <a:latin typeface="Calibri" panose="020F0502020204030204" pitchFamily="34" charset="0"/>
              </a:rPr>
              <a:t>Design a lateral PNPN structure </a:t>
            </a:r>
          </a:p>
          <a:p>
            <a:r>
              <a:rPr kumimoji="0" lang="en-US" sz="2000" kern="0" dirty="0">
                <a:latin typeface="Calibri" panose="020F0502020204030204" pitchFamily="34" charset="0"/>
              </a:rPr>
              <a:t>Process condition was optimized to get the conditions of </a:t>
            </a:r>
            <a:r>
              <a:rPr lang="en-US" sz="2000" dirty="0">
                <a:latin typeface="Calibri" panose="020F0502020204030204" pitchFamily="34" charset="0"/>
              </a:rPr>
              <a:t>a V</a:t>
            </a:r>
            <a:r>
              <a:rPr lang="en-US" sz="2000" baseline="-25000" dirty="0">
                <a:latin typeface="Calibri" panose="020F0502020204030204" pitchFamily="34" charset="0"/>
              </a:rPr>
              <a:t>LU</a:t>
            </a:r>
            <a:r>
              <a:rPr lang="en-US" sz="2000" dirty="0">
                <a:latin typeface="Calibri" panose="020F0502020204030204" pitchFamily="34" charset="0"/>
              </a:rPr>
              <a:t> of 0.98 V, a R</a:t>
            </a:r>
            <a:r>
              <a:rPr lang="en-US" sz="2000" baseline="-25000" dirty="0">
                <a:latin typeface="Calibri" panose="020F0502020204030204" pitchFamily="34" charset="0"/>
              </a:rPr>
              <a:t>H</a:t>
            </a:r>
            <a:r>
              <a:rPr lang="en-US" sz="2000" dirty="0">
                <a:latin typeface="Calibri" panose="020F0502020204030204" pitchFamily="34" charset="0"/>
              </a:rPr>
              <a:t> of 1.9 M</a:t>
            </a:r>
            <a:r>
              <a:rPr lang="en-US" altLang="ko-KR" sz="2000" dirty="0">
                <a:latin typeface="Calibri" panose="020F0502020204030204" pitchFamily="34" charset="0"/>
              </a:rPr>
              <a:t>Ω</a:t>
            </a:r>
            <a:r>
              <a:rPr lang="en-US" sz="2000" dirty="0">
                <a:latin typeface="Calibri" panose="020F0502020204030204" pitchFamily="34" charset="0"/>
              </a:rPr>
              <a:t>, and a R</a:t>
            </a:r>
            <a:r>
              <a:rPr lang="en-US" sz="2000" baseline="-25000" dirty="0">
                <a:latin typeface="Calibri" panose="020F0502020204030204" pitchFamily="34" charset="0"/>
              </a:rPr>
              <a:t>L </a:t>
            </a:r>
            <a:r>
              <a:rPr lang="en-US" sz="2000" dirty="0">
                <a:latin typeface="Calibri" panose="020F0502020204030204" pitchFamily="34" charset="0"/>
              </a:rPr>
              <a:t>of 1.7 K</a:t>
            </a:r>
            <a:r>
              <a:rPr lang="en-US" altLang="ko-KR" sz="2000" dirty="0">
                <a:latin typeface="Calibri" panose="020F0502020204030204" pitchFamily="34" charset="0"/>
              </a:rPr>
              <a:t>Ω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kumimoji="0" lang="en-US" sz="2000" kern="0" dirty="0">
                <a:latin typeface="Calibri" panose="020F0502020204030204" pitchFamily="34" charset="0"/>
              </a:rPr>
              <a:t>Achieved process window by tuning the N</a:t>
            </a:r>
            <a:r>
              <a:rPr kumimoji="0" lang="en-US" sz="2000" kern="0" baseline="-25000" dirty="0">
                <a:latin typeface="Calibri" panose="020F0502020204030204" pitchFamily="34" charset="0"/>
              </a:rPr>
              <a:t>D</a:t>
            </a:r>
            <a:r>
              <a:rPr kumimoji="0" lang="en-US" sz="2000" kern="0" dirty="0">
                <a:latin typeface="Calibri" panose="020F0502020204030204" pitchFamily="34" charset="0"/>
              </a:rPr>
              <a:t>/N</a:t>
            </a:r>
            <a:r>
              <a:rPr kumimoji="0" lang="en-US" sz="2000" kern="0" baseline="-25000" dirty="0">
                <a:latin typeface="Calibri" panose="020F0502020204030204" pitchFamily="34" charset="0"/>
              </a:rPr>
              <a:t>A </a:t>
            </a:r>
            <a:r>
              <a:rPr kumimoji="0" lang="en-US" sz="2000" kern="0" dirty="0">
                <a:latin typeface="Calibri" panose="020F0502020204030204" pitchFamily="34" charset="0"/>
              </a:rPr>
              <a:t>and d</a:t>
            </a:r>
            <a:r>
              <a:rPr kumimoji="0" lang="en-US" sz="2000" kern="0" baseline="-25000" dirty="0">
                <a:latin typeface="Calibri" panose="020F0502020204030204" pitchFamily="34" charset="0"/>
              </a:rPr>
              <a:t>1</a:t>
            </a:r>
            <a:r>
              <a:rPr kumimoji="0" lang="en-US" sz="2000" kern="0" dirty="0">
                <a:latin typeface="Calibri" panose="020F0502020204030204" pitchFamily="34" charset="0"/>
              </a:rPr>
              <a:t>/d</a:t>
            </a:r>
            <a:r>
              <a:rPr kumimoji="0" lang="en-US" sz="2000" kern="0" baseline="-25000" dirty="0">
                <a:latin typeface="Calibri" panose="020F0502020204030204" pitchFamily="34" charset="0"/>
              </a:rPr>
              <a:t>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2D7EBA-7BCF-4FF4-8836-489A98CA8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34" y="1606553"/>
            <a:ext cx="3713673" cy="32058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A67C5A-8D9D-49CF-8B9A-FB643AC6F21F}"/>
              </a:ext>
            </a:extLst>
          </p:cNvPr>
          <p:cNvSpPr/>
          <p:nvPr/>
        </p:nvSpPr>
        <p:spPr>
          <a:xfrm>
            <a:off x="4966447" y="1389656"/>
            <a:ext cx="215153" cy="207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0A50EF0-296D-46E1-995B-26134271E658}"/>
              </a:ext>
            </a:extLst>
          </p:cNvPr>
          <p:cNvSpPr/>
          <p:nvPr/>
        </p:nvSpPr>
        <p:spPr>
          <a:xfrm>
            <a:off x="4092963" y="3414700"/>
            <a:ext cx="215153" cy="207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DBC6F6-0EE6-414E-A7EE-8F25CEC550B8}"/>
              </a:ext>
            </a:extLst>
          </p:cNvPr>
          <p:cNvSpPr/>
          <p:nvPr/>
        </p:nvSpPr>
        <p:spPr>
          <a:xfrm>
            <a:off x="6351324" y="3459525"/>
            <a:ext cx="215153" cy="207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15614E-7F3D-4D7C-AF43-352922ABA936}"/>
              </a:ext>
            </a:extLst>
          </p:cNvPr>
          <p:cNvGrpSpPr/>
          <p:nvPr/>
        </p:nvGrpSpPr>
        <p:grpSpPr>
          <a:xfrm>
            <a:off x="1472523" y="2008554"/>
            <a:ext cx="1093695" cy="501564"/>
            <a:chOff x="1472523" y="2008554"/>
            <a:chExt cx="1093695" cy="833258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B2C1DAC-F218-4CC2-8ACA-84624B126005}"/>
                </a:ext>
              </a:extLst>
            </p:cNvPr>
            <p:cNvCxnSpPr>
              <a:cxnSpLocks/>
            </p:cNvCxnSpPr>
            <p:nvPr/>
          </p:nvCxnSpPr>
          <p:spPr>
            <a:xfrm>
              <a:off x="2557252" y="2008554"/>
              <a:ext cx="0" cy="833258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B672404-552E-49CE-8838-BA2F220B8799}"/>
                </a:ext>
              </a:extLst>
            </p:cNvPr>
            <p:cNvCxnSpPr>
              <a:cxnSpLocks/>
            </p:cNvCxnSpPr>
            <p:nvPr/>
          </p:nvCxnSpPr>
          <p:spPr>
            <a:xfrm>
              <a:off x="1472523" y="2008554"/>
              <a:ext cx="0" cy="833258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arrow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9EB7E5D-2091-47F6-9CB2-027A0EF422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1488" y="2841812"/>
              <a:ext cx="108473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F658B15-5BFF-4D83-98E9-6DB1DD3FE402}"/>
              </a:ext>
            </a:extLst>
          </p:cNvPr>
          <p:cNvGrpSpPr/>
          <p:nvPr/>
        </p:nvGrpSpPr>
        <p:grpSpPr>
          <a:xfrm>
            <a:off x="6329050" y="3425302"/>
            <a:ext cx="2814950" cy="1920240"/>
            <a:chOff x="6329050" y="3425302"/>
            <a:chExt cx="2814950" cy="1920240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99D1F8E-6497-4C12-B75B-1B18E2578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29050" y="3425302"/>
              <a:ext cx="2605802" cy="192024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414A51-A0DE-49C3-9AE1-3A2622129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43668" y="3901767"/>
              <a:ext cx="1500332" cy="769038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C4A1763-F0CF-4368-9CBC-EDD6A237DF42}"/>
              </a:ext>
            </a:extLst>
          </p:cNvPr>
          <p:cNvGrpSpPr/>
          <p:nvPr/>
        </p:nvGrpSpPr>
        <p:grpSpPr>
          <a:xfrm>
            <a:off x="4061973" y="3425302"/>
            <a:ext cx="2466028" cy="1920240"/>
            <a:chOff x="4061973" y="3425302"/>
            <a:chExt cx="2466028" cy="1920240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7E175D71-7208-4F27-8CF4-344FD33C9B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61973" y="3425302"/>
              <a:ext cx="2466028" cy="192024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A4B5603-1719-418F-8AC9-CA83D4F4A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96212" y="4004064"/>
              <a:ext cx="1190940" cy="769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815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4233" y="767681"/>
            <a:ext cx="462062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Energy and Performance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4C11D0-DFE2-4B19-996F-1772B47E2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7690"/>
              </p:ext>
            </p:extLst>
          </p:nvPr>
        </p:nvGraphicFramePr>
        <p:xfrm>
          <a:off x="599301" y="2178728"/>
          <a:ext cx="7945397" cy="2457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67">
                  <a:extLst>
                    <a:ext uri="{9D8B030D-6E8A-4147-A177-3AD203B41FA5}">
                      <a16:colId xmlns:a16="http://schemas.microsoft.com/office/drawing/2014/main" val="328943957"/>
                    </a:ext>
                  </a:extLst>
                </a:gridCol>
                <a:gridCol w="1265166">
                  <a:extLst>
                    <a:ext uri="{9D8B030D-6E8A-4147-A177-3AD203B41FA5}">
                      <a16:colId xmlns:a16="http://schemas.microsoft.com/office/drawing/2014/main" val="3458950950"/>
                    </a:ext>
                  </a:extLst>
                </a:gridCol>
                <a:gridCol w="1265166">
                  <a:extLst>
                    <a:ext uri="{9D8B030D-6E8A-4147-A177-3AD203B41FA5}">
                      <a16:colId xmlns:a16="http://schemas.microsoft.com/office/drawing/2014/main" val="3253078855"/>
                    </a:ext>
                  </a:extLst>
                </a:gridCol>
                <a:gridCol w="1265166">
                  <a:extLst>
                    <a:ext uri="{9D8B030D-6E8A-4147-A177-3AD203B41FA5}">
                      <a16:colId xmlns:a16="http://schemas.microsoft.com/office/drawing/2014/main" val="3234289350"/>
                    </a:ext>
                  </a:extLst>
                </a:gridCol>
                <a:gridCol w="1265166">
                  <a:extLst>
                    <a:ext uri="{9D8B030D-6E8A-4147-A177-3AD203B41FA5}">
                      <a16:colId xmlns:a16="http://schemas.microsoft.com/office/drawing/2014/main" val="2248079560"/>
                    </a:ext>
                  </a:extLst>
                </a:gridCol>
                <a:gridCol w="1265166">
                  <a:extLst>
                    <a:ext uri="{9D8B030D-6E8A-4147-A177-3AD203B41FA5}">
                      <a16:colId xmlns:a16="http://schemas.microsoft.com/office/drawing/2014/main" val="1462884678"/>
                    </a:ext>
                  </a:extLst>
                </a:gridCol>
              </a:tblGrid>
              <a:tr h="409585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This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105076"/>
                  </a:ext>
                </a:extLst>
              </a:tr>
              <a:tr h="4095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No. Memristors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3N+5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3N+3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3N+8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546191"/>
                  </a:ext>
                </a:extLst>
              </a:tr>
              <a:tr h="409585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Cycles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136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19050" marR="19050" marT="0" marB="0" anchor="ctr"/>
                </a:tc>
                <a:extLst>
                  <a:ext uri="{0D108BD9-81ED-4DB2-BD59-A6C34878D82A}">
                    <a16:rowId xmlns:a16="http://schemas.microsoft.com/office/drawing/2014/main" val="3864174539"/>
                  </a:ext>
                </a:extLst>
              </a:tr>
              <a:tr h="4095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Cell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620187"/>
                  </a:ext>
                </a:extLst>
              </a:tr>
              <a:tr h="4095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149.6ns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31.9ns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14.3ns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9.9ns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33.3ps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57354"/>
                  </a:ext>
                </a:extLst>
              </a:tr>
              <a:tr h="4095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3237fJ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690fJ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289fJ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214fJ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7.9fJ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08784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A9284D9-C051-44CB-A5A1-1C4A7686307B}"/>
              </a:ext>
            </a:extLst>
          </p:cNvPr>
          <p:cNvSpPr/>
          <p:nvPr/>
        </p:nvSpPr>
        <p:spPr>
          <a:xfrm>
            <a:off x="1564774" y="1729760"/>
            <a:ext cx="5971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NimbusRomNo9L-Regu"/>
              </a:rPr>
              <a:t>Performance of 1-bit Adder for LUPIS and other technologies</a:t>
            </a:r>
            <a:endParaRPr lang="en-US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0122AF6-E628-4FEB-BBA6-AA37F9E8EDE9}"/>
              </a:ext>
            </a:extLst>
          </p:cNvPr>
          <p:cNvSpPr txBox="1">
            <a:spLocks/>
          </p:cNvSpPr>
          <p:nvPr/>
        </p:nvSpPr>
        <p:spPr bwMode="auto">
          <a:xfrm>
            <a:off x="192602" y="5178601"/>
            <a:ext cx="8769897" cy="148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sz="2000" kern="0" dirty="0">
                <a:latin typeface="Calibri" panose="020F0502020204030204" pitchFamily="34" charset="0"/>
              </a:rPr>
              <a:t>Proposed LUPIS achieved superior </a:t>
            </a:r>
            <a:r>
              <a:rPr kumimoji="0" lang="en-US" sz="2000" b="1" kern="0" dirty="0">
                <a:latin typeface="Calibri" panose="020F0502020204030204" pitchFamily="34" charset="0"/>
              </a:rPr>
              <a:t>cell efficiency</a:t>
            </a:r>
            <a:r>
              <a:rPr kumimoji="0" lang="en-US" sz="2000" kern="0" dirty="0">
                <a:latin typeface="Calibri" panose="020F0502020204030204" pitchFamily="34" charset="0"/>
              </a:rPr>
              <a:t>, </a:t>
            </a:r>
            <a:r>
              <a:rPr kumimoji="0" lang="en-US" sz="2000" b="1" kern="0" dirty="0">
                <a:latin typeface="Calibri" panose="020F0502020204030204" pitchFamily="34" charset="0"/>
              </a:rPr>
              <a:t>speedup</a:t>
            </a:r>
            <a:r>
              <a:rPr kumimoji="0" lang="en-US" sz="2000" kern="0" dirty="0">
                <a:latin typeface="Calibri" panose="020F0502020204030204" pitchFamily="34" charset="0"/>
              </a:rPr>
              <a:t> and </a:t>
            </a:r>
            <a:r>
              <a:rPr kumimoji="0" lang="en-US" sz="2000" b="1" kern="0" dirty="0">
                <a:latin typeface="Calibri" panose="020F0502020204030204" pitchFamily="34" charset="0"/>
              </a:rPr>
              <a:t>lower energy consumption</a:t>
            </a:r>
            <a:r>
              <a:rPr kumimoji="0" lang="en-US" sz="2000" kern="0" dirty="0">
                <a:latin typeface="Calibri" panose="020F0502020204030204" pitchFamily="34" charset="0"/>
              </a:rPr>
              <a:t> due to  a single cycle ADD with no extra cell penalty. </a:t>
            </a:r>
          </a:p>
          <a:p>
            <a:r>
              <a:rPr kumimoji="0" lang="en-US" sz="2000" kern="0" dirty="0">
                <a:latin typeface="Calibri" panose="020F0502020204030204" pitchFamily="34" charset="0"/>
              </a:rPr>
              <a:t>As compared to the state-of-the PIM accelerator [6], the results present 12.7X and 20.9X higher efficiency for speedup and energy respectively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24C5C7-B61D-4D18-8BE5-95DFDD275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33" y="1553218"/>
            <a:ext cx="8758794" cy="33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AB95891A-CC1E-4936-AA8E-58B308048F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38186"/>
              </p:ext>
            </p:extLst>
          </p:nvPr>
        </p:nvGraphicFramePr>
        <p:xfrm>
          <a:off x="4554717" y="1727329"/>
          <a:ext cx="3981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4292" y="767681"/>
            <a:ext cx="19599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Overhead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FC3E65-DDF4-4396-AEA4-F2007424F9B3}"/>
              </a:ext>
            </a:extLst>
          </p:cNvPr>
          <p:cNvSpPr txBox="1">
            <a:spLocks/>
          </p:cNvSpPr>
          <p:nvPr/>
        </p:nvSpPr>
        <p:spPr bwMode="auto">
          <a:xfrm>
            <a:off x="187051" y="4859820"/>
            <a:ext cx="8769897" cy="148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sz="2000" kern="0" dirty="0">
                <a:latin typeface="Calibri" panose="020F0502020204030204" pitchFamily="34" charset="0"/>
              </a:rPr>
              <a:t>LUPIS has 21% area overhead, 15x better than the APIM [6] since </a:t>
            </a:r>
            <a:r>
              <a:rPr kumimoji="0" lang="en-US" sz="2000" b="1" kern="0" dirty="0">
                <a:latin typeface="Calibri" panose="020F0502020204030204" pitchFamily="34" charset="0"/>
              </a:rPr>
              <a:t>no additional cells</a:t>
            </a:r>
            <a:r>
              <a:rPr kumimoji="0" lang="en-US" sz="2000" kern="0" dirty="0">
                <a:latin typeface="Calibri" panose="020F0502020204030204" pitchFamily="34" charset="0"/>
              </a:rPr>
              <a:t> are required and it took </a:t>
            </a:r>
            <a:r>
              <a:rPr kumimoji="0" lang="en-US" sz="2000" b="1" kern="0" dirty="0">
                <a:latin typeface="Calibri" panose="020F0502020204030204" pitchFamily="34" charset="0"/>
              </a:rPr>
              <a:t>insignificant modifications </a:t>
            </a:r>
            <a:r>
              <a:rPr kumimoji="0" lang="en-US" sz="2000" kern="0" dirty="0">
                <a:latin typeface="Calibri" panose="020F0502020204030204" pitchFamily="34" charset="0"/>
              </a:rPr>
              <a:t>to the conventional CSA circuit.</a:t>
            </a:r>
          </a:p>
          <a:p>
            <a:r>
              <a:rPr kumimoji="0" lang="en-US" sz="2000" kern="0" dirty="0">
                <a:latin typeface="Calibri" panose="020F0502020204030204" pitchFamily="34" charset="0"/>
              </a:rPr>
              <a:t>Latency overhead is just </a:t>
            </a:r>
            <a:r>
              <a:rPr kumimoji="0" lang="en-US" sz="2000" b="1" kern="0" dirty="0">
                <a:latin typeface="Calibri" panose="020F0502020204030204" pitchFamily="34" charset="0"/>
              </a:rPr>
              <a:t>one cycle </a:t>
            </a:r>
            <a:r>
              <a:rPr kumimoji="0" lang="en-US" sz="2000" kern="0" dirty="0">
                <a:latin typeface="Calibri" panose="020F0502020204030204" pitchFamily="34" charset="0"/>
              </a:rPr>
              <a:t>caused by the write back inclusion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8623F5-0BCA-4B82-9793-66B7F9DD9B61}"/>
              </a:ext>
            </a:extLst>
          </p:cNvPr>
          <p:cNvSpPr/>
          <p:nvPr/>
        </p:nvSpPr>
        <p:spPr>
          <a:xfrm>
            <a:off x="7043332" y="3637051"/>
            <a:ext cx="966817" cy="236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D4C8B5-08D4-4739-9EAF-211072FC4951}"/>
              </a:ext>
            </a:extLst>
          </p:cNvPr>
          <p:cNvSpPr txBox="1"/>
          <p:nvPr/>
        </p:nvSpPr>
        <p:spPr>
          <a:xfrm>
            <a:off x="7061645" y="3612857"/>
            <a:ext cx="925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Overhead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9F169F7B-813A-4099-9BAD-988E36E23B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115642"/>
              </p:ext>
            </p:extLst>
          </p:nvPr>
        </p:nvGraphicFramePr>
        <p:xfrm>
          <a:off x="304163" y="1731348"/>
          <a:ext cx="3981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C14261D-CE3D-4C67-9EEA-FFEA65C8D48E}"/>
              </a:ext>
            </a:extLst>
          </p:cNvPr>
          <p:cNvSpPr txBox="1"/>
          <p:nvPr/>
        </p:nvSpPr>
        <p:spPr>
          <a:xfrm>
            <a:off x="7391537" y="33421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48326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075" y="767679"/>
            <a:ext cx="221567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4" name="Content Placeholder 6"/>
          <p:cNvSpPr>
            <a:spLocks noGrp="1"/>
          </p:cNvSpPr>
          <p:nvPr/>
        </p:nvSpPr>
        <p:spPr bwMode="auto">
          <a:xfrm>
            <a:off x="266700" y="1728641"/>
            <a:ext cx="8610600" cy="340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1F497D"/>
              </a:buClr>
            </a:pPr>
            <a:r>
              <a:rPr kumimoji="0" lang="en-US" sz="2200" kern="0" dirty="0">
                <a:solidFill>
                  <a:sysClr val="windowText" lastClr="000000"/>
                </a:solidFill>
                <a:latin typeface="Calibri"/>
              </a:rPr>
              <a:t>We presented a high performance PIM technology by enabling single-cycle ADD and improving the MUL performance.</a:t>
            </a:r>
          </a:p>
          <a:p>
            <a:pPr lvl="0">
              <a:buClr>
                <a:srgbClr val="1F497D"/>
              </a:buClr>
            </a:pPr>
            <a:r>
              <a:rPr kumimoji="0" lang="en-US" sz="2200" kern="0" dirty="0">
                <a:solidFill>
                  <a:sysClr val="windowText" lastClr="000000"/>
                </a:solidFill>
                <a:latin typeface="Calibri"/>
              </a:rPr>
              <a:t>Our design addresses the low cell-efficiency of other PIM technologies by executing the calculations in the sensing circuitry.</a:t>
            </a:r>
          </a:p>
          <a:p>
            <a:pPr>
              <a:buClr>
                <a:srgbClr val="1F497D"/>
              </a:buClr>
            </a:pPr>
            <a:r>
              <a:rPr kumimoji="0" lang="en-US" sz="2200" kern="0" dirty="0">
                <a:solidFill>
                  <a:sysClr val="windowText" lastClr="000000"/>
                </a:solidFill>
                <a:latin typeface="Calibri"/>
              </a:rPr>
              <a:t>Proposed design can achieve </a:t>
            </a:r>
            <a:r>
              <a:rPr kumimoji="0" lang="en-US" sz="2200" i="1" kern="0" dirty="0">
                <a:latin typeface="Calibri"/>
              </a:rPr>
              <a:t>12.7X </a:t>
            </a:r>
            <a:r>
              <a:rPr kumimoji="0" lang="en-US" sz="2200" kern="0" dirty="0">
                <a:latin typeface="Calibri"/>
              </a:rPr>
              <a:t>speed up, </a:t>
            </a:r>
            <a:r>
              <a:rPr kumimoji="0" lang="en-US" sz="2200" i="1" kern="0" dirty="0">
                <a:latin typeface="Calibri"/>
              </a:rPr>
              <a:t>20.9X</a:t>
            </a:r>
            <a:r>
              <a:rPr kumimoji="0" lang="en-US" sz="2200" kern="0" dirty="0">
                <a:latin typeface="Calibri"/>
              </a:rPr>
              <a:t> </a:t>
            </a:r>
            <a:r>
              <a:rPr kumimoji="0" lang="en-US" sz="2200" kern="0" dirty="0">
                <a:solidFill>
                  <a:sysClr val="windowText" lastClr="000000"/>
                </a:solidFill>
                <a:latin typeface="Calibri"/>
              </a:rPr>
              <a:t>lower power consumption compared to a state-of-the-art PIM accelerator.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Clr>
                <a:srgbClr val="1F497D"/>
              </a:buClr>
              <a:buNone/>
            </a:pPr>
            <a:endParaRPr kumimoji="0" lang="en-US" sz="1600" kern="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32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075" y="767679"/>
            <a:ext cx="205017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</a:p>
        </p:txBody>
      </p:sp>
      <p:sp>
        <p:nvSpPr>
          <p:cNvPr id="4" name="Content Placeholder 6"/>
          <p:cNvSpPr>
            <a:spLocks noGrp="1"/>
          </p:cNvSpPr>
          <p:nvPr/>
        </p:nvSpPr>
        <p:spPr bwMode="auto">
          <a:xfrm>
            <a:off x="378075" y="1460820"/>
            <a:ext cx="8610600" cy="530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S. Li, C. Xu, Q. Zou, J. Zhao, Y. Lu, and Y.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“Pinatubo: A processing-in-memory architecture for bulk bitwise operations in emerging non-volatile memories,” in Design Automation Conference (DAC), 2016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M. Imani, Y. Kim, and T.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Multi-purpose in-memory processing using configurable resistive memory,” in Design Automation Conference (ASP-DAC), 2017 22nd Asia and South Pacific, pp. 757–763, IEEE, 2017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S.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Kvatinsky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Wald, E. G. Friedman, A.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Kolodny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U. C. Weiser, “Memristor-based material implication (imply) logic: Design principles and methodologies,” IEEE Transactions on Very Large Scale Integration (VLSI), 2014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E.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Lehtonen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Laiho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“Stateful implication logic with memristors,” in Proceedings of the 2009 IEEE/ACM International Symposium on Nanoscale Architectures, pp. 33–36, IEEE Computer Society, 2009.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S.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Kvatinsky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“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Vteam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general model for voltage-controlled memristors,” TCAS II, vol. 62, no. 8, pp. 786–790, 2015.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M. Imani, S. Gupta, and T.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“Ultra-efficient processing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inmemory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data intensive applications,” in Proceedings of the 54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Annual Design Automation Conference 2017, p. 6, ACM, 2017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A.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Siemon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Menzel, R.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E. Linn, “A complementary resistive switch-based crossbar array adder,” IEEE journal on emerging and selected topics in circuits and systems, vol. 5, no. 1, pp. 64–74, 2015.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Clr>
                <a:srgbClr val="1F497D"/>
              </a:buClr>
              <a:buNone/>
            </a:pPr>
            <a:endParaRPr kumimoji="0" lang="en-US" sz="1600" kern="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2154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770376-DF6E-4E07-8A79-DD488E18EA7A}"/>
              </a:ext>
            </a:extLst>
          </p:cNvPr>
          <p:cNvSpPr txBox="1"/>
          <p:nvPr/>
        </p:nvSpPr>
        <p:spPr>
          <a:xfrm>
            <a:off x="2766601" y="2943199"/>
            <a:ext cx="3610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311812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3F87359-B8A5-4943-A570-DFD1E56461B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51407" y="1734949"/>
          <a:ext cx="34861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4292" y="767681"/>
            <a:ext cx="195996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Overhead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3FC3E65-DDF4-4396-AEA4-F2007424F9B3}"/>
              </a:ext>
            </a:extLst>
          </p:cNvPr>
          <p:cNvSpPr txBox="1">
            <a:spLocks/>
          </p:cNvSpPr>
          <p:nvPr/>
        </p:nvSpPr>
        <p:spPr bwMode="auto">
          <a:xfrm>
            <a:off x="187051" y="4859820"/>
            <a:ext cx="8769897" cy="148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sz="2000" kern="0" dirty="0">
                <a:latin typeface="Calibri" panose="020F0502020204030204" pitchFamily="34" charset="0"/>
              </a:rPr>
              <a:t>LUPIS has 21% area overhead, 10x better than the TC-Adder [7] since </a:t>
            </a:r>
            <a:r>
              <a:rPr kumimoji="0" lang="en-US" sz="2000" b="1" kern="0" dirty="0">
                <a:latin typeface="Calibri" panose="020F0502020204030204" pitchFamily="34" charset="0"/>
              </a:rPr>
              <a:t>no additional cells</a:t>
            </a:r>
            <a:r>
              <a:rPr kumimoji="0" lang="en-US" sz="2000" kern="0" dirty="0">
                <a:latin typeface="Calibri" panose="020F0502020204030204" pitchFamily="34" charset="0"/>
              </a:rPr>
              <a:t> are required and it takes </a:t>
            </a:r>
            <a:r>
              <a:rPr kumimoji="0" lang="en-US" sz="2000" b="1" kern="0" dirty="0">
                <a:latin typeface="Calibri" panose="020F0502020204030204" pitchFamily="34" charset="0"/>
              </a:rPr>
              <a:t>insignificant modifications </a:t>
            </a:r>
            <a:r>
              <a:rPr kumimoji="0" lang="en-US" sz="2000" kern="0" dirty="0">
                <a:latin typeface="Calibri" panose="020F0502020204030204" pitchFamily="34" charset="0"/>
              </a:rPr>
              <a:t>to the conventional CSA circuit.</a:t>
            </a:r>
          </a:p>
          <a:p>
            <a:r>
              <a:rPr kumimoji="0" lang="en-US" sz="2000" kern="0" dirty="0">
                <a:latin typeface="Calibri" panose="020F0502020204030204" pitchFamily="34" charset="0"/>
              </a:rPr>
              <a:t>Latency overhead is just </a:t>
            </a:r>
            <a:r>
              <a:rPr kumimoji="0" lang="en-US" sz="2000" b="1" kern="0" dirty="0">
                <a:latin typeface="Calibri" panose="020F0502020204030204" pitchFamily="34" charset="0"/>
              </a:rPr>
              <a:t>one cycle </a:t>
            </a:r>
            <a:r>
              <a:rPr kumimoji="0" lang="en-US" sz="2000" kern="0" dirty="0">
                <a:latin typeface="Calibri" panose="020F0502020204030204" pitchFamily="34" charset="0"/>
              </a:rPr>
              <a:t>caused by the write back inclusion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DDB1057-D189-4FB8-BE7E-D555265AD67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1833" y="1742569"/>
          <a:ext cx="34861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2D429546-99B7-4597-B725-F3D4A442131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30776" y="1734949"/>
          <a:ext cx="34861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6FF3112-31B4-47B0-B9AF-0A0BB62E6C1D}"/>
              </a:ext>
            </a:extLst>
          </p:cNvPr>
          <p:cNvSpPr txBox="1"/>
          <p:nvPr/>
        </p:nvSpPr>
        <p:spPr>
          <a:xfrm>
            <a:off x="2298583" y="4166771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[7]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C1701E-FEF6-46FF-A731-FC3AC5CBD515}"/>
              </a:ext>
            </a:extLst>
          </p:cNvPr>
          <p:cNvSpPr txBox="1"/>
          <p:nvPr/>
        </p:nvSpPr>
        <p:spPr>
          <a:xfrm>
            <a:off x="6011002" y="4166771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[7]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8623F5-0BCA-4B82-9793-66B7F9DD9B61}"/>
              </a:ext>
            </a:extLst>
          </p:cNvPr>
          <p:cNvSpPr/>
          <p:nvPr/>
        </p:nvSpPr>
        <p:spPr>
          <a:xfrm>
            <a:off x="6756464" y="3663945"/>
            <a:ext cx="845820" cy="236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D4C8B5-08D4-4739-9EAF-211072FC4951}"/>
              </a:ext>
            </a:extLst>
          </p:cNvPr>
          <p:cNvSpPr txBox="1"/>
          <p:nvPr/>
        </p:nvSpPr>
        <p:spPr>
          <a:xfrm>
            <a:off x="6738917" y="3630786"/>
            <a:ext cx="810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Overhead</a:t>
            </a:r>
          </a:p>
        </p:txBody>
      </p:sp>
    </p:spTree>
    <p:extLst>
      <p:ext uri="{BB962C8B-B14F-4D97-AF65-F5344CB8AC3E}">
        <p14:creationId xmlns:p14="http://schemas.microsoft.com/office/powerpoint/2010/main" val="192519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9947" y="676276"/>
            <a:ext cx="7543800" cy="676635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Conventional</a:t>
            </a:r>
          </a:p>
        </p:txBody>
      </p:sp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86B61AED-475C-4338-8EBD-E9E27DF46F7D}"/>
              </a:ext>
            </a:extLst>
          </p:cNvPr>
          <p:cNvSpPr/>
          <p:nvPr/>
        </p:nvSpPr>
        <p:spPr>
          <a:xfrm>
            <a:off x="796954" y="3082954"/>
            <a:ext cx="2304806" cy="2057400"/>
          </a:xfrm>
          <a:prstGeom prst="roundRect">
            <a:avLst>
              <a:gd name="adj" fmla="val 8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Processor</a:t>
            </a:r>
          </a:p>
        </p:txBody>
      </p:sp>
      <p:sp>
        <p:nvSpPr>
          <p:cNvPr id="4" name="Rounded Rectangle 5">
            <a:extLst>
              <a:ext uri="{FF2B5EF4-FFF2-40B4-BE49-F238E27FC236}">
                <a16:creationId xmlns:a16="http://schemas.microsoft.com/office/drawing/2014/main" id="{52F93128-03F3-41A8-8ABC-125063DE3713}"/>
              </a:ext>
            </a:extLst>
          </p:cNvPr>
          <p:cNvSpPr/>
          <p:nvPr/>
        </p:nvSpPr>
        <p:spPr>
          <a:xfrm>
            <a:off x="5854107" y="2168554"/>
            <a:ext cx="2045749" cy="3886200"/>
          </a:xfrm>
          <a:prstGeom prst="roundRect">
            <a:avLst>
              <a:gd name="adj" fmla="val 6667"/>
            </a:avLst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5" name="Left-Right Arrow 6">
            <a:extLst>
              <a:ext uri="{FF2B5EF4-FFF2-40B4-BE49-F238E27FC236}">
                <a16:creationId xmlns:a16="http://schemas.microsoft.com/office/drawing/2014/main" id="{6AF84351-2C41-41D3-8482-CC20FD170112}"/>
              </a:ext>
            </a:extLst>
          </p:cNvPr>
          <p:cNvSpPr/>
          <p:nvPr/>
        </p:nvSpPr>
        <p:spPr>
          <a:xfrm>
            <a:off x="3193592" y="3569865"/>
            <a:ext cx="2575168" cy="1066800"/>
          </a:xfrm>
          <a:prstGeom prst="leftRightArrow">
            <a:avLst>
              <a:gd name="adj1" fmla="val 60827"/>
              <a:gd name="adj2" fmla="val 2714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Channel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BDF8D9-D525-48A9-92EB-04454F71B0CD}"/>
              </a:ext>
            </a:extLst>
          </p:cNvPr>
          <p:cNvSpPr txBox="1"/>
          <p:nvPr/>
        </p:nvSpPr>
        <p:spPr>
          <a:xfrm>
            <a:off x="452020" y="1402635"/>
            <a:ext cx="4055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Memory is just a storage device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F234270-D09B-4522-ABB3-2923F1173CA4}"/>
              </a:ext>
            </a:extLst>
          </p:cNvPr>
          <p:cNvSpPr/>
          <p:nvPr/>
        </p:nvSpPr>
        <p:spPr>
          <a:xfrm>
            <a:off x="3472343" y="3289882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01D613F-CF00-48A5-A9DB-2832A5AA2786}"/>
              </a:ext>
            </a:extLst>
          </p:cNvPr>
          <p:cNvSpPr/>
          <p:nvPr/>
        </p:nvSpPr>
        <p:spPr>
          <a:xfrm>
            <a:off x="3472343" y="3019337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8E0A416-B85A-44C1-9C60-FF0BA19EE432}"/>
              </a:ext>
            </a:extLst>
          </p:cNvPr>
          <p:cNvSpPr/>
          <p:nvPr/>
        </p:nvSpPr>
        <p:spPr>
          <a:xfrm>
            <a:off x="3472343" y="2747043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634E9EB5-7831-45F7-B88D-908921071056}"/>
              </a:ext>
            </a:extLst>
          </p:cNvPr>
          <p:cNvSpPr/>
          <p:nvPr/>
        </p:nvSpPr>
        <p:spPr>
          <a:xfrm>
            <a:off x="3472343" y="2473875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4DA0A02-CC3E-4437-B6D2-FF940883EF72}"/>
              </a:ext>
            </a:extLst>
          </p:cNvPr>
          <p:cNvSpPr/>
          <p:nvPr/>
        </p:nvSpPr>
        <p:spPr>
          <a:xfrm flipH="1">
            <a:off x="3472343" y="5538310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F24D60A-2475-4871-AA40-61570FB1A1DE}"/>
              </a:ext>
            </a:extLst>
          </p:cNvPr>
          <p:cNvSpPr/>
          <p:nvPr/>
        </p:nvSpPr>
        <p:spPr>
          <a:xfrm flipH="1">
            <a:off x="3472343" y="5267765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E14D6F3-A01D-48E6-9F9B-194D1FD93839}"/>
              </a:ext>
            </a:extLst>
          </p:cNvPr>
          <p:cNvSpPr/>
          <p:nvPr/>
        </p:nvSpPr>
        <p:spPr>
          <a:xfrm flipH="1">
            <a:off x="3472343" y="4995471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95A4A89-6075-4C5C-A4BB-018B06AAFD65}"/>
              </a:ext>
            </a:extLst>
          </p:cNvPr>
          <p:cNvSpPr/>
          <p:nvPr/>
        </p:nvSpPr>
        <p:spPr>
          <a:xfrm flipH="1">
            <a:off x="3472343" y="4722303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A3576A-38D1-4A28-882D-B2F76BEB01E9}"/>
              </a:ext>
            </a:extLst>
          </p:cNvPr>
          <p:cNvSpPr txBox="1"/>
          <p:nvPr/>
        </p:nvSpPr>
        <p:spPr>
          <a:xfrm>
            <a:off x="3981058" y="2749394"/>
            <a:ext cx="948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Write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9AB5FD-C449-4C11-9BC5-FED754B6D872}"/>
              </a:ext>
            </a:extLst>
          </p:cNvPr>
          <p:cNvSpPr txBox="1"/>
          <p:nvPr/>
        </p:nvSpPr>
        <p:spPr>
          <a:xfrm>
            <a:off x="4006225" y="500044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Read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AEA710-34FA-4738-A55D-CA8A8FB49AE6}"/>
              </a:ext>
            </a:extLst>
          </p:cNvPr>
          <p:cNvSpPr txBox="1"/>
          <p:nvPr/>
        </p:nvSpPr>
        <p:spPr>
          <a:xfrm>
            <a:off x="439947" y="6222049"/>
            <a:ext cx="850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Operation throughputs are limited by memory bandwidth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2DAC510-D1E1-49A3-98C2-160AFFC4255B}"/>
              </a:ext>
            </a:extLst>
          </p:cNvPr>
          <p:cNvSpPr/>
          <p:nvPr/>
        </p:nvSpPr>
        <p:spPr>
          <a:xfrm>
            <a:off x="2870312" y="4440759"/>
            <a:ext cx="833480" cy="1848356"/>
          </a:xfrm>
          <a:custGeom>
            <a:avLst/>
            <a:gdLst>
              <a:gd name="connsiteX0" fmla="*/ 0 w 833480"/>
              <a:gd name="connsiteY0" fmla="*/ 1675052 h 1675052"/>
              <a:gd name="connsiteX1" fmla="*/ 275130 w 833480"/>
              <a:gd name="connsiteY1" fmla="*/ 728283 h 1675052"/>
              <a:gd name="connsiteX2" fmla="*/ 833480 w 833480"/>
              <a:gd name="connsiteY2" fmla="*/ 0 h 16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480" h="1675052">
                <a:moveTo>
                  <a:pt x="0" y="1675052"/>
                </a:moveTo>
                <a:cubicBezTo>
                  <a:pt x="68108" y="1341255"/>
                  <a:pt x="136217" y="1007458"/>
                  <a:pt x="275130" y="728283"/>
                </a:cubicBezTo>
                <a:cubicBezTo>
                  <a:pt x="414043" y="449108"/>
                  <a:pt x="623761" y="224554"/>
                  <a:pt x="83348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84D1C7-0575-41BE-965C-EA192A1799ED}"/>
              </a:ext>
            </a:extLst>
          </p:cNvPr>
          <p:cNvSpPr txBox="1"/>
          <p:nvPr/>
        </p:nvSpPr>
        <p:spPr>
          <a:xfrm>
            <a:off x="439945" y="1773616"/>
            <a:ext cx="7617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Big data processing requires more computations to memory </a:t>
            </a:r>
          </a:p>
        </p:txBody>
      </p:sp>
    </p:spTree>
    <p:extLst>
      <p:ext uri="{BB962C8B-B14F-4D97-AF65-F5344CB8AC3E}">
        <p14:creationId xmlns:p14="http://schemas.microsoft.com/office/powerpoint/2010/main" val="191640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21" grpId="0"/>
      <p:bldP spid="23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D2E08A70-8EA6-4EBE-A908-047EA05B190D}"/>
              </a:ext>
            </a:extLst>
          </p:cNvPr>
          <p:cNvSpPr/>
          <p:nvPr/>
        </p:nvSpPr>
        <p:spPr>
          <a:xfrm>
            <a:off x="796954" y="3082954"/>
            <a:ext cx="2304806" cy="2057400"/>
          </a:xfrm>
          <a:prstGeom prst="roundRect">
            <a:avLst>
              <a:gd name="adj" fmla="val 8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Processor</a:t>
            </a:r>
          </a:p>
        </p:txBody>
      </p:sp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2326A091-D058-4406-AE59-669A2810743A}"/>
              </a:ext>
            </a:extLst>
          </p:cNvPr>
          <p:cNvSpPr/>
          <p:nvPr/>
        </p:nvSpPr>
        <p:spPr>
          <a:xfrm>
            <a:off x="5854107" y="2168554"/>
            <a:ext cx="2045749" cy="3886200"/>
          </a:xfrm>
          <a:prstGeom prst="roundRect">
            <a:avLst>
              <a:gd name="adj" fmla="val 6667"/>
            </a:avLst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4" name="Left-Right Arrow 6">
            <a:extLst>
              <a:ext uri="{FF2B5EF4-FFF2-40B4-BE49-F238E27FC236}">
                <a16:creationId xmlns:a16="http://schemas.microsoft.com/office/drawing/2014/main" id="{A0B3A8B7-5354-4307-AB1E-2833FD1D150B}"/>
              </a:ext>
            </a:extLst>
          </p:cNvPr>
          <p:cNvSpPr/>
          <p:nvPr/>
        </p:nvSpPr>
        <p:spPr>
          <a:xfrm>
            <a:off x="3193592" y="3569865"/>
            <a:ext cx="2575168" cy="1066800"/>
          </a:xfrm>
          <a:prstGeom prst="leftRightArrow">
            <a:avLst>
              <a:gd name="adj1" fmla="val 60827"/>
              <a:gd name="adj2" fmla="val 2714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Channel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F9E1FB2-D2E2-4D08-9FFC-CD0E060DB3D7}"/>
              </a:ext>
            </a:extLst>
          </p:cNvPr>
          <p:cNvSpPr/>
          <p:nvPr/>
        </p:nvSpPr>
        <p:spPr>
          <a:xfrm>
            <a:off x="3472343" y="3289882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1314966-DAF4-4158-8A75-E562A5774AD7}"/>
              </a:ext>
            </a:extLst>
          </p:cNvPr>
          <p:cNvSpPr/>
          <p:nvPr/>
        </p:nvSpPr>
        <p:spPr>
          <a:xfrm>
            <a:off x="3472343" y="3019337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6CB6A0B-B02C-40E3-B673-95BD843E89FB}"/>
              </a:ext>
            </a:extLst>
          </p:cNvPr>
          <p:cNvSpPr/>
          <p:nvPr/>
        </p:nvSpPr>
        <p:spPr>
          <a:xfrm>
            <a:off x="3472343" y="2747043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1559E58-09F8-44CA-946D-90A5EE0BC78A}"/>
              </a:ext>
            </a:extLst>
          </p:cNvPr>
          <p:cNvSpPr/>
          <p:nvPr/>
        </p:nvSpPr>
        <p:spPr>
          <a:xfrm>
            <a:off x="3472343" y="2473875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B7B3630-CE93-4E6A-B712-6B3BE1A7DA12}"/>
              </a:ext>
            </a:extLst>
          </p:cNvPr>
          <p:cNvSpPr/>
          <p:nvPr/>
        </p:nvSpPr>
        <p:spPr>
          <a:xfrm flipH="1">
            <a:off x="3472343" y="5538310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3D26A66-4E0E-472F-9CB6-BD55C568E443}"/>
              </a:ext>
            </a:extLst>
          </p:cNvPr>
          <p:cNvSpPr/>
          <p:nvPr/>
        </p:nvSpPr>
        <p:spPr>
          <a:xfrm flipH="1">
            <a:off x="3472343" y="5267765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7034B39-EF26-4FC8-A311-D86E0A139E2F}"/>
              </a:ext>
            </a:extLst>
          </p:cNvPr>
          <p:cNvSpPr/>
          <p:nvPr/>
        </p:nvSpPr>
        <p:spPr>
          <a:xfrm flipH="1">
            <a:off x="3472343" y="4995471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BECF3BB-8EFB-4B9C-AC84-206615661FC5}"/>
              </a:ext>
            </a:extLst>
          </p:cNvPr>
          <p:cNvSpPr/>
          <p:nvPr/>
        </p:nvSpPr>
        <p:spPr>
          <a:xfrm flipH="1">
            <a:off x="3472343" y="4722303"/>
            <a:ext cx="1965960" cy="19434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4CCEA7-8102-4C4E-BD0B-C1F3FA2C700A}"/>
              </a:ext>
            </a:extLst>
          </p:cNvPr>
          <p:cNvSpPr txBox="1"/>
          <p:nvPr/>
        </p:nvSpPr>
        <p:spPr>
          <a:xfrm>
            <a:off x="3981058" y="2749394"/>
            <a:ext cx="948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Write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8F8F63-8528-4EAF-B973-5CCAD2FA3895}"/>
              </a:ext>
            </a:extLst>
          </p:cNvPr>
          <p:cNvSpPr txBox="1"/>
          <p:nvPr/>
        </p:nvSpPr>
        <p:spPr>
          <a:xfrm>
            <a:off x="4006225" y="500044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Read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B989778-129F-4033-B634-472CE38C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947" y="676276"/>
            <a:ext cx="7543800" cy="676635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PIM approach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8D5FD6-FD33-4D42-9CB4-A9F2253A65B6}"/>
              </a:ext>
            </a:extLst>
          </p:cNvPr>
          <p:cNvSpPr txBox="1"/>
          <p:nvPr/>
        </p:nvSpPr>
        <p:spPr>
          <a:xfrm>
            <a:off x="6419964" y="440583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PIM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12A612-8AF3-4EFA-8881-B2669DBD2459}"/>
              </a:ext>
            </a:extLst>
          </p:cNvPr>
          <p:cNvSpPr txBox="1"/>
          <p:nvPr/>
        </p:nvSpPr>
        <p:spPr>
          <a:xfrm>
            <a:off x="970652" y="6222049"/>
            <a:ext cx="4798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Relax the bandwidth bottleneck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D807AE9-E855-414F-9F73-6C34908F4F6C}"/>
              </a:ext>
            </a:extLst>
          </p:cNvPr>
          <p:cNvSpPr/>
          <p:nvPr/>
        </p:nvSpPr>
        <p:spPr>
          <a:xfrm>
            <a:off x="2870312" y="4440759"/>
            <a:ext cx="833480" cy="1848356"/>
          </a:xfrm>
          <a:custGeom>
            <a:avLst/>
            <a:gdLst>
              <a:gd name="connsiteX0" fmla="*/ 0 w 833480"/>
              <a:gd name="connsiteY0" fmla="*/ 1675052 h 1675052"/>
              <a:gd name="connsiteX1" fmla="*/ 275130 w 833480"/>
              <a:gd name="connsiteY1" fmla="*/ 728283 h 1675052"/>
              <a:gd name="connsiteX2" fmla="*/ 833480 w 833480"/>
              <a:gd name="connsiteY2" fmla="*/ 0 h 16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3480" h="1675052">
                <a:moveTo>
                  <a:pt x="0" y="1675052"/>
                </a:moveTo>
                <a:cubicBezTo>
                  <a:pt x="68108" y="1341255"/>
                  <a:pt x="136217" y="1007458"/>
                  <a:pt x="275130" y="728283"/>
                </a:cubicBezTo>
                <a:cubicBezTo>
                  <a:pt x="414043" y="449108"/>
                  <a:pt x="623761" y="224554"/>
                  <a:pt x="83348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07A7F9-09C2-43A5-889B-9899600177C8}"/>
              </a:ext>
            </a:extLst>
          </p:cNvPr>
          <p:cNvSpPr txBox="1"/>
          <p:nvPr/>
        </p:nvSpPr>
        <p:spPr>
          <a:xfrm>
            <a:off x="452296" y="1683937"/>
            <a:ext cx="5482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Put processing units inside memory</a:t>
            </a:r>
          </a:p>
        </p:txBody>
      </p:sp>
    </p:spTree>
    <p:extLst>
      <p:ext uri="{BB962C8B-B14F-4D97-AF65-F5344CB8AC3E}">
        <p14:creationId xmlns:p14="http://schemas.microsoft.com/office/powerpoint/2010/main" val="25485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6" grpId="0"/>
      <p:bldP spid="18" grpId="0"/>
      <p:bldP spid="19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78073" y="767679"/>
            <a:ext cx="5515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 Research on NVM-PIM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73EC31-47F3-408F-9B82-455435FA8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15" y="3757074"/>
            <a:ext cx="3085810" cy="194632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AF79D5D-3FB7-4FF4-A160-DCB96127E93A}"/>
              </a:ext>
            </a:extLst>
          </p:cNvPr>
          <p:cNvGrpSpPr/>
          <p:nvPr/>
        </p:nvGrpSpPr>
        <p:grpSpPr>
          <a:xfrm>
            <a:off x="4336615" y="3597427"/>
            <a:ext cx="4496328" cy="2379920"/>
            <a:chOff x="3955615" y="4106363"/>
            <a:chExt cx="4496328" cy="237992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C3884AD-3284-4C5A-9364-51AFF062D1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42404"/>
            <a:stretch/>
          </p:blipFill>
          <p:spPr>
            <a:xfrm>
              <a:off x="4312848" y="4193391"/>
              <a:ext cx="2127688" cy="2292892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DCF1A9C7-0132-4F04-B8B6-45CC831A2E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57596"/>
            <a:stretch/>
          </p:blipFill>
          <p:spPr>
            <a:xfrm>
              <a:off x="6324255" y="4106363"/>
              <a:ext cx="2127688" cy="1688141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B3913C-E366-4F13-8034-D5435F178224}"/>
                </a:ext>
              </a:extLst>
            </p:cNvPr>
            <p:cNvSpPr/>
            <p:nvPr/>
          </p:nvSpPr>
          <p:spPr>
            <a:xfrm>
              <a:off x="3955615" y="4106363"/>
              <a:ext cx="57419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1400" b="1" i="1" dirty="0"/>
                <a:t>Sum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F0ABE9E-2AD3-4940-AC8A-B0FE834A5851}"/>
                </a:ext>
              </a:extLst>
            </p:cNvPr>
            <p:cNvSpPr/>
            <p:nvPr/>
          </p:nvSpPr>
          <p:spPr>
            <a:xfrm>
              <a:off x="6073224" y="4112910"/>
              <a:ext cx="50206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1400" b="1" i="1" dirty="0" err="1"/>
                <a:t>C</a:t>
              </a:r>
              <a:r>
                <a:rPr lang="en-US" sz="1400" b="1" i="1" baseline="-25000" dirty="0" err="1"/>
                <a:t>out</a:t>
              </a:r>
              <a:endParaRPr lang="en-US" sz="1400" b="1" i="1" baseline="-25000" dirty="0"/>
            </a:p>
          </p:txBody>
        </p:sp>
      </p:grp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28185656-C45A-4776-8EBD-FF5508C66438}"/>
              </a:ext>
            </a:extLst>
          </p:cNvPr>
          <p:cNvSpPr txBox="1">
            <a:spLocks/>
          </p:cNvSpPr>
          <p:nvPr/>
        </p:nvSpPr>
        <p:spPr bwMode="auto">
          <a:xfrm>
            <a:off x="416500" y="2670638"/>
            <a:ext cx="8311000" cy="193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7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kumimoji="0"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Bitwise(NOR, IMP)-based ADD/MUL : e.g. MAGIC[3], Stateful logic[4]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n-US" sz="2200" kern="0" dirty="0">
                <a:latin typeface="Calibri" panose="020F0502020204030204" pitchFamily="34" charset="0"/>
                <a:cs typeface="Calibri" panose="020F0502020204030204" pitchFamily="34" charset="0"/>
              </a:rPr>
              <a:t>Arithmetic functions with many cycles and intermediate states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A8F6FB63-6741-4EAB-80A6-6EA48CC55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00" y="1518164"/>
            <a:ext cx="8311000" cy="79272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Bitwise Operations limited : e.g. Pinatubo[1], MPIM[2]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DF89A9-49A4-4E8C-B461-3308FFA774FC}"/>
              </a:ext>
            </a:extLst>
          </p:cNvPr>
          <p:cNvSpPr/>
          <p:nvPr/>
        </p:nvSpPr>
        <p:spPr>
          <a:xfrm>
            <a:off x="342894" y="1987457"/>
            <a:ext cx="50085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support arithmetic operations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567B4CF-BFC7-4613-94E3-1044DDC7272F}"/>
              </a:ext>
            </a:extLst>
          </p:cNvPr>
          <p:cNvSpPr/>
          <p:nvPr/>
        </p:nvSpPr>
        <p:spPr>
          <a:xfrm>
            <a:off x="342894" y="6232424"/>
            <a:ext cx="75088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Cause </a:t>
            </a:r>
            <a:r>
              <a:rPr lang="en-US" sz="22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much higher latency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2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cells consumption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4D1846-DDBC-4CED-B7DE-4C7844024BF4}"/>
              </a:ext>
            </a:extLst>
          </p:cNvPr>
          <p:cNvSpPr/>
          <p:nvPr/>
        </p:nvSpPr>
        <p:spPr>
          <a:xfrm>
            <a:off x="671051" y="590749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MAGIC, Mohsen Imani, et al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DAC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02B2E-574D-4898-8560-7658230B15A8}"/>
              </a:ext>
            </a:extLst>
          </p:cNvPr>
          <p:cNvSpPr/>
          <p:nvPr/>
        </p:nvSpPr>
        <p:spPr>
          <a:xfrm>
            <a:off x="4819023" y="5907491"/>
            <a:ext cx="26603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IMP, S.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Kvatinsky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al, VLSI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4E36B8-8B0B-4C3D-9BE8-9387BDC4B788}"/>
              </a:ext>
            </a:extLst>
          </p:cNvPr>
          <p:cNvSpPr txBox="1"/>
          <p:nvPr/>
        </p:nvSpPr>
        <p:spPr>
          <a:xfrm>
            <a:off x="217216" y="5518733"/>
            <a:ext cx="388010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00000"/>
                </a:solidFill>
              </a:rPr>
              <a:t>12 cycles + 11 intermediate states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A95AA0-DE7E-4CF7-8FCE-09251503418B}"/>
              </a:ext>
            </a:extLst>
          </p:cNvPr>
          <p:cNvSpPr txBox="1"/>
          <p:nvPr/>
        </p:nvSpPr>
        <p:spPr>
          <a:xfrm>
            <a:off x="4661637" y="5518733"/>
            <a:ext cx="415370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000000"/>
                </a:solidFill>
              </a:rPr>
              <a:t>136 cycles + 134 intermediate states</a:t>
            </a:r>
          </a:p>
        </p:txBody>
      </p:sp>
    </p:spTree>
    <p:extLst>
      <p:ext uri="{BB962C8B-B14F-4D97-AF65-F5344CB8AC3E}">
        <p14:creationId xmlns:p14="http://schemas.microsoft.com/office/powerpoint/2010/main" val="216448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54" grpId="0" build="p"/>
      <p:bldP spid="8" grpId="0"/>
      <p:bldP spid="85" grpId="0"/>
      <p:bldP spid="9" grpId="0"/>
      <p:bldP spid="10" grpId="0"/>
      <p:bldP spid="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B57007B-44BF-4943-9160-3EB1100063D5}"/>
              </a:ext>
            </a:extLst>
          </p:cNvPr>
          <p:cNvSpPr txBox="1"/>
          <p:nvPr/>
        </p:nvSpPr>
        <p:spPr>
          <a:xfrm>
            <a:off x="378073" y="767679"/>
            <a:ext cx="2098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43597-EA9C-41F6-9AFD-5D1A169B8815}"/>
              </a:ext>
            </a:extLst>
          </p:cNvPr>
          <p:cNvSpPr txBox="1"/>
          <p:nvPr/>
        </p:nvSpPr>
        <p:spPr>
          <a:xfrm>
            <a:off x="859292" y="1667921"/>
            <a:ext cx="308397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Prior Work</a:t>
            </a:r>
          </a:p>
          <a:p>
            <a:pPr algn="ctr"/>
            <a:r>
              <a:rPr lang="en-US" b="1" dirty="0">
                <a:solidFill>
                  <a:srgbClr val="000000"/>
                </a:solidFill>
              </a:rPr>
              <a:t>(Bitwise ADD)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FDC3B2-1AF0-44D5-BC4B-B715C50BAF57}"/>
              </a:ext>
            </a:extLst>
          </p:cNvPr>
          <p:cNvSpPr txBox="1"/>
          <p:nvPr/>
        </p:nvSpPr>
        <p:spPr>
          <a:xfrm>
            <a:off x="5536154" y="1666991"/>
            <a:ext cx="196823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This Work (LUPIS)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D123A7-0C48-4B65-A685-DA54E6AF5231}"/>
              </a:ext>
            </a:extLst>
          </p:cNvPr>
          <p:cNvSpPr/>
          <p:nvPr/>
        </p:nvSpPr>
        <p:spPr>
          <a:xfrm>
            <a:off x="1208015" y="2567031"/>
            <a:ext cx="2357306" cy="3775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/>
                <a:cs typeface="Arial"/>
              </a:rPr>
              <a:t>Input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09CB054-60FF-4D06-B735-558188003CAE}"/>
              </a:ext>
            </a:extLst>
          </p:cNvPr>
          <p:cNvSpPr/>
          <p:nvPr/>
        </p:nvSpPr>
        <p:spPr>
          <a:xfrm>
            <a:off x="1558585" y="3091180"/>
            <a:ext cx="1654399" cy="2560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Intermediate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5C4E6EC-55D4-43AC-8FD8-3D954DDED20D}"/>
              </a:ext>
            </a:extLst>
          </p:cNvPr>
          <p:cNvSpPr/>
          <p:nvPr/>
        </p:nvSpPr>
        <p:spPr>
          <a:xfrm>
            <a:off x="1558585" y="3510794"/>
            <a:ext cx="1654399" cy="2560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Intermediate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F0FBEA7-48C8-4F12-B6D8-EF0DA8A9C224}"/>
              </a:ext>
            </a:extLst>
          </p:cNvPr>
          <p:cNvSpPr/>
          <p:nvPr/>
        </p:nvSpPr>
        <p:spPr>
          <a:xfrm>
            <a:off x="1558585" y="3930408"/>
            <a:ext cx="1654399" cy="2560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/>
                <a:cs typeface="Arial"/>
              </a:rPr>
              <a:t>Intermediate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0BD6109-66B9-44BB-A9DB-C46E6FC999D8}"/>
              </a:ext>
            </a:extLst>
          </p:cNvPr>
          <p:cNvSpPr/>
          <p:nvPr/>
        </p:nvSpPr>
        <p:spPr>
          <a:xfrm>
            <a:off x="1208015" y="5461398"/>
            <a:ext cx="2357306" cy="3775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/>
                <a:cs typeface="Arial"/>
              </a:rPr>
              <a:t>Output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B4EDAEEB-F7D6-4F9B-B8E2-CECA6615A0A3}"/>
              </a:ext>
            </a:extLst>
          </p:cNvPr>
          <p:cNvSpPr/>
          <p:nvPr/>
        </p:nvSpPr>
        <p:spPr>
          <a:xfrm>
            <a:off x="2256639" y="2978092"/>
            <a:ext cx="243280" cy="838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C249D43-DA00-4A82-A1BF-910EE1B3C681}"/>
              </a:ext>
            </a:extLst>
          </p:cNvPr>
          <p:cNvSpPr/>
          <p:nvPr/>
        </p:nvSpPr>
        <p:spPr>
          <a:xfrm>
            <a:off x="2256639" y="3387055"/>
            <a:ext cx="243280" cy="838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6D66D64D-DB00-4644-9BFF-7D25E8D89F55}"/>
              </a:ext>
            </a:extLst>
          </p:cNvPr>
          <p:cNvSpPr/>
          <p:nvPr/>
        </p:nvSpPr>
        <p:spPr>
          <a:xfrm>
            <a:off x="2256639" y="3800726"/>
            <a:ext cx="243280" cy="838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BAF14227-7ABD-4FF7-AEBE-6D645E54B76B}"/>
              </a:ext>
            </a:extLst>
          </p:cNvPr>
          <p:cNvSpPr/>
          <p:nvPr/>
        </p:nvSpPr>
        <p:spPr>
          <a:xfrm>
            <a:off x="2256639" y="4232227"/>
            <a:ext cx="243280" cy="11359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948D4E0-D3C1-4FD4-B831-BABDD3B11CA6}"/>
              </a:ext>
            </a:extLst>
          </p:cNvPr>
          <p:cNvSpPr/>
          <p:nvPr/>
        </p:nvSpPr>
        <p:spPr>
          <a:xfrm>
            <a:off x="2355559" y="446007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334B10B-1B47-46DB-B189-EA620A1D42C8}"/>
              </a:ext>
            </a:extLst>
          </p:cNvPr>
          <p:cNvSpPr/>
          <p:nvPr/>
        </p:nvSpPr>
        <p:spPr>
          <a:xfrm>
            <a:off x="2355559" y="466054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9A0E81D-A3EC-4DFE-A28A-5D706BED71F0}"/>
              </a:ext>
            </a:extLst>
          </p:cNvPr>
          <p:cNvSpPr/>
          <p:nvPr/>
        </p:nvSpPr>
        <p:spPr>
          <a:xfrm>
            <a:off x="2355559" y="486208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2492205-1265-4AEB-B9CC-9BB21F901978}"/>
              </a:ext>
            </a:extLst>
          </p:cNvPr>
          <p:cNvSpPr/>
          <p:nvPr/>
        </p:nvSpPr>
        <p:spPr>
          <a:xfrm>
            <a:off x="2355559" y="505996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F549303-22D7-4F79-A9B6-EE5B7332C8B2}"/>
              </a:ext>
            </a:extLst>
          </p:cNvPr>
          <p:cNvSpPr/>
          <p:nvPr/>
        </p:nvSpPr>
        <p:spPr>
          <a:xfrm>
            <a:off x="2355559" y="525784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1E7F9B9-342D-445C-9CA6-6157041F2939}"/>
              </a:ext>
            </a:extLst>
          </p:cNvPr>
          <p:cNvSpPr/>
          <p:nvPr/>
        </p:nvSpPr>
        <p:spPr>
          <a:xfrm>
            <a:off x="5318619" y="2567031"/>
            <a:ext cx="2357306" cy="3775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/>
                <a:cs typeface="Arial"/>
              </a:rPr>
              <a:t>Input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E2F43B5-E5A4-43D6-B07C-4167DF57129F}"/>
              </a:ext>
            </a:extLst>
          </p:cNvPr>
          <p:cNvSpPr/>
          <p:nvPr/>
        </p:nvSpPr>
        <p:spPr>
          <a:xfrm>
            <a:off x="5318619" y="5461398"/>
            <a:ext cx="2357306" cy="3775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/>
                <a:cs typeface="Arial"/>
              </a:rPr>
              <a:t>Output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3C1341EE-BCAA-4DAA-86FF-7530206236A8}"/>
              </a:ext>
            </a:extLst>
          </p:cNvPr>
          <p:cNvSpPr/>
          <p:nvPr/>
        </p:nvSpPr>
        <p:spPr>
          <a:xfrm>
            <a:off x="6364637" y="3061982"/>
            <a:ext cx="243280" cy="2241583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3A77ED-E65F-47DE-BF4D-4E98C574AA26}"/>
              </a:ext>
            </a:extLst>
          </p:cNvPr>
          <p:cNvSpPr/>
          <p:nvPr/>
        </p:nvSpPr>
        <p:spPr>
          <a:xfrm>
            <a:off x="897622" y="2978092"/>
            <a:ext cx="3145872" cy="23908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00CA95-585D-464E-93AB-63A89EC2134D}"/>
              </a:ext>
            </a:extLst>
          </p:cNvPr>
          <p:cNvSpPr txBox="1"/>
          <p:nvPr/>
        </p:nvSpPr>
        <p:spPr>
          <a:xfrm>
            <a:off x="124511" y="3277237"/>
            <a:ext cx="154850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Many cycles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D52BC8-EB4B-40B6-8B0F-9EC0D15E777C}"/>
              </a:ext>
            </a:extLst>
          </p:cNvPr>
          <p:cNvSpPr txBox="1"/>
          <p:nvPr/>
        </p:nvSpPr>
        <p:spPr>
          <a:xfrm>
            <a:off x="3122456" y="3188881"/>
            <a:ext cx="23484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Many 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intermediate states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0E23B8-D44D-4D41-8B6D-AB5C23EFB46D}"/>
              </a:ext>
            </a:extLst>
          </p:cNvPr>
          <p:cNvSpPr txBox="1"/>
          <p:nvPr/>
        </p:nvSpPr>
        <p:spPr>
          <a:xfrm>
            <a:off x="56707" y="4359489"/>
            <a:ext cx="173444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Latency delay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DE3A23-7B9A-408B-A8D4-04CBE630348E}"/>
              </a:ext>
            </a:extLst>
          </p:cNvPr>
          <p:cNvSpPr txBox="1"/>
          <p:nvPr/>
        </p:nvSpPr>
        <p:spPr>
          <a:xfrm>
            <a:off x="3483882" y="4296300"/>
            <a:ext cx="16087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Area penalty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6694328-2BCB-4939-885F-DFBE47BF9B20}"/>
              </a:ext>
            </a:extLst>
          </p:cNvPr>
          <p:cNvSpPr/>
          <p:nvPr/>
        </p:nvSpPr>
        <p:spPr>
          <a:xfrm>
            <a:off x="775982" y="3776380"/>
            <a:ext cx="243280" cy="51991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87015824-61A4-4900-A63D-1F6941936A21}"/>
              </a:ext>
            </a:extLst>
          </p:cNvPr>
          <p:cNvSpPr/>
          <p:nvPr/>
        </p:nvSpPr>
        <p:spPr>
          <a:xfrm>
            <a:off x="4166626" y="3896313"/>
            <a:ext cx="243280" cy="36589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E07AF2-26AA-48E3-981A-5E9925BED2A0}"/>
              </a:ext>
            </a:extLst>
          </p:cNvPr>
          <p:cNvSpPr txBox="1"/>
          <p:nvPr/>
        </p:nvSpPr>
        <p:spPr>
          <a:xfrm>
            <a:off x="6654469" y="3289035"/>
            <a:ext cx="209371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Single cycle ADD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9E0329-C0F9-4E8D-A395-B9640622546A}"/>
              </a:ext>
            </a:extLst>
          </p:cNvPr>
          <p:cNvSpPr txBox="1"/>
          <p:nvPr/>
        </p:nvSpPr>
        <p:spPr>
          <a:xfrm>
            <a:off x="6253621" y="4296300"/>
            <a:ext cx="286072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rial Rounded MT Bold" panose="020F0704030504030204" pitchFamily="34" charset="0"/>
              </a:rPr>
              <a:t>Fast &amp; no additional cell</a:t>
            </a: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DACEEC87-0411-4163-B66D-B891D8C15036}"/>
              </a:ext>
            </a:extLst>
          </p:cNvPr>
          <p:cNvSpPr/>
          <p:nvPr/>
        </p:nvSpPr>
        <p:spPr>
          <a:xfrm>
            <a:off x="7562333" y="3816882"/>
            <a:ext cx="243280" cy="365891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50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106">
            <a:extLst>
              <a:ext uri="{FF2B5EF4-FFF2-40B4-BE49-F238E27FC236}">
                <a16:creationId xmlns:a16="http://schemas.microsoft.com/office/drawing/2014/main" id="{9298F1F1-5ADD-4E72-B3CA-049AC358B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003" y="4098165"/>
            <a:ext cx="2948605" cy="26769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C73F97-C455-4E51-A1E9-0B5DEAE86504}"/>
              </a:ext>
            </a:extLst>
          </p:cNvPr>
          <p:cNvSpPr txBox="1"/>
          <p:nvPr/>
        </p:nvSpPr>
        <p:spPr>
          <a:xfrm>
            <a:off x="378073" y="767679"/>
            <a:ext cx="3412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Overview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6CF3482-3533-4060-9E9C-908A34BCADEC}"/>
              </a:ext>
            </a:extLst>
          </p:cNvPr>
          <p:cNvSpPr/>
          <p:nvPr/>
        </p:nvSpPr>
        <p:spPr>
          <a:xfrm>
            <a:off x="496065" y="1896858"/>
            <a:ext cx="599304" cy="7268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249C23-BCD2-4C63-BE46-7E6A9F01CC72}"/>
              </a:ext>
            </a:extLst>
          </p:cNvPr>
          <p:cNvSpPr/>
          <p:nvPr/>
        </p:nvSpPr>
        <p:spPr>
          <a:xfrm>
            <a:off x="2876022" y="1794240"/>
            <a:ext cx="1826719" cy="21014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362150C-C7A8-43B3-920B-BEE522FEE99C}"/>
              </a:ext>
            </a:extLst>
          </p:cNvPr>
          <p:cNvSpPr/>
          <p:nvPr/>
        </p:nvSpPr>
        <p:spPr>
          <a:xfrm>
            <a:off x="3226361" y="1896858"/>
            <a:ext cx="281353" cy="2422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C36640A-4257-4BD9-BF4F-B98F46E5DBEB}"/>
              </a:ext>
            </a:extLst>
          </p:cNvPr>
          <p:cNvSpPr/>
          <p:nvPr/>
        </p:nvSpPr>
        <p:spPr>
          <a:xfrm>
            <a:off x="3226361" y="2186026"/>
            <a:ext cx="281353" cy="2422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611A8B0-7650-4CE8-843A-2988C469DDF8}"/>
              </a:ext>
            </a:extLst>
          </p:cNvPr>
          <p:cNvSpPr/>
          <p:nvPr/>
        </p:nvSpPr>
        <p:spPr>
          <a:xfrm>
            <a:off x="3226361" y="2725290"/>
            <a:ext cx="281353" cy="2422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845DF9A-2B95-4BDF-B12F-1CB14E0229F8}"/>
              </a:ext>
            </a:extLst>
          </p:cNvPr>
          <p:cNvSpPr/>
          <p:nvPr/>
        </p:nvSpPr>
        <p:spPr>
          <a:xfrm>
            <a:off x="4315874" y="1896858"/>
            <a:ext cx="281353" cy="2422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FFA176B-7B87-4F72-B36E-965D44309F19}"/>
              </a:ext>
            </a:extLst>
          </p:cNvPr>
          <p:cNvSpPr/>
          <p:nvPr/>
        </p:nvSpPr>
        <p:spPr>
          <a:xfrm>
            <a:off x="4315874" y="2186026"/>
            <a:ext cx="281353" cy="2422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F33B28E-3D91-4518-BAC1-4287D2FF98F5}"/>
              </a:ext>
            </a:extLst>
          </p:cNvPr>
          <p:cNvSpPr/>
          <p:nvPr/>
        </p:nvSpPr>
        <p:spPr>
          <a:xfrm>
            <a:off x="4315874" y="2725290"/>
            <a:ext cx="281353" cy="2422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A6C9828-30EF-4CBD-AD7A-64BC6D4FF846}"/>
              </a:ext>
            </a:extLst>
          </p:cNvPr>
          <p:cNvSpPr/>
          <p:nvPr/>
        </p:nvSpPr>
        <p:spPr>
          <a:xfrm>
            <a:off x="2943228" y="1896857"/>
            <a:ext cx="200083" cy="11644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7325AC-DE94-41A5-AB96-C7C15053E5EE}"/>
              </a:ext>
            </a:extLst>
          </p:cNvPr>
          <p:cNvSpPr txBox="1"/>
          <p:nvPr/>
        </p:nvSpPr>
        <p:spPr>
          <a:xfrm>
            <a:off x="1504740" y="209579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9BD8BE-D690-4913-ABAE-3CD7F3A0E855}"/>
              </a:ext>
            </a:extLst>
          </p:cNvPr>
          <p:cNvSpPr txBox="1"/>
          <p:nvPr/>
        </p:nvSpPr>
        <p:spPr>
          <a:xfrm>
            <a:off x="3159786" y="1904145"/>
            <a:ext cx="4283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MAT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62A43F-54CB-4A77-A685-562EA4E27FD2}"/>
              </a:ext>
            </a:extLst>
          </p:cNvPr>
          <p:cNvSpPr txBox="1"/>
          <p:nvPr/>
        </p:nvSpPr>
        <p:spPr>
          <a:xfrm rot="16200000">
            <a:off x="2494663" y="2338165"/>
            <a:ext cx="10871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Row </a:t>
            </a:r>
            <a:r>
              <a:rPr lang="en-US" sz="1100" dirty="0" err="1"/>
              <a:t>Decorder</a:t>
            </a:r>
            <a:endParaRPr lang="en-US" sz="11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8D4B1DA-E783-4848-AB69-93135362B0B1}"/>
              </a:ext>
            </a:extLst>
          </p:cNvPr>
          <p:cNvCxnSpPr>
            <a:cxnSpLocks/>
          </p:cNvCxnSpPr>
          <p:nvPr/>
        </p:nvCxnSpPr>
        <p:spPr>
          <a:xfrm flipV="1">
            <a:off x="2147109" y="1768588"/>
            <a:ext cx="708346" cy="12826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290E687-541B-4986-9743-85D5F79EA7CA}"/>
              </a:ext>
            </a:extLst>
          </p:cNvPr>
          <p:cNvCxnSpPr>
            <a:cxnSpLocks/>
          </p:cNvCxnSpPr>
          <p:nvPr/>
        </p:nvCxnSpPr>
        <p:spPr>
          <a:xfrm>
            <a:off x="2147109" y="2590475"/>
            <a:ext cx="704457" cy="10770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E7D510F-F033-43B2-BDE9-E71D763B433B}"/>
              </a:ext>
            </a:extLst>
          </p:cNvPr>
          <p:cNvSpPr txBox="1"/>
          <p:nvPr/>
        </p:nvSpPr>
        <p:spPr>
          <a:xfrm>
            <a:off x="1185869" y="144757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Chip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F1B278-5603-41D0-A0D4-CED44C9D6A68}"/>
              </a:ext>
            </a:extLst>
          </p:cNvPr>
          <p:cNvSpPr txBox="1"/>
          <p:nvPr/>
        </p:nvSpPr>
        <p:spPr>
          <a:xfrm>
            <a:off x="3487054" y="145710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Bank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4184BAB-19C5-4554-BBB5-562D1594EAEA}"/>
              </a:ext>
            </a:extLst>
          </p:cNvPr>
          <p:cNvSpPr/>
          <p:nvPr/>
        </p:nvSpPr>
        <p:spPr>
          <a:xfrm>
            <a:off x="496065" y="3034789"/>
            <a:ext cx="599304" cy="7268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7474855-9742-4C42-BA39-FC1844898DC2}"/>
              </a:ext>
            </a:extLst>
          </p:cNvPr>
          <p:cNvSpPr/>
          <p:nvPr/>
        </p:nvSpPr>
        <p:spPr>
          <a:xfrm>
            <a:off x="1515298" y="1896858"/>
            <a:ext cx="599304" cy="7268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2A6F9FB-474D-4061-9D09-9344087C7AE1}"/>
              </a:ext>
            </a:extLst>
          </p:cNvPr>
          <p:cNvSpPr/>
          <p:nvPr/>
        </p:nvSpPr>
        <p:spPr>
          <a:xfrm>
            <a:off x="1515298" y="3034789"/>
            <a:ext cx="599304" cy="7268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2EFEF0-C25F-44F0-9CB1-6247A02AE38B}"/>
              </a:ext>
            </a:extLst>
          </p:cNvPr>
          <p:cNvSpPr/>
          <p:nvPr/>
        </p:nvSpPr>
        <p:spPr>
          <a:xfrm>
            <a:off x="379097" y="1794241"/>
            <a:ext cx="1826719" cy="21014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AA83927-8B4F-4D6D-8D31-1AA0A5A5F77D}"/>
              </a:ext>
            </a:extLst>
          </p:cNvPr>
          <p:cNvSpPr/>
          <p:nvPr/>
        </p:nvSpPr>
        <p:spPr>
          <a:xfrm>
            <a:off x="3171213" y="3079408"/>
            <a:ext cx="1466879" cy="19886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/>
                <a:cs typeface="Arial"/>
              </a:rPr>
              <a:t>Global Selector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27400D9-7FFE-43C6-AECA-0D91AECDFB0D}"/>
              </a:ext>
            </a:extLst>
          </p:cNvPr>
          <p:cNvSpPr/>
          <p:nvPr/>
        </p:nvSpPr>
        <p:spPr>
          <a:xfrm>
            <a:off x="3171213" y="3597138"/>
            <a:ext cx="1466879" cy="19886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/>
                <a:cs typeface="Arial"/>
              </a:rPr>
              <a:t>Bank I/O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5B66C1E-14D5-41BE-B1E3-7DAE83EE1F0F}"/>
              </a:ext>
            </a:extLst>
          </p:cNvPr>
          <p:cNvCxnSpPr>
            <a:cxnSpLocks/>
          </p:cNvCxnSpPr>
          <p:nvPr/>
        </p:nvCxnSpPr>
        <p:spPr>
          <a:xfrm>
            <a:off x="1176344" y="2257425"/>
            <a:ext cx="274320" cy="2849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A6CD438-E12F-421A-B190-40255D1E6B65}"/>
              </a:ext>
            </a:extLst>
          </p:cNvPr>
          <p:cNvCxnSpPr>
            <a:cxnSpLocks/>
          </p:cNvCxnSpPr>
          <p:nvPr/>
        </p:nvCxnSpPr>
        <p:spPr>
          <a:xfrm>
            <a:off x="1176344" y="3395355"/>
            <a:ext cx="274320" cy="2849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E50DE0A-8208-41FA-98DB-5FC1B59B4D39}"/>
              </a:ext>
            </a:extLst>
          </p:cNvPr>
          <p:cNvCxnSpPr>
            <a:cxnSpLocks/>
          </p:cNvCxnSpPr>
          <p:nvPr/>
        </p:nvCxnSpPr>
        <p:spPr>
          <a:xfrm>
            <a:off x="795717" y="2694047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B263FE4-7660-4DA1-B197-72ECBB2ABE08}"/>
              </a:ext>
            </a:extLst>
          </p:cNvPr>
          <p:cNvCxnSpPr>
            <a:cxnSpLocks/>
          </p:cNvCxnSpPr>
          <p:nvPr/>
        </p:nvCxnSpPr>
        <p:spPr>
          <a:xfrm>
            <a:off x="1814950" y="2694047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3C59B72-8CDA-4125-9D0C-49E5670B33AC}"/>
              </a:ext>
            </a:extLst>
          </p:cNvPr>
          <p:cNvCxnSpPr>
            <a:cxnSpLocks/>
          </p:cNvCxnSpPr>
          <p:nvPr/>
        </p:nvCxnSpPr>
        <p:spPr>
          <a:xfrm>
            <a:off x="3362912" y="2472365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7409B93-A308-4A44-A85B-18D7E8BC8A48}"/>
              </a:ext>
            </a:extLst>
          </p:cNvPr>
          <p:cNvCxnSpPr>
            <a:cxnSpLocks/>
          </p:cNvCxnSpPr>
          <p:nvPr/>
        </p:nvCxnSpPr>
        <p:spPr>
          <a:xfrm>
            <a:off x="3629321" y="2014840"/>
            <a:ext cx="5486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7C63810-206D-4DF6-82FB-5748BA974D9F}"/>
              </a:ext>
            </a:extLst>
          </p:cNvPr>
          <p:cNvCxnSpPr>
            <a:cxnSpLocks/>
          </p:cNvCxnSpPr>
          <p:nvPr/>
        </p:nvCxnSpPr>
        <p:spPr>
          <a:xfrm>
            <a:off x="3629321" y="2844982"/>
            <a:ext cx="5486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2C81C67-B08A-4820-A746-EF674089995D}"/>
              </a:ext>
            </a:extLst>
          </p:cNvPr>
          <p:cNvCxnSpPr>
            <a:cxnSpLocks/>
          </p:cNvCxnSpPr>
          <p:nvPr/>
        </p:nvCxnSpPr>
        <p:spPr>
          <a:xfrm>
            <a:off x="4456550" y="2472365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8D5DA68-ECA2-4F2A-9C92-F8E4375AE544}"/>
              </a:ext>
            </a:extLst>
          </p:cNvPr>
          <p:cNvSpPr/>
          <p:nvPr/>
        </p:nvSpPr>
        <p:spPr>
          <a:xfrm>
            <a:off x="5130694" y="1775190"/>
            <a:ext cx="3851381" cy="2101485"/>
          </a:xfrm>
          <a:prstGeom prst="roundRect">
            <a:avLst>
              <a:gd name="adj" fmla="val 8753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" name="직선 연결선 98">
            <a:extLst>
              <a:ext uri="{FF2B5EF4-FFF2-40B4-BE49-F238E27FC236}">
                <a16:creationId xmlns:a16="http://schemas.microsoft.com/office/drawing/2014/main" id="{D019673B-DC1C-4590-8356-3A239D3688CC}"/>
              </a:ext>
            </a:extLst>
          </p:cNvPr>
          <p:cNvCxnSpPr>
            <a:cxnSpLocks/>
          </p:cNvCxnSpPr>
          <p:nvPr/>
        </p:nvCxnSpPr>
        <p:spPr>
          <a:xfrm>
            <a:off x="5328741" y="2208687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98">
            <a:extLst>
              <a:ext uri="{FF2B5EF4-FFF2-40B4-BE49-F238E27FC236}">
                <a16:creationId xmlns:a16="http://schemas.microsoft.com/office/drawing/2014/main" id="{6CEEBD35-FC49-4D94-9C0F-E8CB863103DF}"/>
              </a:ext>
            </a:extLst>
          </p:cNvPr>
          <p:cNvCxnSpPr>
            <a:cxnSpLocks/>
          </p:cNvCxnSpPr>
          <p:nvPr/>
        </p:nvCxnSpPr>
        <p:spPr>
          <a:xfrm flipV="1">
            <a:off x="5979182" y="1784715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rapezoid 55">
            <a:extLst>
              <a:ext uri="{FF2B5EF4-FFF2-40B4-BE49-F238E27FC236}">
                <a16:creationId xmlns:a16="http://schemas.microsoft.com/office/drawing/2014/main" id="{31FED2E6-D2F3-4AF8-A64C-EDA5CD9FCF00}"/>
              </a:ext>
            </a:extLst>
          </p:cNvPr>
          <p:cNvSpPr/>
          <p:nvPr/>
        </p:nvSpPr>
        <p:spPr>
          <a:xfrm flipV="1">
            <a:off x="5297664" y="3567597"/>
            <a:ext cx="3580217" cy="258206"/>
          </a:xfrm>
          <a:prstGeom prst="trapezoid">
            <a:avLst>
              <a:gd name="adj" fmla="val 9247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EB163D9-E761-405E-8C6D-3DC0D9AE97D4}"/>
              </a:ext>
            </a:extLst>
          </p:cNvPr>
          <p:cNvSpPr txBox="1"/>
          <p:nvPr/>
        </p:nvSpPr>
        <p:spPr>
          <a:xfrm>
            <a:off x="6487843" y="3569770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Local Selector</a:t>
            </a:r>
            <a:endParaRPr lang="en-US" sz="1100" baseline="-25000" dirty="0">
              <a:solidFill>
                <a:srgbClr val="000000"/>
              </a:solidFill>
            </a:endParaRPr>
          </a:p>
        </p:txBody>
      </p:sp>
      <p:cxnSp>
        <p:nvCxnSpPr>
          <p:cNvPr id="58" name="직선 연결선 98">
            <a:extLst>
              <a:ext uri="{FF2B5EF4-FFF2-40B4-BE49-F238E27FC236}">
                <a16:creationId xmlns:a16="http://schemas.microsoft.com/office/drawing/2014/main" id="{E711C228-018A-4A97-BB11-787490804558}"/>
              </a:ext>
            </a:extLst>
          </p:cNvPr>
          <p:cNvCxnSpPr>
            <a:cxnSpLocks/>
          </p:cNvCxnSpPr>
          <p:nvPr/>
        </p:nvCxnSpPr>
        <p:spPr>
          <a:xfrm>
            <a:off x="7438645" y="2208687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98">
            <a:extLst>
              <a:ext uri="{FF2B5EF4-FFF2-40B4-BE49-F238E27FC236}">
                <a16:creationId xmlns:a16="http://schemas.microsoft.com/office/drawing/2014/main" id="{29D8A8BB-35F9-4D77-997F-C8CB0885EDB2}"/>
              </a:ext>
            </a:extLst>
          </p:cNvPr>
          <p:cNvCxnSpPr>
            <a:cxnSpLocks/>
          </p:cNvCxnSpPr>
          <p:nvPr/>
        </p:nvCxnSpPr>
        <p:spPr>
          <a:xfrm>
            <a:off x="5328741" y="2608872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98">
            <a:extLst>
              <a:ext uri="{FF2B5EF4-FFF2-40B4-BE49-F238E27FC236}">
                <a16:creationId xmlns:a16="http://schemas.microsoft.com/office/drawing/2014/main" id="{2B9AF74E-0926-4B2C-BC3A-CD1A15C2C63E}"/>
              </a:ext>
            </a:extLst>
          </p:cNvPr>
          <p:cNvCxnSpPr>
            <a:cxnSpLocks/>
          </p:cNvCxnSpPr>
          <p:nvPr/>
        </p:nvCxnSpPr>
        <p:spPr>
          <a:xfrm>
            <a:off x="7438645" y="2608872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98">
            <a:extLst>
              <a:ext uri="{FF2B5EF4-FFF2-40B4-BE49-F238E27FC236}">
                <a16:creationId xmlns:a16="http://schemas.microsoft.com/office/drawing/2014/main" id="{76A3577C-72D5-4D41-894E-3FCBBDC87D01}"/>
              </a:ext>
            </a:extLst>
          </p:cNvPr>
          <p:cNvCxnSpPr>
            <a:cxnSpLocks/>
          </p:cNvCxnSpPr>
          <p:nvPr/>
        </p:nvCxnSpPr>
        <p:spPr>
          <a:xfrm>
            <a:off x="5328741" y="3414344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98">
            <a:extLst>
              <a:ext uri="{FF2B5EF4-FFF2-40B4-BE49-F238E27FC236}">
                <a16:creationId xmlns:a16="http://schemas.microsoft.com/office/drawing/2014/main" id="{EAACDC59-08A8-442E-B209-29CE2E6E2072}"/>
              </a:ext>
            </a:extLst>
          </p:cNvPr>
          <p:cNvCxnSpPr>
            <a:cxnSpLocks/>
          </p:cNvCxnSpPr>
          <p:nvPr/>
        </p:nvCxnSpPr>
        <p:spPr>
          <a:xfrm>
            <a:off x="7438645" y="3414344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98">
            <a:extLst>
              <a:ext uri="{FF2B5EF4-FFF2-40B4-BE49-F238E27FC236}">
                <a16:creationId xmlns:a16="http://schemas.microsoft.com/office/drawing/2014/main" id="{DCAAA066-DCD8-445D-9E1B-9402AF29FE80}"/>
              </a:ext>
            </a:extLst>
          </p:cNvPr>
          <p:cNvCxnSpPr>
            <a:cxnSpLocks/>
          </p:cNvCxnSpPr>
          <p:nvPr/>
        </p:nvCxnSpPr>
        <p:spPr>
          <a:xfrm flipV="1">
            <a:off x="5979182" y="3025520"/>
            <a:ext cx="0" cy="54864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98">
            <a:extLst>
              <a:ext uri="{FF2B5EF4-FFF2-40B4-BE49-F238E27FC236}">
                <a16:creationId xmlns:a16="http://schemas.microsoft.com/office/drawing/2014/main" id="{5508430E-6B0C-4994-90A5-3C679FEBA85F}"/>
              </a:ext>
            </a:extLst>
          </p:cNvPr>
          <p:cNvCxnSpPr>
            <a:cxnSpLocks/>
          </p:cNvCxnSpPr>
          <p:nvPr/>
        </p:nvCxnSpPr>
        <p:spPr>
          <a:xfrm flipV="1">
            <a:off x="6399690" y="1784715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98">
            <a:extLst>
              <a:ext uri="{FF2B5EF4-FFF2-40B4-BE49-F238E27FC236}">
                <a16:creationId xmlns:a16="http://schemas.microsoft.com/office/drawing/2014/main" id="{1B20DD11-28F6-4E1A-A8D1-07CA7E1B8F5F}"/>
              </a:ext>
            </a:extLst>
          </p:cNvPr>
          <p:cNvCxnSpPr>
            <a:cxnSpLocks/>
          </p:cNvCxnSpPr>
          <p:nvPr/>
        </p:nvCxnSpPr>
        <p:spPr>
          <a:xfrm flipV="1">
            <a:off x="7963205" y="1784715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98">
            <a:extLst>
              <a:ext uri="{FF2B5EF4-FFF2-40B4-BE49-F238E27FC236}">
                <a16:creationId xmlns:a16="http://schemas.microsoft.com/office/drawing/2014/main" id="{63875273-34B0-4C73-831B-CFDAD67F3AEB}"/>
              </a:ext>
            </a:extLst>
          </p:cNvPr>
          <p:cNvCxnSpPr>
            <a:cxnSpLocks/>
          </p:cNvCxnSpPr>
          <p:nvPr/>
        </p:nvCxnSpPr>
        <p:spPr>
          <a:xfrm flipV="1">
            <a:off x="7963205" y="3025520"/>
            <a:ext cx="0" cy="54864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98">
            <a:extLst>
              <a:ext uri="{FF2B5EF4-FFF2-40B4-BE49-F238E27FC236}">
                <a16:creationId xmlns:a16="http://schemas.microsoft.com/office/drawing/2014/main" id="{FD13F0D3-4933-4E7D-8D9C-5982CD6E15A9}"/>
              </a:ext>
            </a:extLst>
          </p:cNvPr>
          <p:cNvCxnSpPr>
            <a:cxnSpLocks/>
          </p:cNvCxnSpPr>
          <p:nvPr/>
        </p:nvCxnSpPr>
        <p:spPr>
          <a:xfrm flipV="1">
            <a:off x="8383713" y="1784715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98">
            <a:extLst>
              <a:ext uri="{FF2B5EF4-FFF2-40B4-BE49-F238E27FC236}">
                <a16:creationId xmlns:a16="http://schemas.microsoft.com/office/drawing/2014/main" id="{EA04642D-1E41-4A11-A936-98CCEE5E9F72}"/>
              </a:ext>
            </a:extLst>
          </p:cNvPr>
          <p:cNvCxnSpPr>
            <a:cxnSpLocks/>
          </p:cNvCxnSpPr>
          <p:nvPr/>
        </p:nvCxnSpPr>
        <p:spPr>
          <a:xfrm flipV="1">
            <a:off x="8383713" y="3025520"/>
            <a:ext cx="0" cy="54864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9950638-0371-45E4-8B9C-0DF630F6307B}"/>
              </a:ext>
            </a:extLst>
          </p:cNvPr>
          <p:cNvGrpSpPr/>
          <p:nvPr/>
        </p:nvGrpSpPr>
        <p:grpSpPr>
          <a:xfrm flipV="1">
            <a:off x="8105618" y="1934782"/>
            <a:ext cx="274320" cy="274320"/>
            <a:chOff x="5207790" y="1689615"/>
            <a:chExt cx="365760" cy="365760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DD46282-7A95-4F1F-9E65-13B53C9188D4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8B899B6B-D90C-4241-9193-A9B10F7BC5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9083DB7-C0B8-4D3A-9662-F7E9AADF0A05}"/>
              </a:ext>
            </a:extLst>
          </p:cNvPr>
          <p:cNvGrpSpPr/>
          <p:nvPr/>
        </p:nvGrpSpPr>
        <p:grpSpPr>
          <a:xfrm flipV="1">
            <a:off x="7692695" y="1934782"/>
            <a:ext cx="274320" cy="274320"/>
            <a:chOff x="5207790" y="1689615"/>
            <a:chExt cx="365760" cy="365760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93055D4-F0D6-4088-A90C-F3FD07B6F826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3936A337-C35B-4BA5-905A-89577D26C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68A1CEB-C980-4700-BCDA-C58ED020A96F}"/>
              </a:ext>
            </a:extLst>
          </p:cNvPr>
          <p:cNvGrpSpPr/>
          <p:nvPr/>
        </p:nvGrpSpPr>
        <p:grpSpPr>
          <a:xfrm flipV="1">
            <a:off x="5708672" y="1933868"/>
            <a:ext cx="274320" cy="274320"/>
            <a:chOff x="5207790" y="1689615"/>
            <a:chExt cx="365760" cy="365760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24D9223-31A8-4297-B6BC-32D135975E4A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8B6354AB-A9F7-44B7-AA5B-0B97CA6CB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15D8B35-7D6E-4096-84A5-0CC769DDF3B0}"/>
              </a:ext>
            </a:extLst>
          </p:cNvPr>
          <p:cNvGrpSpPr/>
          <p:nvPr/>
        </p:nvGrpSpPr>
        <p:grpSpPr>
          <a:xfrm flipV="1">
            <a:off x="6121407" y="1934782"/>
            <a:ext cx="274320" cy="274320"/>
            <a:chOff x="5207790" y="1689615"/>
            <a:chExt cx="365760" cy="36576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3EE6091-F1DF-42E0-B17A-06BCF9DC8EFD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01EA220B-0044-4295-A24D-F9E10B942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12EC6E1-83D1-4F0F-AEA4-76AA9F5D0E6C}"/>
              </a:ext>
            </a:extLst>
          </p:cNvPr>
          <p:cNvGrpSpPr/>
          <p:nvPr/>
        </p:nvGrpSpPr>
        <p:grpSpPr>
          <a:xfrm flipV="1">
            <a:off x="8105618" y="2338362"/>
            <a:ext cx="274320" cy="274320"/>
            <a:chOff x="5207790" y="1689615"/>
            <a:chExt cx="365760" cy="365760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00DFFFF-2DEF-448D-9763-0521E31973AF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3A7C2D5D-A32D-43CF-AAAA-1E3D19F3F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46FCC19-3048-4931-91B6-F5255577CB5C}"/>
              </a:ext>
            </a:extLst>
          </p:cNvPr>
          <p:cNvGrpSpPr/>
          <p:nvPr/>
        </p:nvGrpSpPr>
        <p:grpSpPr>
          <a:xfrm flipV="1">
            <a:off x="8105618" y="3143834"/>
            <a:ext cx="274320" cy="274320"/>
            <a:chOff x="5207790" y="1689615"/>
            <a:chExt cx="365760" cy="365760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6709D8C-BE99-4289-A0D4-EE147848BEA6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4E842D5E-A9E8-4A4A-8413-1F0EC9521F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7A57FD0-1A7D-4A1C-8714-B985F8DD197F}"/>
              </a:ext>
            </a:extLst>
          </p:cNvPr>
          <p:cNvGrpSpPr/>
          <p:nvPr/>
        </p:nvGrpSpPr>
        <p:grpSpPr>
          <a:xfrm flipV="1">
            <a:off x="7692695" y="2338362"/>
            <a:ext cx="274320" cy="274320"/>
            <a:chOff x="5207790" y="1689615"/>
            <a:chExt cx="365760" cy="365760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8F403D2-3C73-427A-A704-C75389AC653E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875572F5-9CF3-4DD5-86F8-C2D12D902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811889C-AF1D-41BA-9B4F-81640E2CE801}"/>
              </a:ext>
            </a:extLst>
          </p:cNvPr>
          <p:cNvGrpSpPr/>
          <p:nvPr/>
        </p:nvGrpSpPr>
        <p:grpSpPr>
          <a:xfrm flipV="1">
            <a:off x="7692695" y="3143834"/>
            <a:ext cx="274320" cy="274320"/>
            <a:chOff x="5207790" y="1689615"/>
            <a:chExt cx="365760" cy="36576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C7B3BEB-8154-47E7-ABEE-32D601A39BC1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F56FB4C1-E402-46A1-9D5B-C516AE781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4EEF7CA-BD96-4EDA-B0DE-F62D8150BC43}"/>
              </a:ext>
            </a:extLst>
          </p:cNvPr>
          <p:cNvGrpSpPr/>
          <p:nvPr/>
        </p:nvGrpSpPr>
        <p:grpSpPr>
          <a:xfrm flipV="1">
            <a:off x="6121407" y="2338362"/>
            <a:ext cx="274320" cy="274320"/>
            <a:chOff x="5207790" y="1689615"/>
            <a:chExt cx="365760" cy="365760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18F52C-F52B-4A7B-9B3B-C4C4852C2DE8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CF77C19C-664A-4370-8F21-FAFF2768EF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8CCCCE3-FAB2-4756-B5BF-5D69474BE212}"/>
              </a:ext>
            </a:extLst>
          </p:cNvPr>
          <p:cNvGrpSpPr/>
          <p:nvPr/>
        </p:nvGrpSpPr>
        <p:grpSpPr>
          <a:xfrm flipV="1">
            <a:off x="5708672" y="2338362"/>
            <a:ext cx="274320" cy="274320"/>
            <a:chOff x="5207790" y="1689615"/>
            <a:chExt cx="365760" cy="36576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8ACEC4F-5330-4C64-8667-1228CAF9DC01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C7864F1E-5886-4A64-8278-0C41C42D6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4B2772F-BC70-46A3-818E-DCB932FA087C}"/>
              </a:ext>
            </a:extLst>
          </p:cNvPr>
          <p:cNvGrpSpPr/>
          <p:nvPr/>
        </p:nvGrpSpPr>
        <p:grpSpPr>
          <a:xfrm flipV="1">
            <a:off x="5708672" y="3143834"/>
            <a:ext cx="274320" cy="274320"/>
            <a:chOff x="5207790" y="1689615"/>
            <a:chExt cx="365760" cy="365760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F0EFFFA-F207-4BDC-A34C-4D28BC9D52F1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8B2813D0-6E8D-434C-81DB-07EF498F2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cxnSp>
        <p:nvCxnSpPr>
          <p:cNvPr id="102" name="직선 연결선 98">
            <a:extLst>
              <a:ext uri="{FF2B5EF4-FFF2-40B4-BE49-F238E27FC236}">
                <a16:creationId xmlns:a16="http://schemas.microsoft.com/office/drawing/2014/main" id="{765A7E6D-404B-49F5-A074-D31DBDF8022A}"/>
              </a:ext>
            </a:extLst>
          </p:cNvPr>
          <p:cNvCxnSpPr>
            <a:cxnSpLocks/>
          </p:cNvCxnSpPr>
          <p:nvPr/>
        </p:nvCxnSpPr>
        <p:spPr>
          <a:xfrm flipV="1">
            <a:off x="6399690" y="3025520"/>
            <a:ext cx="0" cy="54864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F826CE7-D014-4BE5-9E13-EFC43816397B}"/>
              </a:ext>
            </a:extLst>
          </p:cNvPr>
          <p:cNvGrpSpPr/>
          <p:nvPr/>
        </p:nvGrpSpPr>
        <p:grpSpPr>
          <a:xfrm flipV="1">
            <a:off x="6121407" y="3143834"/>
            <a:ext cx="274320" cy="274320"/>
            <a:chOff x="5207790" y="1689615"/>
            <a:chExt cx="365760" cy="365760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7C5BBBC0-C0F7-499F-98B2-CE2D813C3605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E6ACA7A1-B841-4FC6-85BB-6CF67EE3B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cxnSp>
        <p:nvCxnSpPr>
          <p:cNvPr id="106" name="직선 연결선 98">
            <a:extLst>
              <a:ext uri="{FF2B5EF4-FFF2-40B4-BE49-F238E27FC236}">
                <a16:creationId xmlns:a16="http://schemas.microsoft.com/office/drawing/2014/main" id="{C02FDEE9-5EB9-43CC-8095-3B0978BBC11A}"/>
              </a:ext>
            </a:extLst>
          </p:cNvPr>
          <p:cNvCxnSpPr>
            <a:cxnSpLocks/>
          </p:cNvCxnSpPr>
          <p:nvPr/>
        </p:nvCxnSpPr>
        <p:spPr>
          <a:xfrm>
            <a:off x="5979182" y="2784688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97374FEB-138E-4F90-B213-FFC14976739B}"/>
              </a:ext>
            </a:extLst>
          </p:cNvPr>
          <p:cNvCxnSpPr>
            <a:cxnSpLocks/>
          </p:cNvCxnSpPr>
          <p:nvPr/>
        </p:nvCxnSpPr>
        <p:spPr>
          <a:xfrm>
            <a:off x="6853037" y="2198514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CEF931A-51F8-448F-AC91-FEB370E64A90}"/>
              </a:ext>
            </a:extLst>
          </p:cNvPr>
          <p:cNvCxnSpPr>
            <a:cxnSpLocks/>
          </p:cNvCxnSpPr>
          <p:nvPr/>
        </p:nvCxnSpPr>
        <p:spPr>
          <a:xfrm>
            <a:off x="6853037" y="2601247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8BE0D6C-A179-4F93-90A0-FD1F5E83AA2D}"/>
              </a:ext>
            </a:extLst>
          </p:cNvPr>
          <p:cNvCxnSpPr>
            <a:cxnSpLocks/>
          </p:cNvCxnSpPr>
          <p:nvPr/>
        </p:nvCxnSpPr>
        <p:spPr>
          <a:xfrm>
            <a:off x="6853037" y="3409402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98">
            <a:extLst>
              <a:ext uri="{FF2B5EF4-FFF2-40B4-BE49-F238E27FC236}">
                <a16:creationId xmlns:a16="http://schemas.microsoft.com/office/drawing/2014/main" id="{F42DA9F8-7D28-4190-9551-C82A4CCCCFA1}"/>
              </a:ext>
            </a:extLst>
          </p:cNvPr>
          <p:cNvCxnSpPr>
            <a:cxnSpLocks/>
          </p:cNvCxnSpPr>
          <p:nvPr/>
        </p:nvCxnSpPr>
        <p:spPr>
          <a:xfrm>
            <a:off x="6402734" y="2784688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98">
            <a:extLst>
              <a:ext uri="{FF2B5EF4-FFF2-40B4-BE49-F238E27FC236}">
                <a16:creationId xmlns:a16="http://schemas.microsoft.com/office/drawing/2014/main" id="{D5A3EF0E-31FC-48B0-9003-254D32DE4B93}"/>
              </a:ext>
            </a:extLst>
          </p:cNvPr>
          <p:cNvCxnSpPr>
            <a:cxnSpLocks/>
          </p:cNvCxnSpPr>
          <p:nvPr/>
        </p:nvCxnSpPr>
        <p:spPr>
          <a:xfrm>
            <a:off x="7963205" y="2784688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직선 연결선 98">
            <a:extLst>
              <a:ext uri="{FF2B5EF4-FFF2-40B4-BE49-F238E27FC236}">
                <a16:creationId xmlns:a16="http://schemas.microsoft.com/office/drawing/2014/main" id="{A177587F-BB38-4E0A-81CB-EF111D9CAB8C}"/>
              </a:ext>
            </a:extLst>
          </p:cNvPr>
          <p:cNvCxnSpPr>
            <a:cxnSpLocks/>
          </p:cNvCxnSpPr>
          <p:nvPr/>
        </p:nvCxnSpPr>
        <p:spPr>
          <a:xfrm>
            <a:off x="8380243" y="2784688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D6AFFB4A-3E4F-4456-8646-4904B510A62E}"/>
              </a:ext>
            </a:extLst>
          </p:cNvPr>
          <p:cNvSpPr txBox="1"/>
          <p:nvPr/>
        </p:nvSpPr>
        <p:spPr>
          <a:xfrm>
            <a:off x="6654433" y="1457104"/>
            <a:ext cx="65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F63F9AA-A225-4006-93A8-8B1738A41E5B}"/>
              </a:ext>
            </a:extLst>
          </p:cNvPr>
          <p:cNvSpPr txBox="1"/>
          <p:nvPr/>
        </p:nvSpPr>
        <p:spPr>
          <a:xfrm>
            <a:off x="4132443" y="5033899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Modified</a:t>
            </a:r>
          </a:p>
          <a:p>
            <a:pPr algn="ctr"/>
            <a:r>
              <a:rPr lang="en-US" sz="1600" b="1" dirty="0">
                <a:solidFill>
                  <a:srgbClr val="0000FF"/>
                </a:solidFill>
              </a:rPr>
              <a:t>Sensing Circuit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C2CF7DBE-CA40-47D8-8DE5-F2CFC0C43C71}"/>
              </a:ext>
            </a:extLst>
          </p:cNvPr>
          <p:cNvCxnSpPr>
            <a:cxnSpLocks/>
          </p:cNvCxnSpPr>
          <p:nvPr/>
        </p:nvCxnSpPr>
        <p:spPr>
          <a:xfrm>
            <a:off x="4234078" y="3466329"/>
            <a:ext cx="1354925" cy="147491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EEA06AA9-40E0-4CAC-8544-C8ECBC91CEAA}"/>
              </a:ext>
            </a:extLst>
          </p:cNvPr>
          <p:cNvSpPr/>
          <p:nvPr/>
        </p:nvSpPr>
        <p:spPr>
          <a:xfrm>
            <a:off x="3626383" y="3329136"/>
            <a:ext cx="1005840" cy="19886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Arial"/>
                <a:cs typeface="Arial"/>
              </a:rPr>
              <a:t>Modified S/A</a:t>
            </a: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04784193-E5B5-479F-84A2-4E3263395A49}"/>
              </a:ext>
            </a:extLst>
          </p:cNvPr>
          <p:cNvSpPr/>
          <p:nvPr/>
        </p:nvSpPr>
        <p:spPr>
          <a:xfrm>
            <a:off x="3109590" y="3329883"/>
            <a:ext cx="478517" cy="2011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/>
                <a:cs typeface="Arial"/>
              </a:rPr>
              <a:t>W/B</a:t>
            </a:r>
            <a:endParaRPr lang="en-US" sz="10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6F42CAAE-3EAA-4CD1-B626-59D697B7470D}"/>
              </a:ext>
            </a:extLst>
          </p:cNvPr>
          <p:cNvCxnSpPr>
            <a:cxnSpLocks/>
          </p:cNvCxnSpPr>
          <p:nvPr/>
        </p:nvCxnSpPr>
        <p:spPr>
          <a:xfrm flipV="1">
            <a:off x="4563444" y="1784715"/>
            <a:ext cx="601033" cy="11214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DE8E6547-DE68-4095-A880-6C4D5B5DC037}"/>
              </a:ext>
            </a:extLst>
          </p:cNvPr>
          <p:cNvCxnSpPr>
            <a:cxnSpLocks/>
          </p:cNvCxnSpPr>
          <p:nvPr/>
        </p:nvCxnSpPr>
        <p:spPr>
          <a:xfrm>
            <a:off x="4614150" y="2148172"/>
            <a:ext cx="484811" cy="17081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ontent Placeholder 2">
            <a:extLst>
              <a:ext uri="{FF2B5EF4-FFF2-40B4-BE49-F238E27FC236}">
                <a16:creationId xmlns:a16="http://schemas.microsoft.com/office/drawing/2014/main" id="{CEC8F9E4-FB65-475A-B44A-18A805BE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35" y="4767597"/>
            <a:ext cx="3940478" cy="17021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Key contributions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Thyristor optimization (D)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Sensing circuits modification (C)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Efficient carry save addition (A)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6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B57007B-44BF-4943-9160-3EB1100063D5}"/>
              </a:ext>
            </a:extLst>
          </p:cNvPr>
          <p:cNvSpPr txBox="1"/>
          <p:nvPr/>
        </p:nvSpPr>
        <p:spPr>
          <a:xfrm>
            <a:off x="378073" y="767679"/>
            <a:ext cx="370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Thyristor Latch-Up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1A2E3A8-1E4A-469A-BCD2-E15DDAD555B3}"/>
              </a:ext>
            </a:extLst>
          </p:cNvPr>
          <p:cNvSpPr/>
          <p:nvPr/>
        </p:nvSpPr>
        <p:spPr>
          <a:xfrm>
            <a:off x="5088318" y="3461624"/>
            <a:ext cx="475488" cy="47687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12C88C-7204-43EA-B703-7033C780FBAB}"/>
              </a:ext>
            </a:extLst>
          </p:cNvPr>
          <p:cNvSpPr/>
          <p:nvPr/>
        </p:nvSpPr>
        <p:spPr>
          <a:xfrm>
            <a:off x="4694465" y="2670981"/>
            <a:ext cx="475488" cy="47687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3F0D19-267D-4013-BA78-322C1F613DF5}"/>
              </a:ext>
            </a:extLst>
          </p:cNvPr>
          <p:cNvSpPr txBox="1"/>
          <p:nvPr/>
        </p:nvSpPr>
        <p:spPr>
          <a:xfrm>
            <a:off x="5667494" y="36029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</a:t>
            </a:r>
            <a:endParaRPr lang="en-US" b="1" baseline="-25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EA3159-A636-4227-AEF3-482200C2780C}"/>
              </a:ext>
            </a:extLst>
          </p:cNvPr>
          <p:cNvSpPr/>
          <p:nvPr/>
        </p:nvSpPr>
        <p:spPr>
          <a:xfrm>
            <a:off x="848132" y="2464321"/>
            <a:ext cx="873098" cy="4172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907A43-4FE4-4D0A-957C-23A48FA0C36C}"/>
              </a:ext>
            </a:extLst>
          </p:cNvPr>
          <p:cNvSpPr/>
          <p:nvPr/>
        </p:nvSpPr>
        <p:spPr>
          <a:xfrm>
            <a:off x="848131" y="2881561"/>
            <a:ext cx="877824" cy="4206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48C3AD-89B6-4905-8FE3-253F91AC30BC}"/>
              </a:ext>
            </a:extLst>
          </p:cNvPr>
          <p:cNvSpPr/>
          <p:nvPr/>
        </p:nvSpPr>
        <p:spPr>
          <a:xfrm>
            <a:off x="848131" y="3302561"/>
            <a:ext cx="877824" cy="420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83BC83-0786-41DF-9D0B-789764C3ADAA}"/>
              </a:ext>
            </a:extLst>
          </p:cNvPr>
          <p:cNvSpPr/>
          <p:nvPr/>
        </p:nvSpPr>
        <p:spPr>
          <a:xfrm>
            <a:off x="848131" y="3708318"/>
            <a:ext cx="877824" cy="4206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CD86C4-A48D-4907-A114-467EA309E55B}"/>
              </a:ext>
            </a:extLst>
          </p:cNvPr>
          <p:cNvSpPr/>
          <p:nvPr/>
        </p:nvSpPr>
        <p:spPr>
          <a:xfrm>
            <a:off x="786457" y="3322881"/>
            <a:ext cx="64008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F37358-7E03-4BFB-87F7-334230E52CBE}"/>
              </a:ext>
            </a:extLst>
          </p:cNvPr>
          <p:cNvSpPr/>
          <p:nvPr/>
        </p:nvSpPr>
        <p:spPr>
          <a:xfrm rot="5400000">
            <a:off x="1252677" y="2110059"/>
            <a:ext cx="64008" cy="64008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559954-2610-4DFC-8AF1-298E2E22372B}"/>
              </a:ext>
            </a:extLst>
          </p:cNvPr>
          <p:cNvSpPr/>
          <p:nvPr/>
        </p:nvSpPr>
        <p:spPr>
          <a:xfrm rot="5400000">
            <a:off x="1252677" y="3839342"/>
            <a:ext cx="64008" cy="64008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532A42-070E-4B9D-A063-86C0BB04CC48}"/>
              </a:ext>
            </a:extLst>
          </p:cNvPr>
          <p:cNvCxnSpPr>
            <a:stCxn id="22" idx="1"/>
          </p:cNvCxnSpPr>
          <p:nvPr/>
        </p:nvCxnSpPr>
        <p:spPr>
          <a:xfrm flipH="1">
            <a:off x="587170" y="3505761"/>
            <a:ext cx="199287" cy="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6266D1-8CC0-445F-9DD7-580EC98F38E4}"/>
              </a:ext>
            </a:extLst>
          </p:cNvPr>
          <p:cNvCxnSpPr>
            <a:cxnSpLocks/>
          </p:cNvCxnSpPr>
          <p:nvPr/>
        </p:nvCxnSpPr>
        <p:spPr>
          <a:xfrm rot="5400000" flipH="1">
            <a:off x="1185902" y="2288612"/>
            <a:ext cx="199287" cy="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00B9A6E-0B68-4B27-BE3A-73942888A9AB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1185902" y="4279135"/>
            <a:ext cx="199287" cy="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5CB73A4-8D01-428F-A847-B45777A435C3}"/>
              </a:ext>
            </a:extLst>
          </p:cNvPr>
          <p:cNvSpPr txBox="1"/>
          <p:nvPr/>
        </p:nvSpPr>
        <p:spPr>
          <a:xfrm>
            <a:off x="-4698" y="3328207"/>
            <a:ext cx="585801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Gate</a:t>
            </a:r>
            <a:endParaRPr lang="en-US" sz="1600" b="1" baseline="-25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E97C7A-4A57-4E61-9195-0A6DE994DD9E}"/>
              </a:ext>
            </a:extLst>
          </p:cNvPr>
          <p:cNvSpPr txBox="1"/>
          <p:nvPr/>
        </p:nvSpPr>
        <p:spPr>
          <a:xfrm>
            <a:off x="1140931" y="1868579"/>
            <a:ext cx="309700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/>
              <a:t>A</a:t>
            </a:r>
            <a:endParaRPr lang="en-US" sz="1600" b="1" baseline="-25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3C91C4-0E23-4F16-9484-15DAE218DA63}"/>
              </a:ext>
            </a:extLst>
          </p:cNvPr>
          <p:cNvSpPr txBox="1"/>
          <p:nvPr/>
        </p:nvSpPr>
        <p:spPr>
          <a:xfrm>
            <a:off x="1140931" y="4377076"/>
            <a:ext cx="300082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/>
              <a:t>B</a:t>
            </a:r>
            <a:endParaRPr lang="en-US" sz="1600" b="1" baseline="-25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EB81A85-D159-4C56-A49F-FC8B6F4D90CA}"/>
                  </a:ext>
                </a:extLst>
              </p:cNvPr>
              <p:cNvSpPr txBox="1"/>
              <p:nvPr/>
            </p:nvSpPr>
            <p:spPr>
              <a:xfrm>
                <a:off x="1902267" y="2862532"/>
                <a:ext cx="226023" cy="43088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2800" b="1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EB81A85-D159-4C56-A49F-FC8B6F4D9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267" y="2862532"/>
                <a:ext cx="226023" cy="430887"/>
              </a:xfrm>
              <a:prstGeom prst="rect">
                <a:avLst/>
              </a:prstGeom>
              <a:blipFill>
                <a:blip r:embed="rId2"/>
                <a:stretch>
                  <a:fillRect r="-8108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24C08706-BB52-4891-84A6-955DB999A651}"/>
              </a:ext>
            </a:extLst>
          </p:cNvPr>
          <p:cNvSpPr/>
          <p:nvPr/>
        </p:nvSpPr>
        <p:spPr>
          <a:xfrm>
            <a:off x="2488554" y="2464321"/>
            <a:ext cx="873098" cy="4172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60A8FE-8B6D-4CD0-9B12-70DF0E3E382E}"/>
              </a:ext>
            </a:extLst>
          </p:cNvPr>
          <p:cNvSpPr/>
          <p:nvPr/>
        </p:nvSpPr>
        <p:spPr>
          <a:xfrm>
            <a:off x="2488553" y="2881561"/>
            <a:ext cx="633502" cy="4206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6DF89B2-01E9-4F2B-A7CF-7A838A475BF8}"/>
              </a:ext>
            </a:extLst>
          </p:cNvPr>
          <p:cNvSpPr/>
          <p:nvPr/>
        </p:nvSpPr>
        <p:spPr>
          <a:xfrm>
            <a:off x="2488553" y="3302561"/>
            <a:ext cx="633502" cy="420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18FAF4-4373-4E5A-8F9E-6E780D1DF75C}"/>
              </a:ext>
            </a:extLst>
          </p:cNvPr>
          <p:cNvSpPr/>
          <p:nvPr/>
        </p:nvSpPr>
        <p:spPr>
          <a:xfrm>
            <a:off x="2417548" y="3322881"/>
            <a:ext cx="64008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B505EE8-2FC8-4E4A-A290-EA6E13651A9F}"/>
              </a:ext>
            </a:extLst>
          </p:cNvPr>
          <p:cNvSpPr/>
          <p:nvPr/>
        </p:nvSpPr>
        <p:spPr>
          <a:xfrm rot="5400000">
            <a:off x="2893099" y="2110059"/>
            <a:ext cx="64008" cy="64008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2DA4E08-C33F-402A-B4DF-7E65361C857A}"/>
              </a:ext>
            </a:extLst>
          </p:cNvPr>
          <p:cNvCxnSpPr>
            <a:stCxn id="35" idx="1"/>
          </p:cNvCxnSpPr>
          <p:nvPr/>
        </p:nvCxnSpPr>
        <p:spPr>
          <a:xfrm flipH="1">
            <a:off x="2218261" y="3505761"/>
            <a:ext cx="199287" cy="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2261789-7065-4899-8DB9-BB79F810AF18}"/>
              </a:ext>
            </a:extLst>
          </p:cNvPr>
          <p:cNvCxnSpPr>
            <a:cxnSpLocks/>
          </p:cNvCxnSpPr>
          <p:nvPr/>
        </p:nvCxnSpPr>
        <p:spPr>
          <a:xfrm rot="5400000" flipH="1">
            <a:off x="2826324" y="2288612"/>
            <a:ext cx="199287" cy="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59A3F91-031E-456B-B6CD-1647DB27C8FF}"/>
              </a:ext>
            </a:extLst>
          </p:cNvPr>
          <p:cNvSpPr txBox="1"/>
          <p:nvPr/>
        </p:nvSpPr>
        <p:spPr>
          <a:xfrm>
            <a:off x="1921474" y="3328207"/>
            <a:ext cx="314510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/>
              <a:t>G</a:t>
            </a:r>
            <a:endParaRPr lang="en-US" sz="1600" b="1" baseline="-250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0626D0-6BE2-4692-83BE-B852551AF24A}"/>
              </a:ext>
            </a:extLst>
          </p:cNvPr>
          <p:cNvSpPr txBox="1"/>
          <p:nvPr/>
        </p:nvSpPr>
        <p:spPr>
          <a:xfrm>
            <a:off x="2781353" y="1868579"/>
            <a:ext cx="303288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/>
              <a:t>A</a:t>
            </a:r>
            <a:endParaRPr lang="en-US" sz="1600" b="1" baseline="-250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983EA70-F0AD-4309-8E1B-76C47F31F49C}"/>
              </a:ext>
            </a:extLst>
          </p:cNvPr>
          <p:cNvSpPr/>
          <p:nvPr/>
        </p:nvSpPr>
        <p:spPr>
          <a:xfrm>
            <a:off x="3512875" y="2881561"/>
            <a:ext cx="630936" cy="4206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ED962E-8525-4782-9A8C-5404D361309A}"/>
              </a:ext>
            </a:extLst>
          </p:cNvPr>
          <p:cNvSpPr/>
          <p:nvPr/>
        </p:nvSpPr>
        <p:spPr>
          <a:xfrm>
            <a:off x="3512875" y="3302561"/>
            <a:ext cx="630936" cy="420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1E98AC-4BF6-42EE-A6B2-44593D0CAF52}"/>
              </a:ext>
            </a:extLst>
          </p:cNvPr>
          <p:cNvSpPr/>
          <p:nvPr/>
        </p:nvSpPr>
        <p:spPr>
          <a:xfrm>
            <a:off x="3265225" y="3708318"/>
            <a:ext cx="877824" cy="4206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FFAB69-849B-4AD4-9B7C-28EB1B109B3A}"/>
              </a:ext>
            </a:extLst>
          </p:cNvPr>
          <p:cNvSpPr/>
          <p:nvPr/>
        </p:nvSpPr>
        <p:spPr>
          <a:xfrm rot="5400000">
            <a:off x="3669771" y="3839342"/>
            <a:ext cx="64008" cy="64008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6FD7535-C121-482B-9E6F-FE02C502276B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3602996" y="4279135"/>
            <a:ext cx="199287" cy="0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7376746-D1C7-4F97-909F-901662DF285C}"/>
              </a:ext>
            </a:extLst>
          </p:cNvPr>
          <p:cNvSpPr txBox="1"/>
          <p:nvPr/>
        </p:nvSpPr>
        <p:spPr>
          <a:xfrm>
            <a:off x="3558025" y="4377076"/>
            <a:ext cx="300082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/>
              <a:t>B</a:t>
            </a:r>
            <a:endParaRPr lang="en-US" sz="1600" b="1" baseline="-2500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CADAB6F-60EE-484C-BEE4-EA1CE865377A}"/>
              </a:ext>
            </a:extLst>
          </p:cNvPr>
          <p:cNvCxnSpPr>
            <a:cxnSpLocks/>
            <a:stCxn id="41" idx="1"/>
          </p:cNvCxnSpPr>
          <p:nvPr/>
        </p:nvCxnSpPr>
        <p:spPr>
          <a:xfrm flipH="1">
            <a:off x="3119135" y="3091873"/>
            <a:ext cx="3937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606A9DB-ED16-4E5D-834A-D317D9C87DBE}"/>
              </a:ext>
            </a:extLst>
          </p:cNvPr>
          <p:cNvCxnSpPr>
            <a:cxnSpLocks/>
          </p:cNvCxnSpPr>
          <p:nvPr/>
        </p:nvCxnSpPr>
        <p:spPr>
          <a:xfrm flipH="1">
            <a:off x="3119134" y="3508746"/>
            <a:ext cx="39319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0074339-4AE7-4697-96EC-2D9418D5B77C}"/>
              </a:ext>
            </a:extLst>
          </p:cNvPr>
          <p:cNvCxnSpPr>
            <a:cxnSpLocks/>
          </p:cNvCxnSpPr>
          <p:nvPr/>
        </p:nvCxnSpPr>
        <p:spPr>
          <a:xfrm flipV="1">
            <a:off x="4837259" y="2197764"/>
            <a:ext cx="0" cy="576339"/>
          </a:xfrm>
          <a:prstGeom prst="line">
            <a:avLst/>
          </a:prstGeom>
          <a:ln w="285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9FDC5D1-1220-4C71-A6F9-67F63F6A13CD}"/>
              </a:ext>
            </a:extLst>
          </p:cNvPr>
          <p:cNvGrpSpPr/>
          <p:nvPr/>
        </p:nvGrpSpPr>
        <p:grpSpPr>
          <a:xfrm>
            <a:off x="4838061" y="2765714"/>
            <a:ext cx="211461" cy="274320"/>
            <a:chOff x="10276514" y="1506148"/>
            <a:chExt cx="211461" cy="274320"/>
          </a:xfrm>
        </p:grpSpPr>
        <p:cxnSp>
          <p:nvCxnSpPr>
            <p:cNvPr id="55" name="직선 연결선 95">
              <a:extLst>
                <a:ext uri="{FF2B5EF4-FFF2-40B4-BE49-F238E27FC236}">
                  <a16:creationId xmlns:a16="http://schemas.microsoft.com/office/drawing/2014/main" id="{526C1C81-C859-4C03-A57E-2D41C3643872}"/>
                </a:ext>
              </a:extLst>
            </p:cNvPr>
            <p:cNvCxnSpPr/>
            <p:nvPr/>
          </p:nvCxnSpPr>
          <p:spPr>
            <a:xfrm flipH="1" flipV="1">
              <a:off x="10487975" y="1506148"/>
              <a:ext cx="0" cy="27432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95">
              <a:extLst>
                <a:ext uri="{FF2B5EF4-FFF2-40B4-BE49-F238E27FC236}">
                  <a16:creationId xmlns:a16="http://schemas.microsoft.com/office/drawing/2014/main" id="{38F814B1-4879-475C-90E7-42C307474EB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276514" y="1514537"/>
              <a:ext cx="201833" cy="7744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95">
              <a:extLst>
                <a:ext uri="{FF2B5EF4-FFF2-40B4-BE49-F238E27FC236}">
                  <a16:creationId xmlns:a16="http://schemas.microsoft.com/office/drawing/2014/main" id="{B24DD5FE-2D1A-4A6B-838F-25632DA105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6514" y="1691718"/>
              <a:ext cx="201833" cy="7744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직선 연결선 95">
            <a:extLst>
              <a:ext uri="{FF2B5EF4-FFF2-40B4-BE49-F238E27FC236}">
                <a16:creationId xmlns:a16="http://schemas.microsoft.com/office/drawing/2014/main" id="{8C0E4822-5EB3-4CB9-AFD0-8ECEBEB67A8C}"/>
              </a:ext>
            </a:extLst>
          </p:cNvPr>
          <p:cNvCxnSpPr/>
          <p:nvPr/>
        </p:nvCxnSpPr>
        <p:spPr>
          <a:xfrm>
            <a:off x="5237977" y="3569234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95">
            <a:extLst>
              <a:ext uri="{FF2B5EF4-FFF2-40B4-BE49-F238E27FC236}">
                <a16:creationId xmlns:a16="http://schemas.microsoft.com/office/drawing/2014/main" id="{68CB39F3-1F52-4C4F-A05F-ADBDF08945C7}"/>
              </a:ext>
            </a:extLst>
          </p:cNvPr>
          <p:cNvCxnSpPr>
            <a:cxnSpLocks/>
          </p:cNvCxnSpPr>
          <p:nvPr/>
        </p:nvCxnSpPr>
        <p:spPr>
          <a:xfrm rot="10800000">
            <a:off x="5247605" y="3757717"/>
            <a:ext cx="201833" cy="7744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95">
            <a:extLst>
              <a:ext uri="{FF2B5EF4-FFF2-40B4-BE49-F238E27FC236}">
                <a16:creationId xmlns:a16="http://schemas.microsoft.com/office/drawing/2014/main" id="{F9BAF4E2-8693-4962-BB4D-E61A8CD698BF}"/>
              </a:ext>
            </a:extLst>
          </p:cNvPr>
          <p:cNvCxnSpPr>
            <a:cxnSpLocks/>
          </p:cNvCxnSpPr>
          <p:nvPr/>
        </p:nvCxnSpPr>
        <p:spPr>
          <a:xfrm flipV="1">
            <a:off x="5229053" y="3589313"/>
            <a:ext cx="201833" cy="7744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95">
            <a:extLst>
              <a:ext uri="{FF2B5EF4-FFF2-40B4-BE49-F238E27FC236}">
                <a16:creationId xmlns:a16="http://schemas.microsoft.com/office/drawing/2014/main" id="{6AFF8959-F720-4D13-9896-19F3FB4A632C}"/>
              </a:ext>
            </a:extLst>
          </p:cNvPr>
          <p:cNvCxnSpPr>
            <a:cxnSpLocks/>
          </p:cNvCxnSpPr>
          <p:nvPr/>
        </p:nvCxnSpPr>
        <p:spPr>
          <a:xfrm rot="10800000" flipH="1">
            <a:off x="5232947" y="3577985"/>
            <a:ext cx="201833" cy="7744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95">
            <a:extLst>
              <a:ext uri="{FF2B5EF4-FFF2-40B4-BE49-F238E27FC236}">
                <a16:creationId xmlns:a16="http://schemas.microsoft.com/office/drawing/2014/main" id="{B62F788D-6916-421C-87E1-2E2F42395A9C}"/>
              </a:ext>
            </a:extLst>
          </p:cNvPr>
          <p:cNvCxnSpPr>
            <a:cxnSpLocks/>
          </p:cNvCxnSpPr>
          <p:nvPr/>
        </p:nvCxnSpPr>
        <p:spPr>
          <a:xfrm rot="10800000" flipH="1">
            <a:off x="4850461" y="2941169"/>
            <a:ext cx="201833" cy="7744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95">
            <a:extLst>
              <a:ext uri="{FF2B5EF4-FFF2-40B4-BE49-F238E27FC236}">
                <a16:creationId xmlns:a16="http://schemas.microsoft.com/office/drawing/2014/main" id="{6553921E-5257-417B-9893-C96E3D4CAD19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4850461" y="2770347"/>
            <a:ext cx="201833" cy="7744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98">
            <a:extLst>
              <a:ext uri="{FF2B5EF4-FFF2-40B4-BE49-F238E27FC236}">
                <a16:creationId xmlns:a16="http://schemas.microsoft.com/office/drawing/2014/main" id="{45D4F333-E840-4BE7-BED9-1AF60F17A1BC}"/>
              </a:ext>
            </a:extLst>
          </p:cNvPr>
          <p:cNvCxnSpPr>
            <a:cxnSpLocks/>
          </p:cNvCxnSpPr>
          <p:nvPr/>
        </p:nvCxnSpPr>
        <p:spPr>
          <a:xfrm>
            <a:off x="5059151" y="2899548"/>
            <a:ext cx="36576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98">
            <a:extLst>
              <a:ext uri="{FF2B5EF4-FFF2-40B4-BE49-F238E27FC236}">
                <a16:creationId xmlns:a16="http://schemas.microsoft.com/office/drawing/2014/main" id="{19D42B09-357C-4215-813B-0DD39B1DFF53}"/>
              </a:ext>
            </a:extLst>
          </p:cNvPr>
          <p:cNvCxnSpPr>
            <a:cxnSpLocks/>
          </p:cNvCxnSpPr>
          <p:nvPr/>
        </p:nvCxnSpPr>
        <p:spPr>
          <a:xfrm>
            <a:off x="5424911" y="2899548"/>
            <a:ext cx="0" cy="678765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98">
            <a:extLst>
              <a:ext uri="{FF2B5EF4-FFF2-40B4-BE49-F238E27FC236}">
                <a16:creationId xmlns:a16="http://schemas.microsoft.com/office/drawing/2014/main" id="{A0052DAA-6159-4DE5-B414-B726EA93D69E}"/>
              </a:ext>
            </a:extLst>
          </p:cNvPr>
          <p:cNvCxnSpPr>
            <a:cxnSpLocks/>
          </p:cNvCxnSpPr>
          <p:nvPr/>
        </p:nvCxnSpPr>
        <p:spPr>
          <a:xfrm>
            <a:off x="4614677" y="3711209"/>
            <a:ext cx="600841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98">
            <a:extLst>
              <a:ext uri="{FF2B5EF4-FFF2-40B4-BE49-F238E27FC236}">
                <a16:creationId xmlns:a16="http://schemas.microsoft.com/office/drawing/2014/main" id="{076EE1EF-F99C-47F4-B113-D68B7AC431CF}"/>
              </a:ext>
            </a:extLst>
          </p:cNvPr>
          <p:cNvCxnSpPr>
            <a:cxnSpLocks/>
          </p:cNvCxnSpPr>
          <p:nvPr/>
        </p:nvCxnSpPr>
        <p:spPr>
          <a:xfrm>
            <a:off x="4837259" y="3022314"/>
            <a:ext cx="0" cy="686004"/>
          </a:xfrm>
          <a:prstGeom prst="line">
            <a:avLst/>
          </a:prstGeom>
          <a:ln w="28575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8AF555F-0875-44C2-BDC0-3482C9E69A0C}"/>
                  </a:ext>
                </a:extLst>
              </p:cNvPr>
              <p:cNvSpPr txBox="1"/>
              <p:nvPr/>
            </p:nvSpPr>
            <p:spPr>
              <a:xfrm>
                <a:off x="4335873" y="2862532"/>
                <a:ext cx="226023" cy="43088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2800" b="1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8AF555F-0875-44C2-BDC0-3482C9E69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873" y="2862532"/>
                <a:ext cx="226023" cy="430887"/>
              </a:xfrm>
              <a:prstGeom prst="rect">
                <a:avLst/>
              </a:prstGeom>
              <a:blipFill>
                <a:blip r:embed="rId3"/>
                <a:stretch>
                  <a:fillRect r="-8108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>
            <a:extLst>
              <a:ext uri="{FF2B5EF4-FFF2-40B4-BE49-F238E27FC236}">
                <a16:creationId xmlns:a16="http://schemas.microsoft.com/office/drawing/2014/main" id="{B895E6C9-32DB-402F-B0CF-AFA6C1B0304C}"/>
              </a:ext>
            </a:extLst>
          </p:cNvPr>
          <p:cNvSpPr txBox="1"/>
          <p:nvPr/>
        </p:nvSpPr>
        <p:spPr>
          <a:xfrm>
            <a:off x="5028260" y="2462069"/>
            <a:ext cx="537327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PNP</a:t>
            </a:r>
            <a:endParaRPr lang="en-US" sz="1600" b="1" baseline="-25000">
              <a:solidFill>
                <a:srgbClr val="0000FF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F96A73A-2BB0-4C89-A609-9A348902CCC8}"/>
              </a:ext>
            </a:extLst>
          </p:cNvPr>
          <p:cNvSpPr txBox="1"/>
          <p:nvPr/>
        </p:nvSpPr>
        <p:spPr>
          <a:xfrm>
            <a:off x="4727917" y="3825007"/>
            <a:ext cx="562975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NPN</a:t>
            </a:r>
            <a:endParaRPr lang="en-US" sz="1600" b="1" baseline="-25000">
              <a:solidFill>
                <a:srgbClr val="0000FF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51BFC04-544C-4447-A76C-D144D749086C}"/>
              </a:ext>
            </a:extLst>
          </p:cNvPr>
          <p:cNvSpPr txBox="1"/>
          <p:nvPr/>
        </p:nvSpPr>
        <p:spPr>
          <a:xfrm>
            <a:off x="4278446" y="3539041"/>
            <a:ext cx="314510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/>
              <a:t>G</a:t>
            </a:r>
            <a:endParaRPr lang="en-US" sz="1600" b="1" baseline="-250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160F0A4-2DFA-4AFF-8957-9D42F5796156}"/>
              </a:ext>
            </a:extLst>
          </p:cNvPr>
          <p:cNvSpPr txBox="1"/>
          <p:nvPr/>
        </p:nvSpPr>
        <p:spPr>
          <a:xfrm>
            <a:off x="4685615" y="1868579"/>
            <a:ext cx="303288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/>
              <a:t>A</a:t>
            </a:r>
            <a:endParaRPr lang="en-US" sz="1600" b="1" baseline="-250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7FD3178-02A3-4F29-B1D7-5C59CC6495F2}"/>
              </a:ext>
            </a:extLst>
          </p:cNvPr>
          <p:cNvSpPr txBox="1"/>
          <p:nvPr/>
        </p:nvSpPr>
        <p:spPr>
          <a:xfrm>
            <a:off x="5274307" y="4377076"/>
            <a:ext cx="300082" cy="338554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/>
              <a:t>B</a:t>
            </a:r>
            <a:endParaRPr lang="en-US" sz="1600" b="1" baseline="-25000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3D776BE-E0C5-4D60-AF07-61B982D0F735}"/>
              </a:ext>
            </a:extLst>
          </p:cNvPr>
          <p:cNvCxnSpPr>
            <a:cxnSpLocks/>
          </p:cNvCxnSpPr>
          <p:nvPr/>
        </p:nvCxnSpPr>
        <p:spPr>
          <a:xfrm>
            <a:off x="5677743" y="2066569"/>
            <a:ext cx="0" cy="20928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7D54B933-88AE-49E2-8825-252416736A01}"/>
              </a:ext>
            </a:extLst>
          </p:cNvPr>
          <p:cNvSpPr txBox="1"/>
          <p:nvPr/>
        </p:nvSpPr>
        <p:spPr>
          <a:xfrm>
            <a:off x="5019710" y="2049791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i="1" baseline="-25000" err="1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endParaRPr lang="en-US" sz="2000" b="1" i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A027DB-ED83-435F-8DF2-379969D5E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5394" y="2016951"/>
            <a:ext cx="2774442" cy="2226549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B7EBA56-3CE2-401C-83DD-74E850E3F01D}"/>
              </a:ext>
            </a:extLst>
          </p:cNvPr>
          <p:cNvSpPr/>
          <p:nvPr/>
        </p:nvSpPr>
        <p:spPr>
          <a:xfrm>
            <a:off x="436943" y="4835741"/>
            <a:ext cx="80238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ym typeface="Wingdings" panose="05000000000000000000" pitchFamily="2" charset="2"/>
              </a:rPr>
              <a:t>Thyristor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PNPN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equivalent to two cross-coupled bipolar junction transistors (BJTs)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When one of the two BJTs gets forward biased, it feeds the base of the other BJT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Latch-up occurs at V</a:t>
            </a:r>
            <a:r>
              <a:rPr lang="en-US" sz="1600" b="1" baseline="-25000" dirty="0">
                <a:sym typeface="Wingdings" panose="05000000000000000000" pitchFamily="2" charset="2"/>
              </a:rPr>
              <a:t>LU</a:t>
            </a:r>
            <a:r>
              <a:rPr lang="en-US" sz="1600" b="1" dirty="0">
                <a:sym typeface="Wingdings" panose="05000000000000000000" pitchFamily="2" charset="2"/>
              </a:rPr>
              <a:t> and the current through the cell (i.e., from A to B) abruptly increases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DE37DF-5460-433B-B3DB-1342943003A8}"/>
              </a:ext>
            </a:extLst>
          </p:cNvPr>
          <p:cNvCxnSpPr>
            <a:cxnSpLocks/>
          </p:cNvCxnSpPr>
          <p:nvPr/>
        </p:nvCxnSpPr>
        <p:spPr>
          <a:xfrm>
            <a:off x="4590510" y="3701586"/>
            <a:ext cx="63219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E75DA7C-DB4E-49A3-A037-A22E07336BA2}"/>
              </a:ext>
            </a:extLst>
          </p:cNvPr>
          <p:cNvCxnSpPr>
            <a:cxnSpLocks/>
          </p:cNvCxnSpPr>
          <p:nvPr/>
        </p:nvCxnSpPr>
        <p:spPr>
          <a:xfrm>
            <a:off x="5045604" y="2886736"/>
            <a:ext cx="354191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173FFFA-9575-4CE5-A6CF-2B535C4807A5}"/>
              </a:ext>
            </a:extLst>
          </p:cNvPr>
          <p:cNvCxnSpPr>
            <a:cxnSpLocks/>
          </p:cNvCxnSpPr>
          <p:nvPr/>
        </p:nvCxnSpPr>
        <p:spPr>
          <a:xfrm flipH="1">
            <a:off x="5424740" y="2886736"/>
            <a:ext cx="0" cy="703425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95">
            <a:extLst>
              <a:ext uri="{FF2B5EF4-FFF2-40B4-BE49-F238E27FC236}">
                <a16:creationId xmlns:a16="http://schemas.microsoft.com/office/drawing/2014/main" id="{E3C6F02B-EB59-4E05-9363-B5F489958C4B}"/>
              </a:ext>
            </a:extLst>
          </p:cNvPr>
          <p:cNvCxnSpPr>
            <a:cxnSpLocks/>
          </p:cNvCxnSpPr>
          <p:nvPr/>
        </p:nvCxnSpPr>
        <p:spPr>
          <a:xfrm rot="10800000">
            <a:off x="5232947" y="3749441"/>
            <a:ext cx="201833" cy="91440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D0B3B98-8B22-478E-9D89-0389E9BB889E}"/>
              </a:ext>
            </a:extLst>
          </p:cNvPr>
          <p:cNvCxnSpPr>
            <a:cxnSpLocks/>
          </p:cNvCxnSpPr>
          <p:nvPr/>
        </p:nvCxnSpPr>
        <p:spPr>
          <a:xfrm>
            <a:off x="4843252" y="2169921"/>
            <a:ext cx="0" cy="59349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927DA54-18A9-4C71-98EE-F30D0679F232}"/>
              </a:ext>
            </a:extLst>
          </p:cNvPr>
          <p:cNvCxnSpPr>
            <a:cxnSpLocks/>
          </p:cNvCxnSpPr>
          <p:nvPr/>
        </p:nvCxnSpPr>
        <p:spPr>
          <a:xfrm>
            <a:off x="4843252" y="2996671"/>
            <a:ext cx="0" cy="68580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A9D05832-C510-4449-818D-9D0A33C232C3}"/>
              </a:ext>
            </a:extLst>
          </p:cNvPr>
          <p:cNvSpPr/>
          <p:nvPr/>
        </p:nvSpPr>
        <p:spPr>
          <a:xfrm>
            <a:off x="436943" y="1492629"/>
            <a:ext cx="80238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ym typeface="Wingdings" panose="05000000000000000000" pitchFamily="2" charset="2"/>
              </a:rPr>
              <a:t>Design goal : To enable Sum (XOR) function in resistance sensing circuit</a:t>
            </a:r>
          </a:p>
        </p:txBody>
      </p:sp>
    </p:spTree>
    <p:extLst>
      <p:ext uri="{BB962C8B-B14F-4D97-AF65-F5344CB8AC3E}">
        <p14:creationId xmlns:p14="http://schemas.microsoft.com/office/powerpoint/2010/main" val="130541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6" grpId="0"/>
      <p:bldP spid="67" grpId="0"/>
      <p:bldP spid="73" grpId="0"/>
      <p:bldP spid="74" grpId="0"/>
      <p:bldP spid="75" grpId="0"/>
      <p:bldP spid="76" grpId="0"/>
      <p:bldP spid="77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4C73F97-C455-4E51-A1E9-0B5DEAE86504}"/>
              </a:ext>
            </a:extLst>
          </p:cNvPr>
          <p:cNvSpPr txBox="1"/>
          <p:nvPr/>
        </p:nvSpPr>
        <p:spPr>
          <a:xfrm>
            <a:off x="378073" y="767679"/>
            <a:ext cx="4844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Modified Sensing Circuit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F379986-5E96-48F8-95C3-26476CCDF0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26739" y="1852208"/>
          <a:ext cx="1534193" cy="229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">
                  <a:extLst>
                    <a:ext uri="{9D8B030D-6E8A-4147-A177-3AD203B41FA5}">
                      <a16:colId xmlns:a16="http://schemas.microsoft.com/office/drawing/2014/main" val="3273097050"/>
                    </a:ext>
                  </a:extLst>
                </a:gridCol>
                <a:gridCol w="316230">
                  <a:extLst>
                    <a:ext uri="{9D8B030D-6E8A-4147-A177-3AD203B41FA5}">
                      <a16:colId xmlns:a16="http://schemas.microsoft.com/office/drawing/2014/main" val="791321297"/>
                    </a:ext>
                  </a:extLst>
                </a:gridCol>
                <a:gridCol w="394017">
                  <a:extLst>
                    <a:ext uri="{9D8B030D-6E8A-4147-A177-3AD203B41FA5}">
                      <a16:colId xmlns:a16="http://schemas.microsoft.com/office/drawing/2014/main" val="736241989"/>
                    </a:ext>
                  </a:extLst>
                </a:gridCol>
                <a:gridCol w="507716">
                  <a:extLst>
                    <a:ext uri="{9D8B030D-6E8A-4147-A177-3AD203B41FA5}">
                      <a16:colId xmlns:a16="http://schemas.microsoft.com/office/drawing/2014/main" val="3580945000"/>
                    </a:ext>
                  </a:extLst>
                </a:gridCol>
              </a:tblGrid>
              <a:tr h="264245"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</a:t>
                      </a:r>
                      <a:r>
                        <a:rPr lang="en-US" sz="1050" baseline="-25000"/>
                        <a:t>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/>
                        <a:t>I</a:t>
                      </a:r>
                      <a:r>
                        <a:rPr lang="en-US" sz="1050" baseline="-25000"/>
                        <a:t>BL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850945"/>
                  </a:ext>
                </a:extLst>
              </a:tr>
              <a:tr h="234849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 dirty="0"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417614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 dirty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882570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8438350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049261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i="1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>
                          <a:latin typeface="+mn-lt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050220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338818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8659301"/>
                  </a:ext>
                </a:extLst>
              </a:tr>
              <a:tr h="234849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 dirty="0">
                          <a:latin typeface="+mn-lt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51947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3FCF0F2-017D-4E56-B655-3E3ED8596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32" y="4068904"/>
            <a:ext cx="3152528" cy="2552011"/>
          </a:xfrm>
          <a:prstGeom prst="rect">
            <a:avLst/>
          </a:prstGeom>
        </p:spPr>
      </p:pic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236F7AA8-C7A6-4ABD-A374-014C586FEC24}"/>
              </a:ext>
            </a:extLst>
          </p:cNvPr>
          <p:cNvSpPr/>
          <p:nvPr/>
        </p:nvSpPr>
        <p:spPr>
          <a:xfrm>
            <a:off x="441248" y="1823158"/>
            <a:ext cx="3851381" cy="2101485"/>
          </a:xfrm>
          <a:prstGeom prst="roundRect">
            <a:avLst>
              <a:gd name="adj" fmla="val 8753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직선 연결선 98">
            <a:extLst>
              <a:ext uri="{FF2B5EF4-FFF2-40B4-BE49-F238E27FC236}">
                <a16:creationId xmlns:a16="http://schemas.microsoft.com/office/drawing/2014/main" id="{CEE6C710-0EA1-48D8-BCAC-0DCA27E8F0D4}"/>
              </a:ext>
            </a:extLst>
          </p:cNvPr>
          <p:cNvCxnSpPr>
            <a:cxnSpLocks/>
          </p:cNvCxnSpPr>
          <p:nvPr/>
        </p:nvCxnSpPr>
        <p:spPr>
          <a:xfrm>
            <a:off x="639295" y="2256655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98">
            <a:extLst>
              <a:ext uri="{FF2B5EF4-FFF2-40B4-BE49-F238E27FC236}">
                <a16:creationId xmlns:a16="http://schemas.microsoft.com/office/drawing/2014/main" id="{9B1C7000-2F2A-4222-82DE-5B39EF5DAAB4}"/>
              </a:ext>
            </a:extLst>
          </p:cNvPr>
          <p:cNvCxnSpPr>
            <a:cxnSpLocks/>
          </p:cNvCxnSpPr>
          <p:nvPr/>
        </p:nvCxnSpPr>
        <p:spPr>
          <a:xfrm flipV="1">
            <a:off x="1289736" y="1832683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rapezoid 54">
            <a:extLst>
              <a:ext uri="{FF2B5EF4-FFF2-40B4-BE49-F238E27FC236}">
                <a16:creationId xmlns:a16="http://schemas.microsoft.com/office/drawing/2014/main" id="{6B92FC28-C9B5-4B76-9B0D-310FF4F02566}"/>
              </a:ext>
            </a:extLst>
          </p:cNvPr>
          <p:cNvSpPr/>
          <p:nvPr/>
        </p:nvSpPr>
        <p:spPr>
          <a:xfrm flipV="1">
            <a:off x="608218" y="3615565"/>
            <a:ext cx="3580217" cy="258206"/>
          </a:xfrm>
          <a:prstGeom prst="trapezoid">
            <a:avLst>
              <a:gd name="adj" fmla="val 9247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C14442A-F500-409E-BA5F-52ADD4AAD729}"/>
              </a:ext>
            </a:extLst>
          </p:cNvPr>
          <p:cNvSpPr txBox="1"/>
          <p:nvPr/>
        </p:nvSpPr>
        <p:spPr>
          <a:xfrm>
            <a:off x="1798397" y="3617738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000000"/>
                </a:solidFill>
              </a:rPr>
              <a:t>Local Selector</a:t>
            </a:r>
            <a:endParaRPr lang="en-US" sz="1100" baseline="-25000" dirty="0">
              <a:solidFill>
                <a:srgbClr val="000000"/>
              </a:solidFill>
            </a:endParaRPr>
          </a:p>
        </p:txBody>
      </p:sp>
      <p:cxnSp>
        <p:nvCxnSpPr>
          <p:cNvPr id="57" name="직선 연결선 98">
            <a:extLst>
              <a:ext uri="{FF2B5EF4-FFF2-40B4-BE49-F238E27FC236}">
                <a16:creationId xmlns:a16="http://schemas.microsoft.com/office/drawing/2014/main" id="{AAC6FC18-1CFE-4C4E-BA72-CAE272C00DDE}"/>
              </a:ext>
            </a:extLst>
          </p:cNvPr>
          <p:cNvCxnSpPr>
            <a:cxnSpLocks/>
          </p:cNvCxnSpPr>
          <p:nvPr/>
        </p:nvCxnSpPr>
        <p:spPr>
          <a:xfrm>
            <a:off x="2749199" y="2256655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98">
            <a:extLst>
              <a:ext uri="{FF2B5EF4-FFF2-40B4-BE49-F238E27FC236}">
                <a16:creationId xmlns:a16="http://schemas.microsoft.com/office/drawing/2014/main" id="{EA653014-0914-405F-9CB7-F158B843D08C}"/>
              </a:ext>
            </a:extLst>
          </p:cNvPr>
          <p:cNvCxnSpPr>
            <a:cxnSpLocks/>
          </p:cNvCxnSpPr>
          <p:nvPr/>
        </p:nvCxnSpPr>
        <p:spPr>
          <a:xfrm>
            <a:off x="639295" y="2656840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98">
            <a:extLst>
              <a:ext uri="{FF2B5EF4-FFF2-40B4-BE49-F238E27FC236}">
                <a16:creationId xmlns:a16="http://schemas.microsoft.com/office/drawing/2014/main" id="{25DAE555-8445-4416-901E-5E34E79ABCF8}"/>
              </a:ext>
            </a:extLst>
          </p:cNvPr>
          <p:cNvCxnSpPr>
            <a:cxnSpLocks/>
          </p:cNvCxnSpPr>
          <p:nvPr/>
        </p:nvCxnSpPr>
        <p:spPr>
          <a:xfrm>
            <a:off x="2749199" y="2656840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98">
            <a:extLst>
              <a:ext uri="{FF2B5EF4-FFF2-40B4-BE49-F238E27FC236}">
                <a16:creationId xmlns:a16="http://schemas.microsoft.com/office/drawing/2014/main" id="{D4B87482-4963-4FCB-9E83-8514395823F5}"/>
              </a:ext>
            </a:extLst>
          </p:cNvPr>
          <p:cNvCxnSpPr>
            <a:cxnSpLocks/>
          </p:cNvCxnSpPr>
          <p:nvPr/>
        </p:nvCxnSpPr>
        <p:spPr>
          <a:xfrm flipV="1">
            <a:off x="1710244" y="1832683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98">
            <a:extLst>
              <a:ext uri="{FF2B5EF4-FFF2-40B4-BE49-F238E27FC236}">
                <a16:creationId xmlns:a16="http://schemas.microsoft.com/office/drawing/2014/main" id="{1B7B20CA-543C-46D3-A4DC-DC8F72B9C62A}"/>
              </a:ext>
            </a:extLst>
          </p:cNvPr>
          <p:cNvCxnSpPr>
            <a:cxnSpLocks/>
          </p:cNvCxnSpPr>
          <p:nvPr/>
        </p:nvCxnSpPr>
        <p:spPr>
          <a:xfrm flipV="1">
            <a:off x="3273759" y="1832683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98">
            <a:extLst>
              <a:ext uri="{FF2B5EF4-FFF2-40B4-BE49-F238E27FC236}">
                <a16:creationId xmlns:a16="http://schemas.microsoft.com/office/drawing/2014/main" id="{89AC9BFA-0773-4C83-A344-9B3C31AD43C6}"/>
              </a:ext>
            </a:extLst>
          </p:cNvPr>
          <p:cNvCxnSpPr>
            <a:cxnSpLocks/>
          </p:cNvCxnSpPr>
          <p:nvPr/>
        </p:nvCxnSpPr>
        <p:spPr>
          <a:xfrm flipV="1">
            <a:off x="3694267" y="1832683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41B838F-6E8A-467A-B71F-46A0577EAC53}"/>
              </a:ext>
            </a:extLst>
          </p:cNvPr>
          <p:cNvGrpSpPr/>
          <p:nvPr/>
        </p:nvGrpSpPr>
        <p:grpSpPr>
          <a:xfrm flipV="1">
            <a:off x="3416172" y="1982750"/>
            <a:ext cx="274320" cy="274320"/>
            <a:chOff x="5207790" y="1689615"/>
            <a:chExt cx="365760" cy="365760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4A184D1-33C0-4810-A6A5-A9B02E9ECE7A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1CAF8FC3-82CC-40B4-94B2-C57AF738E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D34C7D3-FC13-47E8-AC4C-3D31BBAC34AA}"/>
              </a:ext>
            </a:extLst>
          </p:cNvPr>
          <p:cNvGrpSpPr/>
          <p:nvPr/>
        </p:nvGrpSpPr>
        <p:grpSpPr>
          <a:xfrm flipV="1">
            <a:off x="3003249" y="1982750"/>
            <a:ext cx="274320" cy="274320"/>
            <a:chOff x="5207790" y="1689615"/>
            <a:chExt cx="365760" cy="365760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6E4C136-E4D9-469D-B19C-A145DEE7C941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E52C0BC4-639E-4C07-9F2F-5713F85D5A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A2DAAD6-3686-48D5-8633-664D83B6B8F6}"/>
              </a:ext>
            </a:extLst>
          </p:cNvPr>
          <p:cNvGrpSpPr/>
          <p:nvPr/>
        </p:nvGrpSpPr>
        <p:grpSpPr>
          <a:xfrm flipV="1">
            <a:off x="1019226" y="1981836"/>
            <a:ext cx="274320" cy="274320"/>
            <a:chOff x="5207790" y="1689615"/>
            <a:chExt cx="365760" cy="365760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2D1457-10E0-48A7-BE22-468DBF82652D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0C72820B-EC85-46DD-97D8-17A5FB98E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27693A1-0C41-46D8-9370-87D6E7A820C4}"/>
              </a:ext>
            </a:extLst>
          </p:cNvPr>
          <p:cNvGrpSpPr/>
          <p:nvPr/>
        </p:nvGrpSpPr>
        <p:grpSpPr>
          <a:xfrm flipV="1">
            <a:off x="1431961" y="1982750"/>
            <a:ext cx="274320" cy="274320"/>
            <a:chOff x="5207790" y="1689615"/>
            <a:chExt cx="365760" cy="365760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970B807-FBF0-40AA-B346-A651A68AF491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E609E288-6E2B-43FF-8183-CB5C4FEB2E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3ABA0C7-5D15-4DBB-904E-DED93B7A2B1F}"/>
              </a:ext>
            </a:extLst>
          </p:cNvPr>
          <p:cNvGrpSpPr/>
          <p:nvPr/>
        </p:nvGrpSpPr>
        <p:grpSpPr>
          <a:xfrm flipV="1">
            <a:off x="3416172" y="2386330"/>
            <a:ext cx="274320" cy="274320"/>
            <a:chOff x="5207790" y="1689615"/>
            <a:chExt cx="365760" cy="36576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DAAF0A48-E21F-46BB-A1B5-093C24BF312B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3B876760-A294-4FA2-9B1E-257EB550B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850ABBE-2E05-4FBE-97D1-D63B3AAD2737}"/>
              </a:ext>
            </a:extLst>
          </p:cNvPr>
          <p:cNvGrpSpPr/>
          <p:nvPr/>
        </p:nvGrpSpPr>
        <p:grpSpPr>
          <a:xfrm flipV="1">
            <a:off x="3003249" y="2386330"/>
            <a:ext cx="274320" cy="274320"/>
            <a:chOff x="5207790" y="1689615"/>
            <a:chExt cx="365760" cy="365760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B8E88C9-73A4-46C9-87F4-ACD0E2FC2CE6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85B1E472-1E6F-4612-B26E-E891502F62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1D384D6-017E-4B15-B241-1072CF7E33D9}"/>
              </a:ext>
            </a:extLst>
          </p:cNvPr>
          <p:cNvGrpSpPr/>
          <p:nvPr/>
        </p:nvGrpSpPr>
        <p:grpSpPr>
          <a:xfrm flipV="1">
            <a:off x="1431961" y="2386330"/>
            <a:ext cx="274320" cy="274320"/>
            <a:chOff x="5207790" y="1689615"/>
            <a:chExt cx="365760" cy="365760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4AE9EE95-4D22-4DB1-8BE2-D8D6082207FA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234FC762-2CEE-4007-B9B0-485B27D1C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D13D7FA-06EE-4A4D-A8BB-4C8CE9485957}"/>
              </a:ext>
            </a:extLst>
          </p:cNvPr>
          <p:cNvGrpSpPr/>
          <p:nvPr/>
        </p:nvGrpSpPr>
        <p:grpSpPr>
          <a:xfrm flipV="1">
            <a:off x="1019226" y="2386330"/>
            <a:ext cx="274320" cy="274320"/>
            <a:chOff x="5207790" y="1689615"/>
            <a:chExt cx="365760" cy="365760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D7B72EA-CFF6-4CE8-AF4A-9E187E24F016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76E60F9C-9923-4209-BCB6-0073B23552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cxnSp>
        <p:nvCxnSpPr>
          <p:cNvPr id="105" name="직선 연결선 98">
            <a:extLst>
              <a:ext uri="{FF2B5EF4-FFF2-40B4-BE49-F238E27FC236}">
                <a16:creationId xmlns:a16="http://schemas.microsoft.com/office/drawing/2014/main" id="{61EC07AD-B726-4C10-A345-31BEF11D1BA9}"/>
              </a:ext>
            </a:extLst>
          </p:cNvPr>
          <p:cNvCxnSpPr>
            <a:cxnSpLocks/>
          </p:cNvCxnSpPr>
          <p:nvPr/>
        </p:nvCxnSpPr>
        <p:spPr>
          <a:xfrm>
            <a:off x="1289736" y="3258034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8811047-4603-4065-A00A-9E32FA64F2C6}"/>
              </a:ext>
            </a:extLst>
          </p:cNvPr>
          <p:cNvCxnSpPr>
            <a:cxnSpLocks/>
          </p:cNvCxnSpPr>
          <p:nvPr/>
        </p:nvCxnSpPr>
        <p:spPr>
          <a:xfrm>
            <a:off x="2163591" y="2246482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02D7334-5D49-4EC2-BBC6-4A11FCAB9756}"/>
              </a:ext>
            </a:extLst>
          </p:cNvPr>
          <p:cNvCxnSpPr>
            <a:cxnSpLocks/>
          </p:cNvCxnSpPr>
          <p:nvPr/>
        </p:nvCxnSpPr>
        <p:spPr>
          <a:xfrm>
            <a:off x="2163591" y="2649215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98">
            <a:extLst>
              <a:ext uri="{FF2B5EF4-FFF2-40B4-BE49-F238E27FC236}">
                <a16:creationId xmlns:a16="http://schemas.microsoft.com/office/drawing/2014/main" id="{F7A553F5-539A-48B6-85E5-02A3DEF90A9B}"/>
              </a:ext>
            </a:extLst>
          </p:cNvPr>
          <p:cNvCxnSpPr>
            <a:cxnSpLocks/>
          </p:cNvCxnSpPr>
          <p:nvPr/>
        </p:nvCxnSpPr>
        <p:spPr>
          <a:xfrm flipV="1">
            <a:off x="1289736" y="2230802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직선 연결선 98">
            <a:extLst>
              <a:ext uri="{FF2B5EF4-FFF2-40B4-BE49-F238E27FC236}">
                <a16:creationId xmlns:a16="http://schemas.microsoft.com/office/drawing/2014/main" id="{2377D2B1-BD66-483E-BD78-3E6415ED6502}"/>
              </a:ext>
            </a:extLst>
          </p:cNvPr>
          <p:cNvCxnSpPr>
            <a:cxnSpLocks/>
          </p:cNvCxnSpPr>
          <p:nvPr/>
        </p:nvCxnSpPr>
        <p:spPr>
          <a:xfrm>
            <a:off x="639295" y="3054959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98">
            <a:extLst>
              <a:ext uri="{FF2B5EF4-FFF2-40B4-BE49-F238E27FC236}">
                <a16:creationId xmlns:a16="http://schemas.microsoft.com/office/drawing/2014/main" id="{496E4E31-3E8B-41FD-A9BB-8BB758719BB4}"/>
              </a:ext>
            </a:extLst>
          </p:cNvPr>
          <p:cNvCxnSpPr>
            <a:cxnSpLocks/>
          </p:cNvCxnSpPr>
          <p:nvPr/>
        </p:nvCxnSpPr>
        <p:spPr>
          <a:xfrm>
            <a:off x="2749199" y="3054959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98">
            <a:extLst>
              <a:ext uri="{FF2B5EF4-FFF2-40B4-BE49-F238E27FC236}">
                <a16:creationId xmlns:a16="http://schemas.microsoft.com/office/drawing/2014/main" id="{DBCBA33C-3AA8-4D47-85B8-61BA38935EFA}"/>
              </a:ext>
            </a:extLst>
          </p:cNvPr>
          <p:cNvCxnSpPr>
            <a:cxnSpLocks/>
          </p:cNvCxnSpPr>
          <p:nvPr/>
        </p:nvCxnSpPr>
        <p:spPr>
          <a:xfrm flipV="1">
            <a:off x="1710244" y="2230802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98">
            <a:extLst>
              <a:ext uri="{FF2B5EF4-FFF2-40B4-BE49-F238E27FC236}">
                <a16:creationId xmlns:a16="http://schemas.microsoft.com/office/drawing/2014/main" id="{8C3E6E14-CA07-4B6E-8C1E-C7CBCD30A633}"/>
              </a:ext>
            </a:extLst>
          </p:cNvPr>
          <p:cNvCxnSpPr>
            <a:cxnSpLocks/>
          </p:cNvCxnSpPr>
          <p:nvPr/>
        </p:nvCxnSpPr>
        <p:spPr>
          <a:xfrm flipV="1">
            <a:off x="3273759" y="2230802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98">
            <a:extLst>
              <a:ext uri="{FF2B5EF4-FFF2-40B4-BE49-F238E27FC236}">
                <a16:creationId xmlns:a16="http://schemas.microsoft.com/office/drawing/2014/main" id="{691BCD99-07A6-44BA-A734-CB893716893F}"/>
              </a:ext>
            </a:extLst>
          </p:cNvPr>
          <p:cNvCxnSpPr>
            <a:cxnSpLocks/>
          </p:cNvCxnSpPr>
          <p:nvPr/>
        </p:nvCxnSpPr>
        <p:spPr>
          <a:xfrm flipV="1">
            <a:off x="3694267" y="2230802"/>
            <a:ext cx="0" cy="960120"/>
          </a:xfrm>
          <a:prstGeom prst="line">
            <a:avLst/>
          </a:prstGeom>
          <a:ln w="19050">
            <a:solidFill>
              <a:schemeClr val="tx1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06DC97B-DCD4-474E-A626-1657F91E9960}"/>
              </a:ext>
            </a:extLst>
          </p:cNvPr>
          <p:cNvGrpSpPr/>
          <p:nvPr/>
        </p:nvGrpSpPr>
        <p:grpSpPr>
          <a:xfrm flipV="1">
            <a:off x="3416172" y="2784449"/>
            <a:ext cx="274320" cy="274320"/>
            <a:chOff x="5207790" y="1689615"/>
            <a:chExt cx="365760" cy="365760"/>
          </a:xfrm>
        </p:grpSpPr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210256D2-7161-44CE-B892-38F2990CF5E7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4" name="Picture 133">
              <a:extLst>
                <a:ext uri="{FF2B5EF4-FFF2-40B4-BE49-F238E27FC236}">
                  <a16:creationId xmlns:a16="http://schemas.microsoft.com/office/drawing/2014/main" id="{F30CDA43-BFDF-4DBC-9464-D65FAA729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6B66DAC-C8B7-4246-9F08-9712CC2CE570}"/>
              </a:ext>
            </a:extLst>
          </p:cNvPr>
          <p:cNvGrpSpPr/>
          <p:nvPr/>
        </p:nvGrpSpPr>
        <p:grpSpPr>
          <a:xfrm flipV="1">
            <a:off x="3003249" y="2784449"/>
            <a:ext cx="274320" cy="274320"/>
            <a:chOff x="5207790" y="1689615"/>
            <a:chExt cx="365760" cy="365760"/>
          </a:xfrm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1BF1F638-4DE5-47B8-B473-7A37ADF72148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C220E46A-22D8-475A-8527-AF2D34A44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466B502-8A6C-4FA0-88D8-B8E7FABA6D60}"/>
              </a:ext>
            </a:extLst>
          </p:cNvPr>
          <p:cNvGrpSpPr/>
          <p:nvPr/>
        </p:nvGrpSpPr>
        <p:grpSpPr>
          <a:xfrm flipV="1">
            <a:off x="1431961" y="2784449"/>
            <a:ext cx="274320" cy="274320"/>
            <a:chOff x="5207790" y="1689615"/>
            <a:chExt cx="365760" cy="365760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84681196-80C5-4215-B243-95310FDB7181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73C92760-4C7D-40D8-9F63-BC22C3340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FB58D64-DF91-466E-A724-ADA44BAACE73}"/>
              </a:ext>
            </a:extLst>
          </p:cNvPr>
          <p:cNvGrpSpPr/>
          <p:nvPr/>
        </p:nvGrpSpPr>
        <p:grpSpPr>
          <a:xfrm flipV="1">
            <a:off x="1019226" y="2784449"/>
            <a:ext cx="274320" cy="274320"/>
            <a:chOff x="5207790" y="1689615"/>
            <a:chExt cx="365760" cy="365760"/>
          </a:xfrm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E814CFBC-5595-4A2E-A5A8-C5727A20D21C}"/>
                </a:ext>
              </a:extLst>
            </p:cNvPr>
            <p:cNvCxnSpPr/>
            <p:nvPr/>
          </p:nvCxnSpPr>
          <p:spPr>
            <a:xfrm>
              <a:off x="5207790" y="1689615"/>
              <a:ext cx="365760" cy="36576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2CEE4677-9F06-4B5A-9EF4-128FA3FE5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700000">
              <a:off x="5270619" y="1795074"/>
              <a:ext cx="248907" cy="142319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</p:grp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9E7CDC21-EAB9-4B8E-B311-678F2C6511F0}"/>
              </a:ext>
            </a:extLst>
          </p:cNvPr>
          <p:cNvCxnSpPr>
            <a:cxnSpLocks/>
          </p:cNvCxnSpPr>
          <p:nvPr/>
        </p:nvCxnSpPr>
        <p:spPr>
          <a:xfrm>
            <a:off x="2163591" y="3047334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98">
            <a:extLst>
              <a:ext uri="{FF2B5EF4-FFF2-40B4-BE49-F238E27FC236}">
                <a16:creationId xmlns:a16="http://schemas.microsoft.com/office/drawing/2014/main" id="{C824BCE7-0964-48F4-B23F-AA4CA6AFDF56}"/>
              </a:ext>
            </a:extLst>
          </p:cNvPr>
          <p:cNvCxnSpPr>
            <a:cxnSpLocks/>
          </p:cNvCxnSpPr>
          <p:nvPr/>
        </p:nvCxnSpPr>
        <p:spPr>
          <a:xfrm>
            <a:off x="1706281" y="3258034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98">
            <a:extLst>
              <a:ext uri="{FF2B5EF4-FFF2-40B4-BE49-F238E27FC236}">
                <a16:creationId xmlns:a16="http://schemas.microsoft.com/office/drawing/2014/main" id="{72B92B8E-4A54-4AC2-B637-C8898ADAB4E5}"/>
              </a:ext>
            </a:extLst>
          </p:cNvPr>
          <p:cNvCxnSpPr>
            <a:cxnSpLocks/>
          </p:cNvCxnSpPr>
          <p:nvPr/>
        </p:nvCxnSpPr>
        <p:spPr>
          <a:xfrm>
            <a:off x="3273759" y="3258034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98">
            <a:extLst>
              <a:ext uri="{FF2B5EF4-FFF2-40B4-BE49-F238E27FC236}">
                <a16:creationId xmlns:a16="http://schemas.microsoft.com/office/drawing/2014/main" id="{43D09273-7316-46E8-B047-320AF7E35502}"/>
              </a:ext>
            </a:extLst>
          </p:cNvPr>
          <p:cNvCxnSpPr>
            <a:cxnSpLocks/>
          </p:cNvCxnSpPr>
          <p:nvPr/>
        </p:nvCxnSpPr>
        <p:spPr>
          <a:xfrm>
            <a:off x="3690492" y="3258034"/>
            <a:ext cx="0" cy="27432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E5C24E8-F29F-48C1-BB76-BCE1525A73AB}"/>
              </a:ext>
            </a:extLst>
          </p:cNvPr>
          <p:cNvGrpSpPr/>
          <p:nvPr/>
        </p:nvGrpSpPr>
        <p:grpSpPr>
          <a:xfrm>
            <a:off x="639295" y="1987452"/>
            <a:ext cx="3069105" cy="2081452"/>
            <a:chOff x="639295" y="1987452"/>
            <a:chExt cx="3069105" cy="2081452"/>
          </a:xfrm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E97189F-F892-4302-9551-071E0C5C27CB}"/>
                </a:ext>
              </a:extLst>
            </p:cNvPr>
            <p:cNvSpPr/>
            <p:nvPr/>
          </p:nvSpPr>
          <p:spPr>
            <a:xfrm>
              <a:off x="3289300" y="1987452"/>
              <a:ext cx="419100" cy="279498"/>
            </a:xfrm>
            <a:custGeom>
              <a:avLst/>
              <a:gdLst>
                <a:gd name="connsiteX0" fmla="*/ 0 w 419100"/>
                <a:gd name="connsiteY0" fmla="*/ 260448 h 279498"/>
                <a:gd name="connsiteX1" fmla="*/ 133350 w 419100"/>
                <a:gd name="connsiteY1" fmla="*/ 247748 h 279498"/>
                <a:gd name="connsiteX2" fmla="*/ 381000 w 419100"/>
                <a:gd name="connsiteY2" fmla="*/ 98 h 279498"/>
                <a:gd name="connsiteX3" fmla="*/ 419100 w 419100"/>
                <a:gd name="connsiteY3" fmla="*/ 279498 h 279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279498">
                  <a:moveTo>
                    <a:pt x="0" y="260448"/>
                  </a:moveTo>
                  <a:cubicBezTo>
                    <a:pt x="34925" y="275794"/>
                    <a:pt x="69850" y="291140"/>
                    <a:pt x="133350" y="247748"/>
                  </a:cubicBezTo>
                  <a:cubicBezTo>
                    <a:pt x="196850" y="204356"/>
                    <a:pt x="333375" y="-5194"/>
                    <a:pt x="381000" y="98"/>
                  </a:cubicBezTo>
                  <a:cubicBezTo>
                    <a:pt x="428625" y="5390"/>
                    <a:pt x="407458" y="233990"/>
                    <a:pt x="419100" y="279498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331F8BC-70E2-4E49-8934-8490ED0A5048}"/>
                </a:ext>
              </a:extLst>
            </p:cNvPr>
            <p:cNvSpPr/>
            <p:nvPr/>
          </p:nvSpPr>
          <p:spPr>
            <a:xfrm>
              <a:off x="3289300" y="2393609"/>
              <a:ext cx="419100" cy="279498"/>
            </a:xfrm>
            <a:custGeom>
              <a:avLst/>
              <a:gdLst>
                <a:gd name="connsiteX0" fmla="*/ 0 w 419100"/>
                <a:gd name="connsiteY0" fmla="*/ 260448 h 279498"/>
                <a:gd name="connsiteX1" fmla="*/ 133350 w 419100"/>
                <a:gd name="connsiteY1" fmla="*/ 247748 h 279498"/>
                <a:gd name="connsiteX2" fmla="*/ 381000 w 419100"/>
                <a:gd name="connsiteY2" fmla="*/ 98 h 279498"/>
                <a:gd name="connsiteX3" fmla="*/ 419100 w 419100"/>
                <a:gd name="connsiteY3" fmla="*/ 279498 h 279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279498">
                  <a:moveTo>
                    <a:pt x="0" y="260448"/>
                  </a:moveTo>
                  <a:cubicBezTo>
                    <a:pt x="34925" y="275794"/>
                    <a:pt x="69850" y="291140"/>
                    <a:pt x="133350" y="247748"/>
                  </a:cubicBezTo>
                  <a:cubicBezTo>
                    <a:pt x="196850" y="204356"/>
                    <a:pt x="333375" y="-5194"/>
                    <a:pt x="381000" y="98"/>
                  </a:cubicBezTo>
                  <a:cubicBezTo>
                    <a:pt x="428625" y="5390"/>
                    <a:pt x="407458" y="233990"/>
                    <a:pt x="419100" y="279498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A2BECB8C-89AD-4C2A-B65B-7F3AB191D951}"/>
                </a:ext>
              </a:extLst>
            </p:cNvPr>
            <p:cNvSpPr/>
            <p:nvPr/>
          </p:nvSpPr>
          <p:spPr>
            <a:xfrm>
              <a:off x="3289300" y="2786556"/>
              <a:ext cx="419100" cy="279498"/>
            </a:xfrm>
            <a:custGeom>
              <a:avLst/>
              <a:gdLst>
                <a:gd name="connsiteX0" fmla="*/ 0 w 419100"/>
                <a:gd name="connsiteY0" fmla="*/ 260448 h 279498"/>
                <a:gd name="connsiteX1" fmla="*/ 133350 w 419100"/>
                <a:gd name="connsiteY1" fmla="*/ 247748 h 279498"/>
                <a:gd name="connsiteX2" fmla="*/ 381000 w 419100"/>
                <a:gd name="connsiteY2" fmla="*/ 98 h 279498"/>
                <a:gd name="connsiteX3" fmla="*/ 419100 w 419100"/>
                <a:gd name="connsiteY3" fmla="*/ 279498 h 279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279498">
                  <a:moveTo>
                    <a:pt x="0" y="260448"/>
                  </a:moveTo>
                  <a:cubicBezTo>
                    <a:pt x="34925" y="275794"/>
                    <a:pt x="69850" y="291140"/>
                    <a:pt x="133350" y="247748"/>
                  </a:cubicBezTo>
                  <a:cubicBezTo>
                    <a:pt x="196850" y="204356"/>
                    <a:pt x="333375" y="-5194"/>
                    <a:pt x="381000" y="98"/>
                  </a:cubicBezTo>
                  <a:cubicBezTo>
                    <a:pt x="428625" y="5390"/>
                    <a:pt x="407458" y="233990"/>
                    <a:pt x="419100" y="279498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26702A86-4E32-4889-8AA7-A29A11033003}"/>
                </a:ext>
              </a:extLst>
            </p:cNvPr>
            <p:cNvCxnSpPr>
              <a:endCxn id="154" idx="0"/>
            </p:cNvCxnSpPr>
            <p:nvPr/>
          </p:nvCxnSpPr>
          <p:spPr>
            <a:xfrm>
              <a:off x="639295" y="2246482"/>
              <a:ext cx="2650005" cy="1418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392A9108-EA08-4068-A86B-608170567CEB}"/>
                </a:ext>
              </a:extLst>
            </p:cNvPr>
            <p:cNvCxnSpPr/>
            <p:nvPr/>
          </p:nvCxnSpPr>
          <p:spPr>
            <a:xfrm>
              <a:off x="639295" y="2652430"/>
              <a:ext cx="2650005" cy="1418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CC74CF2-DDBF-44D4-9D83-00021C3E79A0}"/>
                </a:ext>
              </a:extLst>
            </p:cNvPr>
            <p:cNvCxnSpPr/>
            <p:nvPr/>
          </p:nvCxnSpPr>
          <p:spPr>
            <a:xfrm>
              <a:off x="639295" y="3039995"/>
              <a:ext cx="2650005" cy="1418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1F1A50C5-4213-442F-84B0-A67C127B1B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98043" y="2259388"/>
              <a:ext cx="5310" cy="1809516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A538DB1-A8D7-4CE1-B9C8-971ECDE587D2}"/>
              </a:ext>
            </a:extLst>
          </p:cNvPr>
          <p:cNvSpPr/>
          <p:nvPr/>
        </p:nvSpPr>
        <p:spPr>
          <a:xfrm>
            <a:off x="4188435" y="5292308"/>
            <a:ext cx="49159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When three rows are activated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I</a:t>
            </a:r>
            <a:r>
              <a:rPr lang="en-US" sz="1600" b="1" baseline="-25000" dirty="0">
                <a:sym typeface="Wingdings" panose="05000000000000000000" pitchFamily="2" charset="2"/>
              </a:rPr>
              <a:t>BL</a:t>
            </a:r>
            <a:r>
              <a:rPr lang="en-US" sz="1600" b="1" dirty="0">
                <a:sym typeface="Wingdings" panose="05000000000000000000" pitchFamily="2" charset="2"/>
              </a:rPr>
              <a:t> are grouped into </a:t>
            </a:r>
            <a:r>
              <a:rPr lang="en-US" sz="1600" b="1" i="1" dirty="0"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en-US" sz="1600" b="1" i="1" baseline="-25000" dirty="0">
                <a:cs typeface="Arial" panose="020B0604020202020204" pitchFamily="34" charset="0"/>
                <a:sym typeface="Wingdings" panose="05000000000000000000" pitchFamily="2" charset="2"/>
              </a:rPr>
              <a:t>000</a:t>
            </a:r>
            <a:r>
              <a:rPr lang="en-US" sz="1600" b="1" i="1" dirty="0">
                <a:cs typeface="Arial" panose="020B0604020202020204" pitchFamily="34" charset="0"/>
                <a:sym typeface="Wingdings" panose="05000000000000000000" pitchFamily="2" charset="2"/>
              </a:rPr>
              <a:t>, I</a:t>
            </a:r>
            <a:r>
              <a:rPr lang="en-US" sz="1600" b="1" i="1" baseline="-25000" dirty="0">
                <a:cs typeface="Arial" panose="020B0604020202020204" pitchFamily="34" charset="0"/>
                <a:sym typeface="Wingdings" panose="05000000000000000000" pitchFamily="2" charset="2"/>
              </a:rPr>
              <a:t>100</a:t>
            </a:r>
            <a:r>
              <a:rPr lang="en-US" sz="1600" b="1" i="1" dirty="0">
                <a:cs typeface="Arial" panose="020B0604020202020204" pitchFamily="34" charset="0"/>
                <a:sym typeface="Wingdings" panose="05000000000000000000" pitchFamily="2" charset="2"/>
              </a:rPr>
              <a:t>, I</a:t>
            </a:r>
            <a:r>
              <a:rPr lang="en-US" sz="1600" b="1" i="1" baseline="-25000" dirty="0">
                <a:cs typeface="Arial" panose="020B0604020202020204" pitchFamily="34" charset="0"/>
                <a:sym typeface="Wingdings" panose="05000000000000000000" pitchFamily="2" charset="2"/>
              </a:rPr>
              <a:t>110</a:t>
            </a:r>
            <a:r>
              <a:rPr lang="en-US" sz="1600" b="1" i="1" dirty="0">
                <a:cs typeface="Arial" panose="020B0604020202020204" pitchFamily="34" charset="0"/>
                <a:sym typeface="Wingdings" panose="05000000000000000000" pitchFamily="2" charset="2"/>
              </a:rPr>
              <a:t>, I</a:t>
            </a:r>
            <a:r>
              <a:rPr lang="en-US" sz="1600" b="1" i="1" baseline="-25000" dirty="0">
                <a:cs typeface="Arial" panose="020B0604020202020204" pitchFamily="34" charset="0"/>
                <a:sym typeface="Wingdings" panose="05000000000000000000" pitchFamily="2" charset="2"/>
              </a:rPr>
              <a:t>111</a:t>
            </a:r>
            <a:r>
              <a:rPr lang="en-US" sz="1600" b="1" dirty="0">
                <a:sym typeface="Wingdings" panose="05000000000000000000" pitchFamily="2" charset="2"/>
              </a:rPr>
              <a:t> according to </a:t>
            </a:r>
            <a:r>
              <a:rPr lang="en-US" sz="1600" b="1" dirty="0" err="1">
                <a:sym typeface="Wingdings" panose="05000000000000000000" pitchFamily="2" charset="2"/>
              </a:rPr>
              <a:t>R</a:t>
            </a:r>
            <a:r>
              <a:rPr lang="en-US" sz="1600" b="1" baseline="-25000" dirty="0" err="1">
                <a:sym typeface="Wingdings" panose="05000000000000000000" pitchFamily="2" charset="2"/>
              </a:rPr>
              <a:t>low</a:t>
            </a:r>
            <a:r>
              <a:rPr lang="en-US" sz="1600" b="1" dirty="0">
                <a:sym typeface="Wingdings" panose="05000000000000000000" pitchFamily="2" charset="2"/>
              </a:rPr>
              <a:t>(1) and </a:t>
            </a:r>
            <a:r>
              <a:rPr lang="en-US" sz="1600" b="1" dirty="0" err="1">
                <a:sym typeface="Wingdings" panose="05000000000000000000" pitchFamily="2" charset="2"/>
              </a:rPr>
              <a:t>R</a:t>
            </a:r>
            <a:r>
              <a:rPr lang="en-US" sz="1600" b="1" baseline="-25000" dirty="0" err="1">
                <a:sym typeface="Wingdings" panose="05000000000000000000" pitchFamily="2" charset="2"/>
              </a:rPr>
              <a:t>high</a:t>
            </a:r>
            <a:r>
              <a:rPr lang="en-US" sz="1600" b="1" dirty="0">
                <a:sym typeface="Wingdings" panose="05000000000000000000" pitchFamily="2" charset="2"/>
              </a:rPr>
              <a:t>(0) combinations.</a:t>
            </a: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1B20EC1E-010B-4500-A09A-50B1515F1D2B}"/>
              </a:ext>
            </a:extLst>
          </p:cNvPr>
          <p:cNvSpPr/>
          <p:nvPr/>
        </p:nvSpPr>
        <p:spPr>
          <a:xfrm>
            <a:off x="3289300" y="1678897"/>
            <a:ext cx="509018" cy="1634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64896A6-2CEF-410F-8B0C-63CF60FE3649}"/>
              </a:ext>
            </a:extLst>
          </p:cNvPr>
          <p:cNvSpPr/>
          <p:nvPr/>
        </p:nvSpPr>
        <p:spPr>
          <a:xfrm>
            <a:off x="5956183" y="1678897"/>
            <a:ext cx="496360" cy="26162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937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  <p:bldP spid="168" grpId="0" animBg="1"/>
      <p:bldP spid="1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F379986-5E96-48F8-95C3-26476CCDF0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9639" y="4413771"/>
          <a:ext cx="2603310" cy="227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">
                  <a:extLst>
                    <a:ext uri="{9D8B030D-6E8A-4147-A177-3AD203B41FA5}">
                      <a16:colId xmlns:a16="http://schemas.microsoft.com/office/drawing/2014/main" val="3273097050"/>
                    </a:ext>
                  </a:extLst>
                </a:gridCol>
                <a:gridCol w="316230">
                  <a:extLst>
                    <a:ext uri="{9D8B030D-6E8A-4147-A177-3AD203B41FA5}">
                      <a16:colId xmlns:a16="http://schemas.microsoft.com/office/drawing/2014/main" val="791321297"/>
                    </a:ext>
                  </a:extLst>
                </a:gridCol>
                <a:gridCol w="394017">
                  <a:extLst>
                    <a:ext uri="{9D8B030D-6E8A-4147-A177-3AD203B41FA5}">
                      <a16:colId xmlns:a16="http://schemas.microsoft.com/office/drawing/2014/main" val="736241989"/>
                    </a:ext>
                  </a:extLst>
                </a:gridCol>
                <a:gridCol w="525611">
                  <a:extLst>
                    <a:ext uri="{9D8B030D-6E8A-4147-A177-3AD203B41FA5}">
                      <a16:colId xmlns:a16="http://schemas.microsoft.com/office/drawing/2014/main" val="3580945000"/>
                    </a:ext>
                  </a:extLst>
                </a:gridCol>
                <a:gridCol w="525611">
                  <a:extLst>
                    <a:ext uri="{9D8B030D-6E8A-4147-A177-3AD203B41FA5}">
                      <a16:colId xmlns:a16="http://schemas.microsoft.com/office/drawing/2014/main" val="2002352753"/>
                    </a:ext>
                  </a:extLst>
                </a:gridCol>
                <a:gridCol w="525611">
                  <a:extLst>
                    <a:ext uri="{9D8B030D-6E8A-4147-A177-3AD203B41FA5}">
                      <a16:colId xmlns:a16="http://schemas.microsoft.com/office/drawing/2014/main" val="227543604"/>
                    </a:ext>
                  </a:extLst>
                </a:gridCol>
              </a:tblGrid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C</a:t>
                      </a:r>
                      <a:r>
                        <a:rPr lang="en-US" sz="1050" baseline="-25000"/>
                        <a:t>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I</a:t>
                      </a:r>
                      <a:r>
                        <a:rPr lang="en-US" sz="1050" baseline="-25000" dirty="0"/>
                        <a:t>BL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C</a:t>
                      </a:r>
                      <a:r>
                        <a:rPr lang="en-US" sz="1050" baseline="-25000" dirty="0"/>
                        <a:t>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/>
                        <a:t>Sum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850945"/>
                  </a:ext>
                </a:extLst>
              </a:tr>
              <a:tr h="234849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 dirty="0"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417614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 dirty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882570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438350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049261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 dirty="0">
                          <a:latin typeface="+mn-lt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050220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338818"/>
                  </a:ext>
                </a:extLst>
              </a:tr>
              <a:tr h="227942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659301"/>
                  </a:ext>
                </a:extLst>
              </a:tr>
              <a:tr h="234849"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i="1" baseline="-25000" dirty="0">
                          <a:latin typeface="+mn-lt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519473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7AC90C-B646-4816-B177-326F7A4C76A0}"/>
              </a:ext>
            </a:extLst>
          </p:cNvPr>
          <p:cNvCxnSpPr>
            <a:cxnSpLocks/>
          </p:cNvCxnSpPr>
          <p:nvPr/>
        </p:nvCxnSpPr>
        <p:spPr>
          <a:xfrm>
            <a:off x="4504082" y="1400172"/>
            <a:ext cx="0" cy="2786495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32268E-AEA9-41DE-B26E-0B197CDC36D1}"/>
              </a:ext>
            </a:extLst>
          </p:cNvPr>
          <p:cNvCxnSpPr>
            <a:cxnSpLocks/>
          </p:cNvCxnSpPr>
          <p:nvPr/>
        </p:nvCxnSpPr>
        <p:spPr>
          <a:xfrm flipH="1">
            <a:off x="4510342" y="4180794"/>
            <a:ext cx="3735230" cy="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5C25A2-A569-4AD6-A794-F68BD9603B22}"/>
              </a:ext>
            </a:extLst>
          </p:cNvPr>
          <p:cNvSpPr txBox="1"/>
          <p:nvPr/>
        </p:nvSpPr>
        <p:spPr>
          <a:xfrm>
            <a:off x="3959206" y="3803456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GND</a:t>
            </a:r>
            <a:endParaRPr lang="en-US" sz="1200" b="1" baseline="-25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B19B9D-72B8-41A6-BF89-7A9C2EBE01C6}"/>
              </a:ext>
            </a:extLst>
          </p:cNvPr>
          <p:cNvCxnSpPr>
            <a:cxnSpLocks/>
          </p:cNvCxnSpPr>
          <p:nvPr/>
        </p:nvCxnSpPr>
        <p:spPr>
          <a:xfrm flipH="1">
            <a:off x="4500779" y="2504978"/>
            <a:ext cx="2378490" cy="147243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CE019E-2525-4392-A243-4804117561A0}"/>
              </a:ext>
            </a:extLst>
          </p:cNvPr>
          <p:cNvCxnSpPr>
            <a:cxnSpLocks/>
          </p:cNvCxnSpPr>
          <p:nvPr/>
        </p:nvCxnSpPr>
        <p:spPr>
          <a:xfrm flipH="1">
            <a:off x="4521701" y="2503223"/>
            <a:ext cx="1150100" cy="143304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582FB3-AC01-4305-8785-C757D470798D}"/>
              </a:ext>
            </a:extLst>
          </p:cNvPr>
          <p:cNvCxnSpPr>
            <a:cxnSpLocks/>
          </p:cNvCxnSpPr>
          <p:nvPr/>
        </p:nvCxnSpPr>
        <p:spPr>
          <a:xfrm flipH="1">
            <a:off x="4510342" y="3133612"/>
            <a:ext cx="342483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5CB351-BF7F-4F7F-AEDA-A7D8ABDD5B8D}"/>
              </a:ext>
            </a:extLst>
          </p:cNvPr>
          <p:cNvCxnSpPr>
            <a:cxnSpLocks/>
          </p:cNvCxnSpPr>
          <p:nvPr/>
        </p:nvCxnSpPr>
        <p:spPr>
          <a:xfrm flipV="1">
            <a:off x="5172699" y="3133612"/>
            <a:ext cx="0" cy="104718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333E83A-A08E-49DC-ABD4-F1899A250D4F}"/>
              </a:ext>
            </a:extLst>
          </p:cNvPr>
          <p:cNvCxnSpPr>
            <a:cxnSpLocks/>
          </p:cNvCxnSpPr>
          <p:nvPr/>
        </p:nvCxnSpPr>
        <p:spPr>
          <a:xfrm flipV="1">
            <a:off x="5850181" y="3133612"/>
            <a:ext cx="0" cy="104718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1C7249E-4E9E-4D05-BF16-8D2F60DB4A8F}"/>
              </a:ext>
            </a:extLst>
          </p:cNvPr>
          <p:cNvSpPr txBox="1"/>
          <p:nvPr/>
        </p:nvSpPr>
        <p:spPr>
          <a:xfrm>
            <a:off x="4673185" y="3851913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>
                <a:cs typeface="Arial" panose="020B0604020202020204" pitchFamily="34" charset="0"/>
              </a:rPr>
              <a:t>I</a:t>
            </a:r>
            <a:r>
              <a:rPr lang="en-US" sz="1600" b="1" i="1" baseline="-25000">
                <a:cs typeface="Arial" panose="020B0604020202020204" pitchFamily="34" charset="0"/>
              </a:rPr>
              <a:t>000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2F467B-55E5-442D-AB30-7EBB0EB80D4B}"/>
                  </a:ext>
                </a:extLst>
              </p:cNvPr>
              <p:cNvSpPr txBox="1"/>
              <p:nvPr/>
            </p:nvSpPr>
            <p:spPr>
              <a:xfrm>
                <a:off x="5318405" y="1757632"/>
                <a:ext cx="1527341" cy="421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1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12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𝒉𝒚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  <m:r>
                                <a:rPr lang="en-US" sz="12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2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1200" b="1" i="1">
                                      <a:latin typeface="Cambria Math" panose="02040503050406030204" pitchFamily="18" charset="0"/>
                                    </a:rPr>
                                    <m:t>𝒉𝒚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2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2F467B-55E5-442D-AB30-7EBB0EB80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405" y="1757632"/>
                <a:ext cx="1527341" cy="421077"/>
              </a:xfrm>
              <a:prstGeom prst="rect">
                <a:avLst/>
              </a:prstGeom>
              <a:blipFill>
                <a:blip r:embed="rId3"/>
                <a:stretch>
                  <a:fillRect l="-159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EA884702-CE82-4FBB-83C2-E0A3EFC49B60}"/>
              </a:ext>
            </a:extLst>
          </p:cNvPr>
          <p:cNvSpPr txBox="1"/>
          <p:nvPr/>
        </p:nvSpPr>
        <p:spPr>
          <a:xfrm>
            <a:off x="4136148" y="1451026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V</a:t>
            </a:r>
            <a:endParaRPr lang="en-US" sz="1600" b="1" baseline="-25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D3916A-C413-42A0-AE77-70B046F52AE3}"/>
              </a:ext>
            </a:extLst>
          </p:cNvPr>
          <p:cNvSpPr txBox="1"/>
          <p:nvPr/>
        </p:nvSpPr>
        <p:spPr>
          <a:xfrm>
            <a:off x="8281987" y="4011517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</a:t>
            </a:r>
            <a:endParaRPr lang="en-US" sz="1600" b="1" baseline="-25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B398D82-1A0B-425B-AEDE-F3C12288C260}"/>
              </a:ext>
            </a:extLst>
          </p:cNvPr>
          <p:cNvCxnSpPr>
            <a:cxnSpLocks/>
          </p:cNvCxnSpPr>
          <p:nvPr/>
        </p:nvCxnSpPr>
        <p:spPr>
          <a:xfrm flipH="1" flipV="1">
            <a:off x="4982725" y="1979600"/>
            <a:ext cx="27432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1F37DF5-688D-4004-9805-704C226222D1}"/>
              </a:ext>
            </a:extLst>
          </p:cNvPr>
          <p:cNvCxnSpPr>
            <a:cxnSpLocks/>
          </p:cNvCxnSpPr>
          <p:nvPr/>
        </p:nvCxnSpPr>
        <p:spPr>
          <a:xfrm flipH="1" flipV="1">
            <a:off x="4982725" y="1595677"/>
            <a:ext cx="27432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269431-B61D-4804-A97C-B20D2C40679A}"/>
              </a:ext>
            </a:extLst>
          </p:cNvPr>
          <p:cNvCxnSpPr>
            <a:cxnSpLocks/>
          </p:cNvCxnSpPr>
          <p:nvPr/>
        </p:nvCxnSpPr>
        <p:spPr>
          <a:xfrm flipV="1">
            <a:off x="6529365" y="3142915"/>
            <a:ext cx="0" cy="103788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454822B-282E-4521-AE3F-0CA577BC6651}"/>
              </a:ext>
            </a:extLst>
          </p:cNvPr>
          <p:cNvSpPr txBox="1"/>
          <p:nvPr/>
        </p:nvSpPr>
        <p:spPr>
          <a:xfrm>
            <a:off x="4003656" y="2958401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</a:t>
            </a:r>
            <a:r>
              <a:rPr lang="en-US" sz="1200" b="1" baseline="-25000" dirty="0"/>
              <a:t>THR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0A2386-6E5A-4C2E-B37B-F585D450A84B}"/>
              </a:ext>
            </a:extLst>
          </p:cNvPr>
          <p:cNvSpPr txBox="1"/>
          <p:nvPr/>
        </p:nvSpPr>
        <p:spPr>
          <a:xfrm>
            <a:off x="4003656" y="2224286"/>
            <a:ext cx="434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</a:t>
            </a:r>
            <a:r>
              <a:rPr lang="en-US" sz="1200" b="1" baseline="-25000" dirty="0"/>
              <a:t>DD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51D873B-9508-438A-8BAD-98CEF2337D9F}"/>
                  </a:ext>
                </a:extLst>
              </p:cNvPr>
              <p:cNvSpPr txBox="1"/>
              <p:nvPr/>
            </p:nvSpPr>
            <p:spPr>
              <a:xfrm>
                <a:off x="5318405" y="1491334"/>
                <a:ext cx="99706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en-US" sz="1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b="1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51D873B-9508-438A-8BAD-98CEF2337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405" y="1491334"/>
                <a:ext cx="997068" cy="184666"/>
              </a:xfrm>
              <a:prstGeom prst="rect">
                <a:avLst/>
              </a:prstGeom>
              <a:blipFill>
                <a:blip r:embed="rId4"/>
                <a:stretch>
                  <a:fillRect l="-3049" t="-3333" r="-4878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94098D2-33FB-4723-8B72-CB06E700E236}"/>
              </a:ext>
            </a:extLst>
          </p:cNvPr>
          <p:cNvCxnSpPr>
            <a:cxnSpLocks/>
          </p:cNvCxnSpPr>
          <p:nvPr/>
        </p:nvCxnSpPr>
        <p:spPr>
          <a:xfrm flipH="1" flipV="1">
            <a:off x="6574561" y="1597301"/>
            <a:ext cx="27432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8F07B27-486A-4477-B082-34F984A7ED11}"/>
                  </a:ext>
                </a:extLst>
              </p:cNvPr>
              <p:cNvSpPr txBox="1"/>
              <p:nvPr/>
            </p:nvSpPr>
            <p:spPr>
              <a:xfrm>
                <a:off x="6910241" y="1489579"/>
                <a:ext cx="94096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2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1200" b="1" dirty="0"/>
                  <a:t>)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8F07B27-486A-4477-B082-34F984A7E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241" y="1489579"/>
                <a:ext cx="940963" cy="184666"/>
              </a:xfrm>
              <a:prstGeom prst="rect">
                <a:avLst/>
              </a:prstGeom>
              <a:blipFill>
                <a:blip r:embed="rId5"/>
                <a:stretch>
                  <a:fillRect l="-5844" t="-29032" r="-9091" b="-45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4CD34C-64D6-47D2-814A-D2F32DE31DE1}"/>
              </a:ext>
            </a:extLst>
          </p:cNvPr>
          <p:cNvCxnSpPr>
            <a:cxnSpLocks/>
          </p:cNvCxnSpPr>
          <p:nvPr/>
        </p:nvCxnSpPr>
        <p:spPr>
          <a:xfrm flipH="1">
            <a:off x="4510342" y="2395103"/>
            <a:ext cx="342483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BB1AA5C-CAC1-4AFA-88AA-05972C0D483D}"/>
              </a:ext>
            </a:extLst>
          </p:cNvPr>
          <p:cNvCxnSpPr>
            <a:cxnSpLocks/>
          </p:cNvCxnSpPr>
          <p:nvPr/>
        </p:nvCxnSpPr>
        <p:spPr>
          <a:xfrm flipH="1">
            <a:off x="6544811" y="3437149"/>
            <a:ext cx="1282474" cy="203141"/>
          </a:xfrm>
          <a:prstGeom prst="line">
            <a:avLst/>
          </a:prstGeom>
          <a:ln w="38100">
            <a:solidFill>
              <a:srgbClr val="0000FF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3DB86C8-42FE-4EF0-96A5-308C0739DF4D}"/>
              </a:ext>
            </a:extLst>
          </p:cNvPr>
          <p:cNvCxnSpPr>
            <a:cxnSpLocks/>
          </p:cNvCxnSpPr>
          <p:nvPr/>
        </p:nvCxnSpPr>
        <p:spPr>
          <a:xfrm>
            <a:off x="6530073" y="2748806"/>
            <a:ext cx="0" cy="914400"/>
          </a:xfrm>
          <a:prstGeom prst="straightConnector1">
            <a:avLst/>
          </a:prstGeom>
          <a:ln w="38100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8E01F09-17A9-4783-9E42-23B770D8FB59}"/>
                  </a:ext>
                </a:extLst>
              </p:cNvPr>
              <p:cNvSpPr txBox="1"/>
              <p:nvPr/>
            </p:nvSpPr>
            <p:spPr>
              <a:xfrm>
                <a:off x="7415756" y="3524008"/>
                <a:ext cx="723980" cy="408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𝒕𝒉𝒚</m:t>
                              </m:r>
                            </m:sub>
                          </m:sSub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𝒕𝒉𝒚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200" b="1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8E01F09-17A9-4783-9E42-23B770D8F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756" y="3524008"/>
                <a:ext cx="723980" cy="408573"/>
              </a:xfrm>
              <a:prstGeom prst="rect">
                <a:avLst/>
              </a:prstGeom>
              <a:blipFill>
                <a:blip r:embed="rId6"/>
                <a:stretch>
                  <a:fillRect l="-4202" t="-1493" r="-2521"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222F212C-36A7-4E56-A08E-3CB6FCC8A14B}"/>
              </a:ext>
            </a:extLst>
          </p:cNvPr>
          <p:cNvGrpSpPr>
            <a:grpSpLocks noChangeAspect="1"/>
          </p:cNvGrpSpPr>
          <p:nvPr/>
        </p:nvGrpSpPr>
        <p:grpSpPr>
          <a:xfrm>
            <a:off x="5466729" y="2594596"/>
            <a:ext cx="183931" cy="228600"/>
            <a:chOff x="1287780" y="1079561"/>
            <a:chExt cx="266700" cy="331470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D6FC8BE-B0ED-4011-AA51-D3E35DDBCD05}"/>
                </a:ext>
              </a:extLst>
            </p:cNvPr>
            <p:cNvCxnSpPr/>
            <p:nvPr/>
          </p:nvCxnSpPr>
          <p:spPr>
            <a:xfrm>
              <a:off x="1287780" y="1402080"/>
              <a:ext cx="2667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FDEABB0-0F5A-4AAF-80C4-394AAF649C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480" y="1079561"/>
              <a:ext cx="0" cy="331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600076-F9FD-468C-B11F-CF7A9D12DB1F}"/>
              </a:ext>
            </a:extLst>
          </p:cNvPr>
          <p:cNvGrpSpPr>
            <a:grpSpLocks noChangeAspect="1"/>
          </p:cNvGrpSpPr>
          <p:nvPr/>
        </p:nvGrpSpPr>
        <p:grpSpPr>
          <a:xfrm>
            <a:off x="6581398" y="2583595"/>
            <a:ext cx="229652" cy="182880"/>
            <a:chOff x="1221485" y="1150101"/>
            <a:chExt cx="332995" cy="265176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A6679D8-106D-4FD4-BA51-58E49E3C1E88}"/>
                </a:ext>
              </a:extLst>
            </p:cNvPr>
            <p:cNvCxnSpPr/>
            <p:nvPr/>
          </p:nvCxnSpPr>
          <p:spPr>
            <a:xfrm>
              <a:off x="1221485" y="1402080"/>
              <a:ext cx="3314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93086FD-C003-4509-88D2-5D82186C91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480" y="1150101"/>
              <a:ext cx="0" cy="2651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DA6D964-F539-44F8-943D-27035B82FF74}"/>
              </a:ext>
            </a:extLst>
          </p:cNvPr>
          <p:cNvCxnSpPr>
            <a:cxnSpLocks/>
          </p:cNvCxnSpPr>
          <p:nvPr/>
        </p:nvCxnSpPr>
        <p:spPr>
          <a:xfrm flipH="1">
            <a:off x="5126746" y="2707922"/>
            <a:ext cx="1424992" cy="868716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14AA3CD-01EE-4CFC-8A1C-025A657933D6}"/>
                  </a:ext>
                </a:extLst>
              </p:cNvPr>
              <p:cNvSpPr txBox="1"/>
              <p:nvPr/>
            </p:nvSpPr>
            <p:spPr>
              <a:xfrm>
                <a:off x="5693586" y="2598151"/>
                <a:ext cx="27251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1400" b="1" i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14AA3CD-01EE-4CFC-8A1C-025A65793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86" y="2598151"/>
                <a:ext cx="272510" cy="215444"/>
              </a:xfrm>
              <a:prstGeom prst="rect">
                <a:avLst/>
              </a:prstGeom>
              <a:blipFill>
                <a:blip r:embed="rId7"/>
                <a:stretch>
                  <a:fillRect l="-15556" r="-11111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05303EA-3824-446E-B51A-141BA69EB7F6}"/>
                  </a:ext>
                </a:extLst>
              </p:cNvPr>
              <p:cNvSpPr txBox="1"/>
              <p:nvPr/>
            </p:nvSpPr>
            <p:spPr>
              <a:xfrm>
                <a:off x="6883282" y="2590531"/>
                <a:ext cx="2821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1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05303EA-3824-446E-B51A-141BA69EB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282" y="2590531"/>
                <a:ext cx="282129" cy="215444"/>
              </a:xfrm>
              <a:prstGeom prst="rect">
                <a:avLst/>
              </a:prstGeom>
              <a:blipFill>
                <a:blip r:embed="rId8"/>
                <a:stretch>
                  <a:fillRect l="-13043" r="-1087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F9BCF3FC-5E17-4256-BD17-6CEF4CD1D93F}"/>
              </a:ext>
            </a:extLst>
          </p:cNvPr>
          <p:cNvSpPr txBox="1"/>
          <p:nvPr/>
        </p:nvSpPr>
        <p:spPr>
          <a:xfrm>
            <a:off x="5330302" y="3851913"/>
            <a:ext cx="445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>
                <a:cs typeface="Arial" panose="020B0604020202020204" pitchFamily="34" charset="0"/>
              </a:rPr>
              <a:t>I</a:t>
            </a:r>
            <a:r>
              <a:rPr lang="en-US" sz="1600" b="1" i="1" baseline="-250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F5642C-6008-438E-BD01-4D59C15E5688}"/>
              </a:ext>
            </a:extLst>
          </p:cNvPr>
          <p:cNvSpPr txBox="1"/>
          <p:nvPr/>
        </p:nvSpPr>
        <p:spPr>
          <a:xfrm>
            <a:off x="5993584" y="3851913"/>
            <a:ext cx="445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>
                <a:cs typeface="Arial" panose="020B0604020202020204" pitchFamily="34" charset="0"/>
              </a:rPr>
              <a:t>I</a:t>
            </a:r>
            <a:r>
              <a:rPr lang="en-US" sz="1600" b="1" i="1" baseline="-25000">
                <a:cs typeface="Arial" panose="020B0604020202020204" pitchFamily="34" charset="0"/>
              </a:rPr>
              <a:t>110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628C01E-D5BC-4521-8678-A55D9BBAE2A7}"/>
              </a:ext>
            </a:extLst>
          </p:cNvPr>
          <p:cNvSpPr txBox="1"/>
          <p:nvPr/>
        </p:nvSpPr>
        <p:spPr>
          <a:xfrm>
            <a:off x="6648391" y="3851913"/>
            <a:ext cx="445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>
                <a:cs typeface="Arial" panose="020B0604020202020204" pitchFamily="34" charset="0"/>
              </a:rPr>
              <a:t>I</a:t>
            </a:r>
            <a:r>
              <a:rPr lang="en-US" sz="1600" b="1" i="1" baseline="-25000">
                <a:cs typeface="Arial" panose="020B0604020202020204" pitchFamily="34" charset="0"/>
              </a:rPr>
              <a:t>111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7C06B5C-3EC0-4F99-9EEA-522F840C020A}"/>
              </a:ext>
            </a:extLst>
          </p:cNvPr>
          <p:cNvGrpSpPr>
            <a:grpSpLocks noChangeAspect="1"/>
          </p:cNvGrpSpPr>
          <p:nvPr/>
        </p:nvGrpSpPr>
        <p:grpSpPr>
          <a:xfrm>
            <a:off x="6989056" y="3536494"/>
            <a:ext cx="400834" cy="100584"/>
            <a:chOff x="973271" y="1265875"/>
            <a:chExt cx="581209" cy="145848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C6AA86C-1CF3-4E21-BAAE-B764EDEFDB78}"/>
                </a:ext>
              </a:extLst>
            </p:cNvPr>
            <p:cNvCxnSpPr>
              <a:cxnSpLocks/>
            </p:cNvCxnSpPr>
            <p:nvPr/>
          </p:nvCxnSpPr>
          <p:spPr>
            <a:xfrm>
              <a:off x="973271" y="1402080"/>
              <a:ext cx="57968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22CD97F-1B28-4F05-844C-96369C7A1B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480" y="1265875"/>
              <a:ext cx="0" cy="1458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6AD2B1B0-8704-46BF-BEBD-88C24EE223E3}"/>
              </a:ext>
            </a:extLst>
          </p:cNvPr>
          <p:cNvSpPr txBox="1"/>
          <p:nvPr/>
        </p:nvSpPr>
        <p:spPr>
          <a:xfrm>
            <a:off x="378073" y="767679"/>
            <a:ext cx="4844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Modified Sensing Circuit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0C198A5-BDE9-43B4-B2F0-D46697E6B6AB}"/>
              </a:ext>
            </a:extLst>
          </p:cNvPr>
          <p:cNvSpPr/>
          <p:nvPr/>
        </p:nvSpPr>
        <p:spPr>
          <a:xfrm>
            <a:off x="4038363" y="4818846"/>
            <a:ext cx="476748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 err="1">
                <a:sym typeface="Wingdings" panose="05000000000000000000" pitchFamily="2" charset="2"/>
              </a:rPr>
              <a:t>C</a:t>
            </a:r>
            <a:r>
              <a:rPr lang="en-US" sz="1400" b="1" baseline="-25000" dirty="0" err="1">
                <a:sym typeface="Wingdings" panose="05000000000000000000" pitchFamily="2" charset="2"/>
              </a:rPr>
              <a:t>out</a:t>
            </a:r>
            <a:r>
              <a:rPr lang="en-US" sz="1400" b="1" dirty="0">
                <a:sym typeface="Wingdings" panose="05000000000000000000" pitchFamily="2" charset="2"/>
              </a:rPr>
              <a:t> :</a:t>
            </a:r>
          </a:p>
          <a:p>
            <a:pPr lvl="1"/>
            <a:r>
              <a:rPr lang="en-US" sz="1400" b="1" dirty="0">
                <a:sym typeface="Wingdings" panose="05000000000000000000" pitchFamily="2" charset="2"/>
              </a:rPr>
              <a:t>I</a:t>
            </a:r>
            <a:r>
              <a:rPr lang="en-US" sz="1400" b="1" baseline="-25000" dirty="0">
                <a:sym typeface="Wingdings" panose="05000000000000000000" pitchFamily="2" charset="2"/>
              </a:rPr>
              <a:t>BL</a:t>
            </a:r>
            <a:r>
              <a:rPr lang="en-US" sz="1400" b="1" dirty="0">
                <a:sym typeface="Wingdings" panose="05000000000000000000" pitchFamily="2" charset="2"/>
              </a:rPr>
              <a:t> is copied to I</a:t>
            </a:r>
            <a:r>
              <a:rPr lang="en-US" sz="1400" b="1" baseline="-25000" dirty="0">
                <a:sym typeface="Wingdings" panose="05000000000000000000" pitchFamily="2" charset="2"/>
              </a:rPr>
              <a:t>1</a:t>
            </a:r>
          </a:p>
          <a:p>
            <a:pPr lvl="1"/>
            <a:r>
              <a:rPr lang="en-US" sz="1400" b="1" dirty="0">
                <a:sym typeface="Wingdings" panose="05000000000000000000" pitchFamily="2" charset="2"/>
              </a:rPr>
              <a:t>V</a:t>
            </a:r>
            <a:r>
              <a:rPr lang="en-US" sz="1400" b="1" baseline="-25000" dirty="0">
                <a:sym typeface="Wingdings" panose="05000000000000000000" pitchFamily="2" charset="2"/>
              </a:rPr>
              <a:t>1</a:t>
            </a:r>
            <a:r>
              <a:rPr lang="en-US" sz="1400" b="1" dirty="0">
                <a:sym typeface="Wingdings" panose="05000000000000000000" pitchFamily="2" charset="2"/>
              </a:rPr>
              <a:t> follow dotted line as I</a:t>
            </a:r>
            <a:r>
              <a:rPr lang="en-US" sz="1400" b="1" baseline="-25000" dirty="0">
                <a:sym typeface="Wingdings" panose="05000000000000000000" pitchFamily="2" charset="2"/>
              </a:rPr>
              <a:t>BL </a:t>
            </a:r>
            <a:r>
              <a:rPr lang="en-US" sz="1400" b="1" dirty="0">
                <a:sym typeface="Wingdings" panose="05000000000000000000" pitchFamily="2" charset="2"/>
              </a:rPr>
              <a:t> MAJ behavior</a:t>
            </a:r>
            <a:endParaRPr lang="en-US" sz="1400" b="1" baseline="-250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b="1" dirty="0">
                <a:sym typeface="Wingdings" panose="05000000000000000000" pitchFamily="2" charset="2"/>
              </a:rPr>
              <a:t>Sum :</a:t>
            </a:r>
          </a:p>
          <a:p>
            <a:pPr lvl="1"/>
            <a:r>
              <a:rPr lang="en-US" sz="1400" b="1" dirty="0">
                <a:sym typeface="Wingdings" panose="05000000000000000000" pitchFamily="2" charset="2"/>
              </a:rPr>
              <a:t>I</a:t>
            </a:r>
            <a:r>
              <a:rPr lang="en-US" sz="1400" b="1" baseline="-25000" dirty="0">
                <a:sym typeface="Wingdings" panose="05000000000000000000" pitchFamily="2" charset="2"/>
              </a:rPr>
              <a:t>BL</a:t>
            </a:r>
            <a:r>
              <a:rPr lang="en-US" sz="1400" b="1" dirty="0">
                <a:sym typeface="Wingdings" panose="05000000000000000000" pitchFamily="2" charset="2"/>
              </a:rPr>
              <a:t> is copied to I</a:t>
            </a:r>
            <a:r>
              <a:rPr lang="en-US" sz="1400" b="1" baseline="-25000" dirty="0">
                <a:sym typeface="Wingdings" panose="05000000000000000000" pitchFamily="2" charset="2"/>
              </a:rPr>
              <a:t>2</a:t>
            </a:r>
          </a:p>
          <a:p>
            <a:pPr lvl="1"/>
            <a:r>
              <a:rPr lang="en-US" sz="1400" b="1" dirty="0">
                <a:sym typeface="Wingdings" panose="05000000000000000000" pitchFamily="2" charset="2"/>
              </a:rPr>
              <a:t>0 at I</a:t>
            </a:r>
            <a:r>
              <a:rPr lang="en-US" sz="1400" b="1" baseline="-25000" dirty="0">
                <a:sym typeface="Wingdings" panose="05000000000000000000" pitchFamily="2" charset="2"/>
              </a:rPr>
              <a:t>000</a:t>
            </a:r>
            <a:r>
              <a:rPr lang="en-US" sz="1400" b="1" dirty="0">
                <a:sym typeface="Wingdings" panose="05000000000000000000" pitchFamily="2" charset="2"/>
              </a:rPr>
              <a:t> since V</a:t>
            </a:r>
            <a:r>
              <a:rPr lang="en-US" sz="1400" b="1" baseline="-25000" dirty="0">
                <a:sym typeface="Wingdings" panose="05000000000000000000" pitchFamily="2" charset="2"/>
              </a:rPr>
              <a:t>2</a:t>
            </a:r>
            <a:r>
              <a:rPr lang="en-US" sz="1400" b="1" dirty="0">
                <a:sym typeface="Wingdings" panose="05000000000000000000" pitchFamily="2" charset="2"/>
              </a:rPr>
              <a:t> &lt; V</a:t>
            </a:r>
            <a:r>
              <a:rPr lang="en-US" sz="1400" b="1" baseline="-25000" dirty="0">
                <a:sym typeface="Wingdings" panose="05000000000000000000" pitchFamily="2" charset="2"/>
              </a:rPr>
              <a:t>THR</a:t>
            </a:r>
          </a:p>
          <a:p>
            <a:pPr lvl="1"/>
            <a:r>
              <a:rPr lang="en-US" sz="1400" b="1" dirty="0">
                <a:sym typeface="Wingdings" panose="05000000000000000000" pitchFamily="2" charset="2"/>
              </a:rPr>
              <a:t>1,0 at I</a:t>
            </a:r>
            <a:r>
              <a:rPr lang="en-US" sz="1400" b="1" baseline="-25000" dirty="0">
                <a:sym typeface="Wingdings" panose="05000000000000000000" pitchFamily="2" charset="2"/>
              </a:rPr>
              <a:t>100</a:t>
            </a:r>
            <a:r>
              <a:rPr lang="en-US" sz="1400" b="1" dirty="0">
                <a:sym typeface="Wingdings" panose="05000000000000000000" pitchFamily="2" charset="2"/>
              </a:rPr>
              <a:t>,I</a:t>
            </a:r>
            <a:r>
              <a:rPr lang="en-US" sz="1400" b="1" baseline="-25000" dirty="0">
                <a:sym typeface="Wingdings" panose="05000000000000000000" pitchFamily="2" charset="2"/>
              </a:rPr>
              <a:t>110</a:t>
            </a:r>
            <a:r>
              <a:rPr lang="en-US" sz="1400" b="1" dirty="0">
                <a:sym typeface="Wingdings" panose="05000000000000000000" pitchFamily="2" charset="2"/>
              </a:rPr>
              <a:t> since V</a:t>
            </a:r>
            <a:r>
              <a:rPr lang="en-US" sz="1400" b="1" baseline="-25000" dirty="0">
                <a:sym typeface="Wingdings" panose="05000000000000000000" pitchFamily="2" charset="2"/>
              </a:rPr>
              <a:t>3</a:t>
            </a:r>
            <a:r>
              <a:rPr lang="en-US" sz="1400" b="1" dirty="0">
                <a:sym typeface="Wingdings" panose="05000000000000000000" pitchFamily="2" charset="2"/>
              </a:rPr>
              <a:t> follow blue line</a:t>
            </a:r>
          </a:p>
          <a:p>
            <a:pPr lvl="1"/>
            <a:r>
              <a:rPr lang="en-US" sz="1400" b="1" dirty="0">
                <a:sym typeface="Wingdings" panose="05000000000000000000" pitchFamily="2" charset="2"/>
              </a:rPr>
              <a:t>1 at I</a:t>
            </a:r>
            <a:r>
              <a:rPr lang="en-US" sz="1400" b="1" baseline="-25000" dirty="0">
                <a:sym typeface="Wingdings" panose="05000000000000000000" pitchFamily="2" charset="2"/>
              </a:rPr>
              <a:t>111</a:t>
            </a:r>
            <a:r>
              <a:rPr lang="en-US" sz="1400" b="1" dirty="0">
                <a:sym typeface="Wingdings" panose="05000000000000000000" pitchFamily="2" charset="2"/>
              </a:rPr>
              <a:t> since V</a:t>
            </a:r>
            <a:r>
              <a:rPr lang="en-US" sz="1400" b="1" baseline="-25000" dirty="0">
                <a:sym typeface="Wingdings" panose="05000000000000000000" pitchFamily="2" charset="2"/>
              </a:rPr>
              <a:t>3</a:t>
            </a:r>
            <a:r>
              <a:rPr lang="en-US" sz="1400" b="1" dirty="0">
                <a:sym typeface="Wingdings" panose="05000000000000000000" pitchFamily="2" charset="2"/>
              </a:rPr>
              <a:t> drop due to thyristor latch-up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777E6C-E437-42DF-A2C6-B77AD9C658A8}"/>
              </a:ext>
            </a:extLst>
          </p:cNvPr>
          <p:cNvSpPr/>
          <p:nvPr/>
        </p:nvSpPr>
        <p:spPr>
          <a:xfrm>
            <a:off x="2114550" y="4254986"/>
            <a:ext cx="1152432" cy="2528755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>
              <a:latin typeface="Arial"/>
              <a:cs typeface="Arial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7BFEC6-F204-4133-8A37-90C93496FFC9}"/>
              </a:ext>
            </a:extLst>
          </p:cNvPr>
          <p:cNvCxnSpPr/>
          <p:nvPr/>
        </p:nvCxnSpPr>
        <p:spPr>
          <a:xfrm flipH="1">
            <a:off x="4521701" y="2766475"/>
            <a:ext cx="2007664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B345549-7C36-4394-8CA4-4E5E9F33D1E9}"/>
              </a:ext>
            </a:extLst>
          </p:cNvPr>
          <p:cNvSpPr txBox="1"/>
          <p:nvPr/>
        </p:nvSpPr>
        <p:spPr>
          <a:xfrm>
            <a:off x="4003656" y="2586480"/>
            <a:ext cx="503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1600" b="1" baseline="-25000" dirty="0">
                <a:solidFill>
                  <a:schemeClr val="bg1">
                    <a:lumMod val="50000"/>
                  </a:schemeClr>
                </a:solidFill>
              </a:rPr>
              <a:t>LU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341CC8-E721-4C55-B694-0AF96B5EFD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359" y="1433880"/>
            <a:ext cx="2912128" cy="290817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282C01-ABB6-4923-85FE-6EAF79352DCF}"/>
              </a:ext>
            </a:extLst>
          </p:cNvPr>
          <p:cNvSpPr/>
          <p:nvPr/>
        </p:nvSpPr>
        <p:spPr>
          <a:xfrm>
            <a:off x="3998101" y="4175414"/>
            <a:ext cx="502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7030A0"/>
                </a:solidFill>
                <a:sym typeface="Wingdings" panose="05000000000000000000" pitchFamily="2" charset="2"/>
              </a:rPr>
              <a:t>C</a:t>
            </a:r>
            <a:r>
              <a:rPr lang="en-US" sz="1400" b="1" baseline="-25000" dirty="0" err="1">
                <a:solidFill>
                  <a:srgbClr val="7030A0"/>
                </a:solidFill>
                <a:sym typeface="Wingdings" panose="05000000000000000000" pitchFamily="2" charset="2"/>
              </a:rPr>
              <a:t>out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1B4A7B-7AF6-46B8-B8BA-A42024AB6A9C}"/>
              </a:ext>
            </a:extLst>
          </p:cNvPr>
          <p:cNvSpPr/>
          <p:nvPr/>
        </p:nvSpPr>
        <p:spPr>
          <a:xfrm>
            <a:off x="3998101" y="4443401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Sum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31C4D48-5B9B-415F-B7EB-5AA8CE62BF58}"/>
              </a:ext>
            </a:extLst>
          </p:cNvPr>
          <p:cNvSpPr/>
          <p:nvPr/>
        </p:nvSpPr>
        <p:spPr>
          <a:xfrm>
            <a:off x="4753784" y="420010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0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33B3269-902B-495C-9FC0-8B1A1DF097F3}"/>
              </a:ext>
            </a:extLst>
          </p:cNvPr>
          <p:cNvSpPr/>
          <p:nvPr/>
        </p:nvSpPr>
        <p:spPr>
          <a:xfrm>
            <a:off x="5427272" y="420010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0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2ADCC59-5A62-4121-8D30-494DA6CCEC0E}"/>
              </a:ext>
            </a:extLst>
          </p:cNvPr>
          <p:cNvSpPr/>
          <p:nvPr/>
        </p:nvSpPr>
        <p:spPr>
          <a:xfrm>
            <a:off x="6077266" y="420010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1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E3E2898-5E1F-485D-9F21-3D1F94DFCADA}"/>
              </a:ext>
            </a:extLst>
          </p:cNvPr>
          <p:cNvSpPr/>
          <p:nvPr/>
        </p:nvSpPr>
        <p:spPr>
          <a:xfrm>
            <a:off x="6728242" y="4200107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1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C507652-3F06-42AB-A7E0-01009FEDC45D}"/>
              </a:ext>
            </a:extLst>
          </p:cNvPr>
          <p:cNvSpPr/>
          <p:nvPr/>
        </p:nvSpPr>
        <p:spPr>
          <a:xfrm>
            <a:off x="4753784" y="44472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0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2D51589-CDA2-4C5C-8BA0-F8FDB0A0FAF7}"/>
              </a:ext>
            </a:extLst>
          </p:cNvPr>
          <p:cNvSpPr/>
          <p:nvPr/>
        </p:nvSpPr>
        <p:spPr>
          <a:xfrm>
            <a:off x="5427272" y="44472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1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BCBDA94-D82A-43FC-BC02-6B0FF85E9F58}"/>
              </a:ext>
            </a:extLst>
          </p:cNvPr>
          <p:cNvSpPr/>
          <p:nvPr/>
        </p:nvSpPr>
        <p:spPr>
          <a:xfrm>
            <a:off x="6077266" y="44472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0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F7887D3-781D-44A6-81F0-66E4691DDB1E}"/>
              </a:ext>
            </a:extLst>
          </p:cNvPr>
          <p:cNvSpPr/>
          <p:nvPr/>
        </p:nvSpPr>
        <p:spPr>
          <a:xfrm>
            <a:off x="6728242" y="44472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sym typeface="Wingdings" panose="05000000000000000000" pitchFamily="2" charset="2"/>
              </a:rPr>
              <a:t>1</a:t>
            </a:r>
            <a:endParaRPr 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43" grpId="0"/>
      <p:bldP spid="4" grpId="0" animBg="1"/>
      <p:bldP spid="50" grpId="0"/>
      <p:bldP spid="6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theme/theme1.xml><?xml version="1.0" encoding="utf-8"?>
<a:theme xmlns:a="http://schemas.openxmlformats.org/drawingml/2006/main" name="Net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two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dirty="0" err="1" smtClean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prstDash val="solid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12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ELabTemplate.potx" id="{157FEA6B-1BB2-4B28-B6B0-D6EAFFA8ADFD}" vid="{F47898FB-8B59-4E91-B3EE-C6F4876923F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119499</TotalTime>
  <Words>1421</Words>
  <Application>Microsoft Office PowerPoint</Application>
  <PresentationFormat>On-screen Show (4:3)</PresentationFormat>
  <Paragraphs>343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NimbusRomNo9L-Regu</vt:lpstr>
      <vt:lpstr>Arial</vt:lpstr>
      <vt:lpstr>Arial Rounded MT Bold</vt:lpstr>
      <vt:lpstr>Calibri</vt:lpstr>
      <vt:lpstr>Cambria Math</vt:lpstr>
      <vt:lpstr>Corbel</vt:lpstr>
      <vt:lpstr>Times New Roman</vt:lpstr>
      <vt:lpstr>Wingdings</vt:lpstr>
      <vt:lpstr>Network</vt:lpstr>
      <vt:lpstr>Current-Sensing Efficient Adder for Processing-in-Memory Design</vt:lpstr>
      <vt:lpstr>Conventional</vt:lpstr>
      <vt:lpstr>PIM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Joonseop Sim</dc:creator>
  <cp:lastModifiedBy>Joonseop</cp:lastModifiedBy>
  <cp:revision>1274</cp:revision>
  <cp:lastPrinted>2018-03-07T21:41:47Z</cp:lastPrinted>
  <dcterms:created xsi:type="dcterms:W3CDTF">2016-09-29T00:57:34Z</dcterms:created>
  <dcterms:modified xsi:type="dcterms:W3CDTF">2019-01-26T10:40:46Z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