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60" r:id="rId5"/>
    <p:sldId id="284" r:id="rId6"/>
    <p:sldId id="301" r:id="rId7"/>
    <p:sldId id="264" r:id="rId8"/>
    <p:sldId id="283" r:id="rId9"/>
    <p:sldId id="285" r:id="rId10"/>
    <p:sldId id="302" r:id="rId11"/>
    <p:sldId id="304" r:id="rId12"/>
    <p:sldId id="309" r:id="rId13"/>
    <p:sldId id="289" r:id="rId14"/>
    <p:sldId id="308" r:id="rId15"/>
    <p:sldId id="307" r:id="rId16"/>
    <p:sldId id="303" r:id="rId17"/>
    <p:sldId id="287" r:id="rId18"/>
    <p:sldId id="288" r:id="rId19"/>
    <p:sldId id="290" r:id="rId20"/>
    <p:sldId id="306" r:id="rId21"/>
    <p:sldId id="305" r:id="rId22"/>
    <p:sldId id="291" r:id="rId23"/>
    <p:sldId id="297" r:id="rId24"/>
    <p:sldId id="296" r:id="rId25"/>
    <p:sldId id="298" r:id="rId26"/>
    <p:sldId id="300" r:id="rId27"/>
    <p:sldId id="277" r:id="rId28"/>
    <p:sldId id="279" r:id="rId29"/>
    <p:sldId id="299" r:id="rId30"/>
    <p:sldId id="273" r:id="rId31"/>
    <p:sldId id="275" r:id="rId32"/>
    <p:sldId id="282" r:id="rId33"/>
    <p:sldId id="276" r:id="rId34"/>
    <p:sldId id="268" r:id="rId35"/>
    <p:sldId id="280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63"/>
    <p:restoredTop sz="93519"/>
  </p:normalViewPr>
  <p:slideViewPr>
    <p:cSldViewPr snapToGrid="0" snapToObjects="1">
      <p:cViewPr varScale="1">
        <p:scale>
          <a:sx n="139" d="100"/>
          <a:sy n="139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7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141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00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11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49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1426464"/>
            <a:ext cx="3429000" cy="309295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426464"/>
            <a:ext cx="3429000" cy="309295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3/13/18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451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3/13/18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036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0.png"/><Relationship Id="rId3" Type="http://schemas.openxmlformats.org/officeDocument/2006/relationships/image" Target="../media/image310.png"/><Relationship Id="rId12" Type="http://schemas.openxmlformats.org/officeDocument/2006/relationships/image" Target="../media/image35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40.png"/><Relationship Id="rId5" Type="http://schemas.openxmlformats.org/officeDocument/2006/relationships/image" Target="../media/image330.png"/><Relationship Id="rId10" Type="http://schemas.openxmlformats.org/officeDocument/2006/relationships/image" Target="../media/image280.png"/><Relationship Id="rId4" Type="http://schemas.openxmlformats.org/officeDocument/2006/relationships/image" Target="../media/image320.png"/><Relationship Id="rId14" Type="http://schemas.openxmlformats.org/officeDocument/2006/relationships/image" Target="../media/image3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0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0.png"/><Relationship Id="rId11" Type="http://schemas.openxmlformats.org/officeDocument/2006/relationships/image" Target="../media/image53.png"/><Relationship Id="rId5" Type="http://schemas.openxmlformats.org/officeDocument/2006/relationships/image" Target="../media/image470.png"/><Relationship Id="rId10" Type="http://schemas.openxmlformats.org/officeDocument/2006/relationships/image" Target="../media/image52.png"/><Relationship Id="rId4" Type="http://schemas.openxmlformats.org/officeDocument/2006/relationships/image" Target="../media/image460.png"/><Relationship Id="rId9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Codes for Correcting Tandem Repeats</a:t>
            </a:r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7921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Johan </a:t>
            </a:r>
            <a:r>
              <a:rPr lang="en" sz="1800" dirty="0" err="1"/>
              <a:t>Chrisnata</a:t>
            </a:r>
            <a:r>
              <a:rPr lang="en" sz="1800" dirty="0"/>
              <a:t>, </a:t>
            </a:r>
            <a:r>
              <a:rPr lang="en-US" sz="1800" dirty="0"/>
              <a:t>Nanyang Technological University, Singapore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en-SG" sz="1600" b="1" dirty="0"/>
              <a:t>arXiv:1707.03956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Joint work with 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dirty="0" err="1"/>
              <a:t>Yeow</a:t>
            </a:r>
            <a:r>
              <a:rPr lang="en" sz="1800" dirty="0"/>
              <a:t> </a:t>
            </a:r>
            <a:r>
              <a:rPr lang="en" sz="1800" dirty="0" err="1"/>
              <a:t>Meng</a:t>
            </a:r>
            <a:r>
              <a:rPr lang="en" sz="1800" dirty="0"/>
              <a:t> Chee,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dirty="0"/>
              <a:t>Han Mao </a:t>
            </a:r>
            <a:r>
              <a:rPr lang="en" sz="1800" dirty="0" err="1"/>
              <a:t>Kiah</a:t>
            </a:r>
            <a:r>
              <a:rPr lang="en" sz="1800" dirty="0"/>
              <a:t>,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dirty="0"/>
              <a:t>Tuan Thanh Nguyen.</a:t>
            </a:r>
            <a:endParaRPr sz="18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AB263-81F4-AB4F-98C3-3A973BB0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C70BE-98A2-0B41-8197-1496523CA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sz="4000" dirty="0"/>
              <a:t>PROPERTIES OF TANDEM DUPLICATION</a:t>
            </a:r>
          </a:p>
        </p:txBody>
      </p:sp>
    </p:spTree>
    <p:extLst>
      <p:ext uri="{BB962C8B-B14F-4D97-AF65-F5344CB8AC3E}">
        <p14:creationId xmlns:p14="http://schemas.microsoft.com/office/powerpoint/2010/main" val="131325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BE5D18-AE13-CE4C-AC58-B16D9AE4C72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Tandem duplication of length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BE5D18-AE13-CE4C-AC58-B16D9AE4C7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90" t="-2174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0D55F1-687D-4F46-AC17-D1B95A359D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bSup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Pre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fix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Suffi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Pre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fix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b="1" dirty="0"/>
                  <a:t> .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012 012 012 210 20</m:t>
                        </m:r>
                      </m:e>
                    </m:d>
                  </m:oMath>
                </a14:m>
                <a:r>
                  <a:rPr lang="en-US" dirty="0"/>
                  <a:t>=(012, 000 000 201 02)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a bijection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b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0D55F1-687D-4F46-AC17-D1B95A359D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417B82C-C9E2-3940-8E7C-0403BCE08C09}"/>
                  </a:ext>
                </a:extLst>
              </p:cNvPr>
              <p:cNvSpPr/>
              <p:nvPr/>
            </p:nvSpPr>
            <p:spPr>
              <a:xfrm>
                <a:off x="659051" y="2741803"/>
                <a:ext cx="2389174" cy="612158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012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210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417B82C-C9E2-3940-8E7C-0403BCE08C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51" y="2741803"/>
                <a:ext cx="2389174" cy="6121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731D0E96-CF06-9548-BDD5-52450DE8F63D}"/>
              </a:ext>
            </a:extLst>
          </p:cNvPr>
          <p:cNvSpPr/>
          <p:nvPr/>
        </p:nvSpPr>
        <p:spPr>
          <a:xfrm>
            <a:off x="3395576" y="2741803"/>
            <a:ext cx="1523896" cy="612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TD of length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857E090-A04C-4141-A5F7-D0A1EE92A381}"/>
                  </a:ext>
                </a:extLst>
              </p:cNvPr>
              <p:cNvSpPr/>
              <p:nvPr/>
            </p:nvSpPr>
            <p:spPr>
              <a:xfrm>
                <a:off x="5335522" y="2741803"/>
                <a:ext cx="3496778" cy="612158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012 012 012 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210 20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857E090-A04C-4141-A5F7-D0A1EE92A3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522" y="2741803"/>
                <a:ext cx="3496778" cy="6121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>
            <a:extLst>
              <a:ext uri="{FF2B5EF4-FFF2-40B4-BE49-F238E27FC236}">
                <a16:creationId xmlns:a16="http://schemas.microsoft.com/office/drawing/2014/main" id="{0E244F67-122D-124B-8B62-22668EC312B7}"/>
              </a:ext>
            </a:extLst>
          </p:cNvPr>
          <p:cNvSpPr/>
          <p:nvPr/>
        </p:nvSpPr>
        <p:spPr>
          <a:xfrm rot="5400000">
            <a:off x="1586125" y="3359015"/>
            <a:ext cx="535026" cy="74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C67A27-D4D9-C04C-B39A-8DF41BF7DEF3}"/>
                  </a:ext>
                </a:extLst>
              </p:cNvPr>
              <p:cNvSpPr txBox="1"/>
              <p:nvPr/>
            </p:nvSpPr>
            <p:spPr>
              <a:xfrm>
                <a:off x="990876" y="3462576"/>
                <a:ext cx="17255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C67A27-D4D9-C04C-B39A-8DF41BF7D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876" y="3462576"/>
                <a:ext cx="1725524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2719036-77DF-2E45-82A4-5F0A4FD00A0A}"/>
                  </a:ext>
                </a:extLst>
              </p:cNvPr>
              <p:cNvSpPr/>
              <p:nvPr/>
            </p:nvSpPr>
            <p:spPr>
              <a:xfrm>
                <a:off x="659051" y="4091467"/>
                <a:ext cx="2389174" cy="612158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(012 , 201 02)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2719036-77DF-2E45-82A4-5F0A4FD00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51" y="4091467"/>
                <a:ext cx="2389174" cy="6121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>
            <a:extLst>
              <a:ext uri="{FF2B5EF4-FFF2-40B4-BE49-F238E27FC236}">
                <a16:creationId xmlns:a16="http://schemas.microsoft.com/office/drawing/2014/main" id="{98849ABB-2D65-C944-A232-393275252C4C}"/>
              </a:ext>
            </a:extLst>
          </p:cNvPr>
          <p:cNvSpPr/>
          <p:nvPr/>
        </p:nvSpPr>
        <p:spPr>
          <a:xfrm>
            <a:off x="3395576" y="3833949"/>
            <a:ext cx="1523896" cy="1138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Insertion of 3 consecutive zeroes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23704E2-49AF-AF42-A99F-3E74C7202BF5}"/>
                  </a:ext>
                </a:extLst>
              </p:cNvPr>
              <p:cNvSpPr/>
              <p:nvPr/>
            </p:nvSpPr>
            <p:spPr>
              <a:xfrm>
                <a:off x="5335522" y="4024092"/>
                <a:ext cx="3496778" cy="612158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(012 , 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000 000 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201 02)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23704E2-49AF-AF42-A99F-3E74C7202B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522" y="4024092"/>
                <a:ext cx="3496778" cy="61215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FCFFAAAA-05BC-C249-875B-2A638099E2C1}"/>
              </a:ext>
            </a:extLst>
          </p:cNvPr>
          <p:cNvSpPr/>
          <p:nvPr/>
        </p:nvSpPr>
        <p:spPr>
          <a:xfrm rot="5400000">
            <a:off x="6816398" y="3334725"/>
            <a:ext cx="535026" cy="74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0FE52F-64ED-1742-B3F4-4716DED1B8F6}"/>
                  </a:ext>
                </a:extLst>
              </p:cNvPr>
              <p:cNvSpPr txBox="1"/>
              <p:nvPr/>
            </p:nvSpPr>
            <p:spPr>
              <a:xfrm>
                <a:off x="6221149" y="3462259"/>
                <a:ext cx="17255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0FE52F-64ED-1742-B3F4-4716DED1B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149" y="3462259"/>
                <a:ext cx="1725524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74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F2DE630-4EA9-FC41-BA7C-56679A6BFB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𝑟𝑜𝑜𝑡</m:t>
                    </m:r>
                  </m:oMath>
                </a14:m>
                <a:r>
                  <a:rPr lang="en-US" dirty="0"/>
                  <a:t> of a word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F2DE630-4EA9-FC41-BA7C-56679A6BFB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90" t="-2174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E14C4-978C-3E45-BC57-38CAB00AE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5"/>
            <a:ext cx="8520600" cy="3416400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ECF47FD-5A14-4040-9A6A-29303D23F85A}"/>
                  </a:ext>
                </a:extLst>
              </p:cNvPr>
              <p:cNvSpPr/>
              <p:nvPr/>
            </p:nvSpPr>
            <p:spPr>
              <a:xfrm>
                <a:off x="1540794" y="1632856"/>
                <a:ext cx="1333035" cy="556333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ECF47FD-5A14-4040-9A6A-29303D23F8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794" y="1632856"/>
                <a:ext cx="1333035" cy="55633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>
            <a:extLst>
              <a:ext uri="{FF2B5EF4-FFF2-40B4-BE49-F238E27FC236}">
                <a16:creationId xmlns:a16="http://schemas.microsoft.com/office/drawing/2014/main" id="{62E73121-9CBA-3943-8633-F3F1261EA70C}"/>
              </a:ext>
            </a:extLst>
          </p:cNvPr>
          <p:cNvSpPr/>
          <p:nvPr/>
        </p:nvSpPr>
        <p:spPr>
          <a:xfrm rot="5400000">
            <a:off x="1908435" y="2220378"/>
            <a:ext cx="535026" cy="74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DCC4B9-BF5A-994B-8B6B-59DC4C4EBB79}"/>
                  </a:ext>
                </a:extLst>
              </p:cNvPr>
              <p:cNvSpPr txBox="1"/>
              <p:nvPr/>
            </p:nvSpPr>
            <p:spPr>
              <a:xfrm>
                <a:off x="1344549" y="2338191"/>
                <a:ext cx="17255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DCC4B9-BF5A-994B-8B6B-59DC4C4EB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549" y="2338191"/>
                <a:ext cx="1725524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>
            <a:extLst>
              <a:ext uri="{FF2B5EF4-FFF2-40B4-BE49-F238E27FC236}">
                <a16:creationId xmlns:a16="http://schemas.microsoft.com/office/drawing/2014/main" id="{D424C1D0-335C-144A-8EC2-5D035E524989}"/>
              </a:ext>
            </a:extLst>
          </p:cNvPr>
          <p:cNvSpPr/>
          <p:nvPr/>
        </p:nvSpPr>
        <p:spPr>
          <a:xfrm rot="16200000">
            <a:off x="6547945" y="2162519"/>
            <a:ext cx="535026" cy="857865"/>
          </a:xfrm>
          <a:prstGeom prst="rightArrow">
            <a:avLst>
              <a:gd name="adj1" fmla="val 50000"/>
              <a:gd name="adj2" fmla="val 47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3190E-99F6-9C4D-8BC2-5205D98111C3}"/>
                  </a:ext>
                </a:extLst>
              </p:cNvPr>
              <p:cNvSpPr txBox="1"/>
              <p:nvPr/>
            </p:nvSpPr>
            <p:spPr>
              <a:xfrm>
                <a:off x="6292284" y="2401591"/>
                <a:ext cx="1046348" cy="379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3190E-99F6-9C4D-8BC2-5205D9811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284" y="2401591"/>
                <a:ext cx="1046348" cy="379719"/>
              </a:xfrm>
              <a:prstGeom prst="rect">
                <a:avLst/>
              </a:prstGeom>
              <a:blipFill>
                <a:blip r:embed="rId5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ADE50B6-C96D-EB4E-A684-877C1F28EA82}"/>
                  </a:ext>
                </a:extLst>
              </p:cNvPr>
              <p:cNvSpPr/>
              <p:nvPr/>
            </p:nvSpPr>
            <p:spPr>
              <a:xfrm>
                <a:off x="1509430" y="3084267"/>
                <a:ext cx="1333035" cy="556333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ADE50B6-C96D-EB4E-A684-877C1F28EA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430" y="3084267"/>
                <a:ext cx="1333035" cy="55633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ight Arrow 15">
                <a:extLst>
                  <a:ext uri="{FF2B5EF4-FFF2-40B4-BE49-F238E27FC236}">
                    <a16:creationId xmlns:a16="http://schemas.microsoft.com/office/drawing/2014/main" id="{3591A09A-E23F-1A4A-8397-9A2FFC87D0E2}"/>
                  </a:ext>
                </a:extLst>
              </p:cNvPr>
              <p:cNvSpPr/>
              <p:nvPr/>
            </p:nvSpPr>
            <p:spPr>
              <a:xfrm>
                <a:off x="3038709" y="3011470"/>
                <a:ext cx="3057330" cy="69671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Remove all consecutive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zeroes </a:t>
                </a:r>
              </a:p>
            </p:txBody>
          </p:sp>
        </mc:Choice>
        <mc:Fallback xmlns="">
          <p:sp>
            <p:nvSpPr>
              <p:cNvPr id="16" name="Right Arrow 15">
                <a:extLst>
                  <a:ext uri="{FF2B5EF4-FFF2-40B4-BE49-F238E27FC236}">
                    <a16:creationId xmlns:a16="http://schemas.microsoft.com/office/drawing/2014/main" id="{3591A09A-E23F-1A4A-8397-9A2FFC87D0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709" y="3011470"/>
                <a:ext cx="3057330" cy="696712"/>
              </a:xfrm>
              <a:prstGeom prst="rightArrow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45580FF-1BBE-184D-943A-F373B8F35E0A}"/>
                  </a:ext>
                </a:extLst>
              </p:cNvPr>
              <p:cNvSpPr/>
              <p:nvPr/>
            </p:nvSpPr>
            <p:spPr>
              <a:xfrm>
                <a:off x="6292283" y="3085219"/>
                <a:ext cx="1333035" cy="556333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45580FF-1BBE-184D-943A-F373B8F35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283" y="3085219"/>
                <a:ext cx="1333035" cy="55633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77006D8-1986-1E4E-B6C1-B2BE18FE0282}"/>
                  </a:ext>
                </a:extLst>
              </p:cNvPr>
              <p:cNvSpPr/>
              <p:nvPr/>
            </p:nvSpPr>
            <p:spPr>
              <a:xfrm>
                <a:off x="5738404" y="1632856"/>
                <a:ext cx="1990453" cy="556333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((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77006D8-1986-1E4E-B6C1-B2BE18FE02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404" y="1632856"/>
                <a:ext cx="1990453" cy="55633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58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12" grpId="0"/>
      <p:bldP spid="14" grpId="0" animBg="1"/>
      <p:bldP spid="16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6153638"/>
                  </p:ext>
                </p:extLst>
              </p:nvPr>
            </p:nvGraphicFramePr>
            <p:xfrm>
              <a:off x="103910" y="839008"/>
              <a:ext cx="8882150" cy="3230072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792225">
                      <a:extLst>
                        <a:ext uri="{9D8B030D-6E8A-4147-A177-3AD203B41FA5}">
                          <a16:colId xmlns:a16="http://schemas.microsoft.com/office/drawing/2014/main" val="2665727426"/>
                        </a:ext>
                      </a:extLst>
                    </a:gridCol>
                    <a:gridCol w="1237766">
                      <a:extLst>
                        <a:ext uri="{9D8B030D-6E8A-4147-A177-3AD203B41FA5}">
                          <a16:colId xmlns:a16="http://schemas.microsoft.com/office/drawing/2014/main" val="3718971193"/>
                        </a:ext>
                      </a:extLst>
                    </a:gridCol>
                    <a:gridCol w="2360815">
                      <a:extLst>
                        <a:ext uri="{9D8B030D-6E8A-4147-A177-3AD203B41FA5}">
                          <a16:colId xmlns:a16="http://schemas.microsoft.com/office/drawing/2014/main" val="3748064805"/>
                        </a:ext>
                      </a:extLst>
                    </a:gridCol>
                    <a:gridCol w="1886989">
                      <a:extLst>
                        <a:ext uri="{9D8B030D-6E8A-4147-A177-3AD203B41FA5}">
                          <a16:colId xmlns:a16="http://schemas.microsoft.com/office/drawing/2014/main" val="2972484344"/>
                        </a:ext>
                      </a:extLst>
                    </a:gridCol>
                    <a:gridCol w="1604355">
                      <a:extLst>
                        <a:ext uri="{9D8B030D-6E8A-4147-A177-3AD203B41FA5}">
                          <a16:colId xmlns:a16="http://schemas.microsoft.com/office/drawing/2014/main" val="828597780"/>
                        </a:ext>
                      </a:extLst>
                    </a:gridCol>
                  </a:tblGrid>
                  <a:tr h="603462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       Length of Duplications allowed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 </a:t>
                          </a:r>
                          <a:r>
                            <a:rPr lang="en-US" sz="1100" dirty="0">
                              <a:solidFill>
                                <a:srgbClr val="FF0000"/>
                              </a:solidFill>
                            </a:rPr>
                            <a:t>Uniqueness</a:t>
                          </a:r>
                          <a:r>
                            <a:rPr lang="en-US" sz="1100" baseline="0" dirty="0">
                              <a:solidFill>
                                <a:srgbClr val="FF0000"/>
                              </a:solidFill>
                            </a:rPr>
                            <a:t> of  root</a:t>
                          </a:r>
                          <a:endParaRPr 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0070C0"/>
                              </a:solidFill>
                            </a:rPr>
                            <a:t>Common Descendant implies</a:t>
                          </a:r>
                        </a:p>
                        <a:p>
                          <a:pPr algn="ctr"/>
                          <a:r>
                            <a:rPr lang="en-US" sz="1100" dirty="0">
                              <a:solidFill>
                                <a:srgbClr val="0070C0"/>
                              </a:solidFill>
                            </a:rPr>
                            <a:t>Common Root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7030A0"/>
                              </a:solidFill>
                            </a:rPr>
                            <a:t>Common</a:t>
                          </a:r>
                          <a:r>
                            <a:rPr lang="en-US" sz="1100" baseline="0" dirty="0">
                              <a:solidFill>
                                <a:srgbClr val="7030A0"/>
                              </a:solidFill>
                            </a:rPr>
                            <a:t> Root implies Common Descendant</a:t>
                          </a:r>
                          <a:endParaRPr lang="en-US" sz="11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C00000"/>
                              </a:solidFill>
                            </a:rPr>
                            <a:t>Code Construction 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31277174"/>
                      </a:ext>
                    </a:extLst>
                  </a:tr>
                  <a:tr h="5401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Exactly k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                  </a:t>
                          </a: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1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702302459"/>
                      </a:ext>
                    </a:extLst>
                  </a:tr>
                  <a:tr h="681644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</a:t>
                          </a:r>
                          <a:r>
                            <a:rPr lang="en-US" sz="1800" dirty="0"/>
                            <a:t>Up</a:t>
                          </a:r>
                          <a:r>
                            <a:rPr lang="en-US" sz="1800" baseline="0" dirty="0"/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≤2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80087758"/>
                      </a:ext>
                    </a:extLst>
                  </a:tr>
                  <a:tr h="702425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  Up</a:t>
                          </a:r>
                          <a:r>
                            <a:rPr lang="en-US" sz="1800" baseline="0" dirty="0"/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800" b="0" i="1" baseline="0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=3</m:t>
                              </m:r>
                            </m:oMath>
                          </a14:m>
                          <a:endParaRPr lang="en-US" sz="1800" i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24225496"/>
                      </a:ext>
                    </a:extLst>
                  </a:tr>
                  <a:tr h="70242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   </a:t>
                          </a:r>
                          <a:r>
                            <a:rPr lang="en-US" sz="1800" dirty="0"/>
                            <a:t>Up</a:t>
                          </a:r>
                          <a:r>
                            <a:rPr lang="en-US" sz="1800" baseline="0" dirty="0"/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endParaRPr lang="en-US" sz="1800" dirty="0"/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 b="1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1869387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6153638"/>
                  </p:ext>
                </p:extLst>
              </p:nvPr>
            </p:nvGraphicFramePr>
            <p:xfrm>
              <a:off x="103910" y="839008"/>
              <a:ext cx="8882150" cy="3230072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792225">
                      <a:extLst>
                        <a:ext uri="{9D8B030D-6E8A-4147-A177-3AD203B41FA5}">
                          <a16:colId xmlns:a16="http://schemas.microsoft.com/office/drawing/2014/main" val="2665727426"/>
                        </a:ext>
                      </a:extLst>
                    </a:gridCol>
                    <a:gridCol w="1237766">
                      <a:extLst>
                        <a:ext uri="{9D8B030D-6E8A-4147-A177-3AD203B41FA5}">
                          <a16:colId xmlns:a16="http://schemas.microsoft.com/office/drawing/2014/main" val="3718971193"/>
                        </a:ext>
                      </a:extLst>
                    </a:gridCol>
                    <a:gridCol w="2360815">
                      <a:extLst>
                        <a:ext uri="{9D8B030D-6E8A-4147-A177-3AD203B41FA5}">
                          <a16:colId xmlns:a16="http://schemas.microsoft.com/office/drawing/2014/main" val="3748064805"/>
                        </a:ext>
                      </a:extLst>
                    </a:gridCol>
                    <a:gridCol w="1886989">
                      <a:extLst>
                        <a:ext uri="{9D8B030D-6E8A-4147-A177-3AD203B41FA5}">
                          <a16:colId xmlns:a16="http://schemas.microsoft.com/office/drawing/2014/main" val="2972484344"/>
                        </a:ext>
                      </a:extLst>
                    </a:gridCol>
                    <a:gridCol w="1604355">
                      <a:extLst>
                        <a:ext uri="{9D8B030D-6E8A-4147-A177-3AD203B41FA5}">
                          <a16:colId xmlns:a16="http://schemas.microsoft.com/office/drawing/2014/main" val="828597780"/>
                        </a:ext>
                      </a:extLst>
                    </a:gridCol>
                  </a:tblGrid>
                  <a:tr h="603462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       Length of Duplications allowed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 </a:t>
                          </a:r>
                          <a:r>
                            <a:rPr lang="en-US" sz="1100" dirty="0">
                              <a:solidFill>
                                <a:srgbClr val="FF0000"/>
                              </a:solidFill>
                            </a:rPr>
                            <a:t>Uniqueness</a:t>
                          </a:r>
                          <a:r>
                            <a:rPr lang="en-US" sz="1100" baseline="0" dirty="0">
                              <a:solidFill>
                                <a:srgbClr val="FF0000"/>
                              </a:solidFill>
                            </a:rPr>
                            <a:t> of  root</a:t>
                          </a:r>
                          <a:endParaRPr 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0070C0"/>
                              </a:solidFill>
                            </a:rPr>
                            <a:t>Common Descendant implies</a:t>
                          </a:r>
                        </a:p>
                        <a:p>
                          <a:pPr algn="ctr"/>
                          <a:r>
                            <a:rPr lang="en-US" sz="1100" dirty="0">
                              <a:solidFill>
                                <a:srgbClr val="0070C0"/>
                              </a:solidFill>
                            </a:rPr>
                            <a:t>Common Root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7030A0"/>
                              </a:solidFill>
                            </a:rPr>
                            <a:t>Common</a:t>
                          </a:r>
                          <a:r>
                            <a:rPr lang="en-US" sz="1100" baseline="0" dirty="0">
                              <a:solidFill>
                                <a:srgbClr val="7030A0"/>
                              </a:solidFill>
                            </a:rPr>
                            <a:t> Root implies Common Descendant</a:t>
                          </a:r>
                          <a:endParaRPr lang="en-US" sz="11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C00000"/>
                              </a:solidFill>
                            </a:rPr>
                            <a:t>Code Construction 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31277174"/>
                      </a:ext>
                    </a:extLst>
                  </a:tr>
                  <a:tr h="5401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Exactly k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                  </a:t>
                          </a: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1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702302459"/>
                      </a:ext>
                    </a:extLst>
                  </a:tr>
                  <a:tr h="6816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09" t="-168519" r="-397163" b="-2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80087758"/>
                      </a:ext>
                    </a:extLst>
                  </a:tr>
                  <a:tr h="702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09" t="-258929" r="-397163" b="-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24225496"/>
                      </a:ext>
                    </a:extLst>
                  </a:tr>
                  <a:tr h="702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09" t="-365455" r="-397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 b="1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18693874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4680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60860-A062-6248-A3CA-DFFACB2B8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root implies common descendant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E217FF6-4478-364D-ADD0-9339C57E3950}"/>
                  </a:ext>
                </a:extLst>
              </p:cNvPr>
              <p:cNvSpPr/>
              <p:nvPr/>
            </p:nvSpPr>
            <p:spPr>
              <a:xfrm>
                <a:off x="605615" y="2399210"/>
                <a:ext cx="1544532" cy="552249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(012 , 201 02)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E217FF6-4478-364D-ADD0-9339C57E39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15" y="2399210"/>
                <a:ext cx="1544532" cy="55224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>
            <a:extLst>
              <a:ext uri="{FF2B5EF4-FFF2-40B4-BE49-F238E27FC236}">
                <a16:creationId xmlns:a16="http://schemas.microsoft.com/office/drawing/2014/main" id="{CDEC84AF-4189-7F4F-B08F-0FCA45462693}"/>
              </a:ext>
            </a:extLst>
          </p:cNvPr>
          <p:cNvSpPr/>
          <p:nvPr/>
        </p:nvSpPr>
        <p:spPr>
          <a:xfrm rot="18858372">
            <a:off x="2037646" y="2050004"/>
            <a:ext cx="627862" cy="226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E94CE101-0562-8542-9AB8-31B5820B7388}"/>
              </a:ext>
            </a:extLst>
          </p:cNvPr>
          <p:cNvSpPr/>
          <p:nvPr/>
        </p:nvSpPr>
        <p:spPr>
          <a:xfrm rot="2892857">
            <a:off x="2030956" y="3147714"/>
            <a:ext cx="627862" cy="226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8C02DF3B-31A7-3F49-98FB-FCC89096A6D3}"/>
              </a:ext>
            </a:extLst>
          </p:cNvPr>
          <p:cNvSpPr/>
          <p:nvPr/>
        </p:nvSpPr>
        <p:spPr>
          <a:xfrm rot="18858372">
            <a:off x="5295927" y="3122781"/>
            <a:ext cx="627862" cy="226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D23575B-471E-A746-9CA7-7556C77BA9E3}"/>
              </a:ext>
            </a:extLst>
          </p:cNvPr>
          <p:cNvSpPr/>
          <p:nvPr/>
        </p:nvSpPr>
        <p:spPr>
          <a:xfrm rot="2892857">
            <a:off x="5302614" y="2128628"/>
            <a:ext cx="627862" cy="226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225CC64-DA6A-314C-A056-25A58C39D551}"/>
                  </a:ext>
                </a:extLst>
              </p:cNvPr>
              <p:cNvSpPr/>
              <p:nvPr/>
            </p:nvSpPr>
            <p:spPr>
              <a:xfrm>
                <a:off x="2769695" y="1656248"/>
                <a:ext cx="2387388" cy="552249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(012 , 000 200 001 02)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225CC64-DA6A-314C-A056-25A58C39D5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695" y="1656248"/>
                <a:ext cx="2387388" cy="55224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6122D35-8ACE-3A4F-95B2-F515EF02AA74}"/>
                  </a:ext>
                </a:extLst>
              </p:cNvPr>
              <p:cNvSpPr/>
              <p:nvPr/>
            </p:nvSpPr>
            <p:spPr>
              <a:xfrm>
                <a:off x="2769695" y="3102435"/>
                <a:ext cx="2387388" cy="552249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(012 , 201 02 000)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6122D35-8ACE-3A4F-95B2-F515EF02AA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695" y="3102435"/>
                <a:ext cx="2387388" cy="55224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CCCBC14-7128-FF41-9379-C16E5C5E8E60}"/>
                  </a:ext>
                </a:extLst>
              </p:cNvPr>
              <p:cNvSpPr/>
              <p:nvPr/>
            </p:nvSpPr>
            <p:spPr>
              <a:xfrm>
                <a:off x="5910262" y="2399209"/>
                <a:ext cx="2820840" cy="552249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(012 , 000 200 001 020 00)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CCCBC14-7128-FF41-9379-C16E5C5E8E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262" y="2399209"/>
                <a:ext cx="2820840" cy="55224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80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4116275"/>
                  </p:ext>
                </p:extLst>
              </p:nvPr>
            </p:nvGraphicFramePr>
            <p:xfrm>
              <a:off x="103910" y="839008"/>
              <a:ext cx="8882150" cy="3230072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792225">
                      <a:extLst>
                        <a:ext uri="{9D8B030D-6E8A-4147-A177-3AD203B41FA5}">
                          <a16:colId xmlns:a16="http://schemas.microsoft.com/office/drawing/2014/main" val="2665727426"/>
                        </a:ext>
                      </a:extLst>
                    </a:gridCol>
                    <a:gridCol w="1237766">
                      <a:extLst>
                        <a:ext uri="{9D8B030D-6E8A-4147-A177-3AD203B41FA5}">
                          <a16:colId xmlns:a16="http://schemas.microsoft.com/office/drawing/2014/main" val="3718971193"/>
                        </a:ext>
                      </a:extLst>
                    </a:gridCol>
                    <a:gridCol w="2360815">
                      <a:extLst>
                        <a:ext uri="{9D8B030D-6E8A-4147-A177-3AD203B41FA5}">
                          <a16:colId xmlns:a16="http://schemas.microsoft.com/office/drawing/2014/main" val="3748064805"/>
                        </a:ext>
                      </a:extLst>
                    </a:gridCol>
                    <a:gridCol w="1886989">
                      <a:extLst>
                        <a:ext uri="{9D8B030D-6E8A-4147-A177-3AD203B41FA5}">
                          <a16:colId xmlns:a16="http://schemas.microsoft.com/office/drawing/2014/main" val="2972484344"/>
                        </a:ext>
                      </a:extLst>
                    </a:gridCol>
                    <a:gridCol w="1604355">
                      <a:extLst>
                        <a:ext uri="{9D8B030D-6E8A-4147-A177-3AD203B41FA5}">
                          <a16:colId xmlns:a16="http://schemas.microsoft.com/office/drawing/2014/main" val="828597780"/>
                        </a:ext>
                      </a:extLst>
                    </a:gridCol>
                  </a:tblGrid>
                  <a:tr h="603462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        Length of Duplications allowed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 </a:t>
                          </a:r>
                          <a:r>
                            <a:rPr lang="en-US" sz="1100" dirty="0">
                              <a:solidFill>
                                <a:srgbClr val="FF0000"/>
                              </a:solidFill>
                            </a:rPr>
                            <a:t>Uniqueness</a:t>
                          </a:r>
                          <a:r>
                            <a:rPr lang="en-US" sz="1100" baseline="0" dirty="0">
                              <a:solidFill>
                                <a:srgbClr val="FF0000"/>
                              </a:solidFill>
                            </a:rPr>
                            <a:t> of  root</a:t>
                          </a:r>
                          <a:endParaRPr 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0070C0"/>
                              </a:solidFill>
                            </a:rPr>
                            <a:t>Common Descendant implies</a:t>
                          </a:r>
                        </a:p>
                        <a:p>
                          <a:pPr algn="ctr"/>
                          <a:r>
                            <a:rPr lang="en-US" sz="1100" dirty="0">
                              <a:solidFill>
                                <a:srgbClr val="0070C0"/>
                              </a:solidFill>
                            </a:rPr>
                            <a:t>Common Root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7030A0"/>
                              </a:solidFill>
                            </a:rPr>
                            <a:t>Common</a:t>
                          </a:r>
                          <a:r>
                            <a:rPr lang="en-US" sz="1100" baseline="0" dirty="0">
                              <a:solidFill>
                                <a:srgbClr val="7030A0"/>
                              </a:solidFill>
                            </a:rPr>
                            <a:t> Root implies Common Descendant</a:t>
                          </a:r>
                          <a:endParaRPr lang="en-US" sz="11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C00000"/>
                              </a:solidFill>
                            </a:rPr>
                            <a:t>Code Construction 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31277174"/>
                      </a:ext>
                    </a:extLst>
                  </a:tr>
                  <a:tr h="5401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Exactly k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                  </a:t>
                          </a: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dirty="0">
                              <a:solidFill>
                                <a:schemeClr val="tx1"/>
                              </a:solidFill>
                            </a:rPr>
                            <a:t>OPTIMAL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702302459"/>
                      </a:ext>
                    </a:extLst>
                  </a:tr>
                  <a:tr h="681644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</a:t>
                          </a:r>
                          <a:r>
                            <a:rPr lang="en-US" sz="1800" dirty="0"/>
                            <a:t>Up</a:t>
                          </a:r>
                          <a:r>
                            <a:rPr lang="en-US" sz="1800" baseline="0" dirty="0"/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≤2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80087758"/>
                      </a:ext>
                    </a:extLst>
                  </a:tr>
                  <a:tr h="702425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  Up</a:t>
                          </a:r>
                          <a:r>
                            <a:rPr lang="en-US" sz="1800" baseline="0" dirty="0"/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800" b="0" i="1" baseline="0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=3</m:t>
                              </m:r>
                            </m:oMath>
                          </a14:m>
                          <a:endParaRPr lang="en-US" sz="1800" i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24225496"/>
                      </a:ext>
                    </a:extLst>
                  </a:tr>
                  <a:tr h="70242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   </a:t>
                          </a:r>
                          <a:r>
                            <a:rPr lang="en-US" sz="1800" dirty="0"/>
                            <a:t>Up</a:t>
                          </a:r>
                          <a:r>
                            <a:rPr lang="en-US" sz="1800" baseline="0" dirty="0"/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endParaRPr lang="en-US" sz="1800" dirty="0"/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 b="1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1869387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4116275"/>
                  </p:ext>
                </p:extLst>
              </p:nvPr>
            </p:nvGraphicFramePr>
            <p:xfrm>
              <a:off x="103910" y="839008"/>
              <a:ext cx="8882150" cy="3230072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792225">
                      <a:extLst>
                        <a:ext uri="{9D8B030D-6E8A-4147-A177-3AD203B41FA5}">
                          <a16:colId xmlns:a16="http://schemas.microsoft.com/office/drawing/2014/main" val="2665727426"/>
                        </a:ext>
                      </a:extLst>
                    </a:gridCol>
                    <a:gridCol w="1237766">
                      <a:extLst>
                        <a:ext uri="{9D8B030D-6E8A-4147-A177-3AD203B41FA5}">
                          <a16:colId xmlns:a16="http://schemas.microsoft.com/office/drawing/2014/main" val="3718971193"/>
                        </a:ext>
                      </a:extLst>
                    </a:gridCol>
                    <a:gridCol w="2360815">
                      <a:extLst>
                        <a:ext uri="{9D8B030D-6E8A-4147-A177-3AD203B41FA5}">
                          <a16:colId xmlns:a16="http://schemas.microsoft.com/office/drawing/2014/main" val="3748064805"/>
                        </a:ext>
                      </a:extLst>
                    </a:gridCol>
                    <a:gridCol w="1886989">
                      <a:extLst>
                        <a:ext uri="{9D8B030D-6E8A-4147-A177-3AD203B41FA5}">
                          <a16:colId xmlns:a16="http://schemas.microsoft.com/office/drawing/2014/main" val="2972484344"/>
                        </a:ext>
                      </a:extLst>
                    </a:gridCol>
                    <a:gridCol w="1604355">
                      <a:extLst>
                        <a:ext uri="{9D8B030D-6E8A-4147-A177-3AD203B41FA5}">
                          <a16:colId xmlns:a16="http://schemas.microsoft.com/office/drawing/2014/main" val="828597780"/>
                        </a:ext>
                      </a:extLst>
                    </a:gridCol>
                  </a:tblGrid>
                  <a:tr h="603462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        Length of Duplications allowed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 </a:t>
                          </a:r>
                          <a:r>
                            <a:rPr lang="en-US" sz="1100" dirty="0">
                              <a:solidFill>
                                <a:srgbClr val="FF0000"/>
                              </a:solidFill>
                            </a:rPr>
                            <a:t>Uniqueness</a:t>
                          </a:r>
                          <a:r>
                            <a:rPr lang="en-US" sz="1100" baseline="0" dirty="0">
                              <a:solidFill>
                                <a:srgbClr val="FF0000"/>
                              </a:solidFill>
                            </a:rPr>
                            <a:t> of  root</a:t>
                          </a:r>
                          <a:endParaRPr 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0070C0"/>
                              </a:solidFill>
                            </a:rPr>
                            <a:t>Common Descendant implies</a:t>
                          </a:r>
                        </a:p>
                        <a:p>
                          <a:pPr algn="ctr"/>
                          <a:r>
                            <a:rPr lang="en-US" sz="1100" dirty="0">
                              <a:solidFill>
                                <a:srgbClr val="0070C0"/>
                              </a:solidFill>
                            </a:rPr>
                            <a:t>Common Root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7030A0"/>
                              </a:solidFill>
                            </a:rPr>
                            <a:t>Common</a:t>
                          </a:r>
                          <a:r>
                            <a:rPr lang="en-US" sz="1100" baseline="0" dirty="0">
                              <a:solidFill>
                                <a:srgbClr val="7030A0"/>
                              </a:solidFill>
                            </a:rPr>
                            <a:t> Root implies Common Descendant</a:t>
                          </a:r>
                          <a:endParaRPr lang="en-US" sz="11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C00000"/>
                              </a:solidFill>
                            </a:rPr>
                            <a:t>Code Construction 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31277174"/>
                      </a:ext>
                    </a:extLst>
                  </a:tr>
                  <a:tr h="5401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Exactly k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                  </a:t>
                          </a: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dirty="0">
                              <a:solidFill>
                                <a:schemeClr val="tx1"/>
                              </a:solidFill>
                            </a:rPr>
                            <a:t>OPTIMAL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702302459"/>
                      </a:ext>
                    </a:extLst>
                  </a:tr>
                  <a:tr h="6816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09" t="-168519" r="-397163" b="-2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80087758"/>
                      </a:ext>
                    </a:extLst>
                  </a:tr>
                  <a:tr h="702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09" t="-258929" r="-397163" b="-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24225496"/>
                      </a:ext>
                    </a:extLst>
                  </a:tr>
                  <a:tr h="702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09" t="-365455" r="-397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 b="1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18693874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423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530992" y="1740893"/>
            <a:ext cx="1928191" cy="737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Oval 3"/>
          <p:cNvSpPr/>
          <p:nvPr/>
        </p:nvSpPr>
        <p:spPr>
          <a:xfrm>
            <a:off x="4508586" y="3287996"/>
            <a:ext cx="1837217" cy="720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Oval 2"/>
          <p:cNvSpPr/>
          <p:nvPr/>
        </p:nvSpPr>
        <p:spPr>
          <a:xfrm>
            <a:off x="5628759" y="985441"/>
            <a:ext cx="1306996" cy="6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8" name="Oval 27"/>
          <p:cNvSpPr/>
          <p:nvPr/>
        </p:nvSpPr>
        <p:spPr>
          <a:xfrm>
            <a:off x="964136" y="1980574"/>
            <a:ext cx="1291769" cy="64997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49394" y="356878"/>
                <a:ext cx="8639158" cy="509215"/>
              </a:xfrm>
            </p:spPr>
            <p:txBody>
              <a:bodyPr/>
              <a:lstStyle/>
              <a:p>
                <a:r>
                  <a:rPr lang="en-US" dirty="0"/>
                  <a:t>Uniqueness of root for TD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49394" y="356878"/>
                <a:ext cx="8639158" cy="509215"/>
              </a:xfrm>
              <a:blipFill>
                <a:blip r:embed="rId3"/>
                <a:stretch>
                  <a:fillRect l="-1468" t="-2439" b="-4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39772" y="2089615"/>
            <a:ext cx="13933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     abc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50034" y="2165932"/>
            <a:ext cx="15778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     </a:t>
            </a:r>
            <a:r>
              <a:rPr lang="en-US" sz="2100" dirty="0">
                <a:solidFill>
                  <a:schemeClr val="tx1"/>
                </a:solidFill>
              </a:rPr>
              <a:t>aabbcc</a:t>
            </a:r>
          </a:p>
        </p:txBody>
      </p:sp>
      <p:sp>
        <p:nvSpPr>
          <p:cNvPr id="6" name="Right Arrow 5"/>
          <p:cNvSpPr/>
          <p:nvPr/>
        </p:nvSpPr>
        <p:spPr>
          <a:xfrm rot="19692559">
            <a:off x="1918768" y="1593359"/>
            <a:ext cx="721724" cy="248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Right Arrow 10"/>
          <p:cNvSpPr/>
          <p:nvPr/>
        </p:nvSpPr>
        <p:spPr>
          <a:xfrm>
            <a:off x="2567724" y="2248824"/>
            <a:ext cx="786410" cy="248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TextBox 11"/>
          <p:cNvSpPr txBox="1"/>
          <p:nvPr/>
        </p:nvSpPr>
        <p:spPr>
          <a:xfrm>
            <a:off x="2760539" y="1118580"/>
            <a:ext cx="13933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   aabc</a:t>
            </a:r>
          </a:p>
        </p:txBody>
      </p:sp>
      <p:sp>
        <p:nvSpPr>
          <p:cNvPr id="13" name="Right Arrow 12"/>
          <p:cNvSpPr/>
          <p:nvPr/>
        </p:nvSpPr>
        <p:spPr>
          <a:xfrm rot="20777582">
            <a:off x="4719275" y="2124559"/>
            <a:ext cx="718374" cy="248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Right Arrow 14"/>
          <p:cNvSpPr/>
          <p:nvPr/>
        </p:nvSpPr>
        <p:spPr>
          <a:xfrm rot="3188787">
            <a:off x="4211136" y="2847013"/>
            <a:ext cx="625381" cy="248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TextBox 15"/>
          <p:cNvSpPr txBox="1"/>
          <p:nvPr/>
        </p:nvSpPr>
        <p:spPr>
          <a:xfrm>
            <a:off x="5271796" y="1891849"/>
            <a:ext cx="21690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       aaabbbccc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23827" y="3405057"/>
            <a:ext cx="2140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 aaabababcbc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4557327" y="1209654"/>
            <a:ext cx="786410" cy="248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" name="TextBox 18"/>
          <p:cNvSpPr txBox="1"/>
          <p:nvPr/>
        </p:nvSpPr>
        <p:spPr>
          <a:xfrm>
            <a:off x="5062836" y="1090608"/>
            <a:ext cx="20451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         aaabcbc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7280245" y="1199202"/>
            <a:ext cx="786410" cy="248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1" name="Right Arrow 20"/>
          <p:cNvSpPr/>
          <p:nvPr/>
        </p:nvSpPr>
        <p:spPr>
          <a:xfrm>
            <a:off x="7673449" y="1914286"/>
            <a:ext cx="786410" cy="248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2" name="Right Arrow 21"/>
          <p:cNvSpPr/>
          <p:nvPr/>
        </p:nvSpPr>
        <p:spPr>
          <a:xfrm rot="781928">
            <a:off x="6416481" y="3821595"/>
            <a:ext cx="786410" cy="248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6" name="Right Arrow 25"/>
          <p:cNvSpPr/>
          <p:nvPr/>
        </p:nvSpPr>
        <p:spPr>
          <a:xfrm rot="3225800">
            <a:off x="3552099" y="1743201"/>
            <a:ext cx="627862" cy="248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1" name="Right Arrow 30"/>
          <p:cNvSpPr/>
          <p:nvPr/>
        </p:nvSpPr>
        <p:spPr>
          <a:xfrm rot="3225800">
            <a:off x="1872135" y="2934160"/>
            <a:ext cx="627862" cy="248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2" name="TextBox 31"/>
          <p:cNvSpPr txBox="1"/>
          <p:nvPr/>
        </p:nvSpPr>
        <p:spPr>
          <a:xfrm>
            <a:off x="1918427" y="3398899"/>
            <a:ext cx="15778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     </a:t>
            </a:r>
            <a:r>
              <a:rPr lang="en-US" sz="2100" dirty="0">
                <a:solidFill>
                  <a:schemeClr val="tx1"/>
                </a:solidFill>
              </a:rPr>
              <a:t>abcabc</a:t>
            </a:r>
          </a:p>
        </p:txBody>
      </p:sp>
      <p:sp>
        <p:nvSpPr>
          <p:cNvPr id="33" name="Right Arrow 32"/>
          <p:cNvSpPr/>
          <p:nvPr/>
        </p:nvSpPr>
        <p:spPr>
          <a:xfrm rot="1765428">
            <a:off x="3069304" y="4029309"/>
            <a:ext cx="786410" cy="248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F957FD-4773-DB49-A037-7D7232C049B3}"/>
              </a:ext>
            </a:extLst>
          </p:cNvPr>
          <p:cNvSpPr txBox="1"/>
          <p:nvPr/>
        </p:nvSpPr>
        <p:spPr>
          <a:xfrm>
            <a:off x="160997" y="2559195"/>
            <a:ext cx="1406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Unique root</a:t>
            </a:r>
          </a:p>
        </p:txBody>
      </p:sp>
    </p:spTree>
    <p:extLst>
      <p:ext uri="{BB962C8B-B14F-4D97-AF65-F5344CB8AC3E}">
        <p14:creationId xmlns:p14="http://schemas.microsoft.com/office/powerpoint/2010/main" val="275576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animBg="1"/>
      <p:bldP spid="28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555368" y="2195282"/>
            <a:ext cx="1199673" cy="64997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93192" y="350520"/>
                <a:ext cx="8284464" cy="50921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Common root implies common descendant for TD of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3192" y="350520"/>
                <a:ext cx="8284464" cy="509215"/>
              </a:xfrm>
              <a:blipFill>
                <a:blip r:embed="rId3"/>
                <a:stretch>
                  <a:fillRect l="-1072" t="-2439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58516" y="2267095"/>
            <a:ext cx="13933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     abc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54382" y="1364285"/>
            <a:ext cx="2230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       </a:t>
            </a:r>
            <a:r>
              <a:rPr lang="en-US" sz="2700" dirty="0"/>
              <a:t>aaabbbccccc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57143" y="2429753"/>
            <a:ext cx="2309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 </a:t>
            </a:r>
            <a:r>
              <a:rPr lang="en-US" sz="2700" dirty="0"/>
              <a:t>aaabababcbc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476" y="2843109"/>
            <a:ext cx="2161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Common root</a:t>
            </a:r>
          </a:p>
        </p:txBody>
      </p:sp>
      <p:sp>
        <p:nvSpPr>
          <p:cNvPr id="3" name="Right Arrow 2"/>
          <p:cNvSpPr/>
          <p:nvPr/>
        </p:nvSpPr>
        <p:spPr>
          <a:xfrm rot="20323947">
            <a:off x="1830609" y="1984757"/>
            <a:ext cx="607794" cy="364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Oval 4"/>
          <p:cNvSpPr/>
          <p:nvPr/>
        </p:nvSpPr>
        <p:spPr>
          <a:xfrm>
            <a:off x="5290269" y="2115536"/>
            <a:ext cx="3667539" cy="7381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1FBAD985-4585-1B4D-A363-4567106CCD56}"/>
              </a:ext>
            </a:extLst>
          </p:cNvPr>
          <p:cNvSpPr/>
          <p:nvPr/>
        </p:nvSpPr>
        <p:spPr>
          <a:xfrm rot="962737">
            <a:off x="4661415" y="1962861"/>
            <a:ext cx="604088" cy="302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1D6004-9926-114F-960C-5DD374B4AE64}"/>
              </a:ext>
            </a:extLst>
          </p:cNvPr>
          <p:cNvSpPr txBox="1"/>
          <p:nvPr/>
        </p:nvSpPr>
        <p:spPr>
          <a:xfrm>
            <a:off x="5420238" y="1893711"/>
            <a:ext cx="3407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       </a:t>
            </a:r>
            <a:r>
              <a:rPr lang="en-US" sz="2700" dirty="0" err="1"/>
              <a:t>aaabababbbcbccccc</a:t>
            </a:r>
            <a:endParaRPr lang="en-US" sz="2700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F4952321-073A-E14E-AD90-37FB22AA2C21}"/>
              </a:ext>
            </a:extLst>
          </p:cNvPr>
          <p:cNvSpPr/>
          <p:nvPr/>
        </p:nvSpPr>
        <p:spPr>
          <a:xfrm rot="1277001">
            <a:off x="1839421" y="2768387"/>
            <a:ext cx="607794" cy="364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CD0A550B-D54D-AF43-B36D-8E2BEFFB6AD2}"/>
              </a:ext>
            </a:extLst>
          </p:cNvPr>
          <p:cNvSpPr/>
          <p:nvPr/>
        </p:nvSpPr>
        <p:spPr>
          <a:xfrm rot="20023234">
            <a:off x="4667142" y="2712792"/>
            <a:ext cx="604088" cy="302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1FB6EB-8D5F-AA47-8857-AB7D937918D0}"/>
              </a:ext>
            </a:extLst>
          </p:cNvPr>
          <p:cNvSpPr txBox="1"/>
          <p:nvPr/>
        </p:nvSpPr>
        <p:spPr>
          <a:xfrm>
            <a:off x="6520070" y="2899290"/>
            <a:ext cx="2437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Common descendant</a:t>
            </a:r>
          </a:p>
        </p:txBody>
      </p:sp>
    </p:spTree>
    <p:extLst>
      <p:ext uri="{BB962C8B-B14F-4D97-AF65-F5344CB8AC3E}">
        <p14:creationId xmlns:p14="http://schemas.microsoft.com/office/powerpoint/2010/main" val="325595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/>
      <p:bldP spid="16" grpId="0"/>
      <p:bldP spid="17" grpId="0"/>
      <p:bldP spid="30" grpId="0"/>
      <p:bldP spid="3" grpId="0" animBg="1"/>
      <p:bldP spid="5" grpId="0" animBg="1"/>
      <p:bldP spid="14" grpId="0" animBg="1"/>
      <p:bldP spid="18" grpId="0"/>
      <p:bldP spid="19" grpId="0" animBg="1"/>
      <p:bldP spid="20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1542800" y="3024701"/>
            <a:ext cx="1009996" cy="685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Oval 1"/>
          <p:cNvSpPr/>
          <p:nvPr/>
        </p:nvSpPr>
        <p:spPr>
          <a:xfrm>
            <a:off x="1582308" y="1976803"/>
            <a:ext cx="1009996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TextBox 3"/>
          <p:cNvSpPr txBox="1"/>
          <p:nvPr/>
        </p:nvSpPr>
        <p:spPr>
          <a:xfrm>
            <a:off x="1382801" y="2072400"/>
            <a:ext cx="132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abc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668820" y="2167451"/>
            <a:ext cx="584345" cy="248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ight Arrow 7"/>
          <p:cNvSpPr/>
          <p:nvPr/>
        </p:nvSpPr>
        <p:spPr>
          <a:xfrm>
            <a:off x="4632702" y="2144367"/>
            <a:ext cx="584345" cy="248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TextBox 8"/>
          <p:cNvSpPr txBox="1"/>
          <p:nvPr/>
        </p:nvSpPr>
        <p:spPr>
          <a:xfrm>
            <a:off x="3386566" y="1656901"/>
            <a:ext cx="1329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aabcc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3190" y="2035854"/>
            <a:ext cx="132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8827" y="3148311"/>
            <a:ext cx="132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bac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2668820" y="3243362"/>
            <a:ext cx="584345" cy="24847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0" name="Right Arrow 19"/>
          <p:cNvSpPr/>
          <p:nvPr/>
        </p:nvSpPr>
        <p:spPr>
          <a:xfrm>
            <a:off x="4632702" y="3243361"/>
            <a:ext cx="584345" cy="24847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2" name="TextBox 21"/>
          <p:cNvSpPr txBox="1"/>
          <p:nvPr/>
        </p:nvSpPr>
        <p:spPr>
          <a:xfrm>
            <a:off x="3086534" y="3087005"/>
            <a:ext cx="132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babac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66440" y="3031615"/>
            <a:ext cx="132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itle 1"/>
              <p:cNvSpPr txBox="1">
                <a:spLocks/>
              </p:cNvSpPr>
              <p:nvPr/>
            </p:nvSpPr>
            <p:spPr>
              <a:xfrm>
                <a:off x="447261" y="661605"/>
                <a:ext cx="7752522" cy="509588"/>
              </a:xfrm>
              <a:prstGeom prst="rect">
                <a:avLst/>
              </a:prstGeom>
            </p:spPr>
            <p:txBody>
              <a:bodyPr vert="horz" lIns="68580" tIns="34290" rIns="68580" bIns="34290" rtlCol="0" anchor="b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400" b="1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500" b="0" dirty="0"/>
                  <a:t>Different root implies different descendant for TD of length </a:t>
                </a:r>
                <a14:m>
                  <m:oMath xmlns:m="http://schemas.openxmlformats.org/officeDocument/2006/math">
                    <m:r>
                      <a:rPr lang="en-US" sz="2500" b="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500" b="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500" b="0" dirty="0"/>
                  <a:t>, where </a:t>
                </a:r>
                <a14:m>
                  <m:oMath xmlns:m="http://schemas.openxmlformats.org/officeDocument/2006/math">
                    <m:r>
                      <a:rPr lang="en-US" sz="2500" b="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500" b="0" i="1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sz="2500" b="0" dirty="0"/>
                  <a:t> </a:t>
                </a:r>
              </a:p>
            </p:txBody>
          </p:sp>
        </mc:Choice>
        <mc:Fallback xmlns="">
          <p:sp>
            <p:nvSpPr>
              <p:cNvPr id="2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61" y="661605"/>
                <a:ext cx="7752522" cy="509588"/>
              </a:xfrm>
              <a:prstGeom prst="rect">
                <a:avLst/>
              </a:prstGeom>
              <a:blipFill>
                <a:blip r:embed="rId2"/>
                <a:stretch>
                  <a:fillRect l="-1471" t="-6585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FAC0E31C-DACB-9242-87D7-B62B079D75FD}"/>
              </a:ext>
            </a:extLst>
          </p:cNvPr>
          <p:cNvSpPr/>
          <p:nvPr/>
        </p:nvSpPr>
        <p:spPr>
          <a:xfrm>
            <a:off x="5275928" y="2594670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No common descendant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E1FBE8-1B01-F540-9F87-08AD26E28FD1}"/>
              </a:ext>
            </a:extLst>
          </p:cNvPr>
          <p:cNvSpPr/>
          <p:nvPr/>
        </p:nvSpPr>
        <p:spPr>
          <a:xfrm>
            <a:off x="447261" y="2672779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Different root</a:t>
            </a:r>
          </a:p>
        </p:txBody>
      </p:sp>
    </p:spTree>
    <p:extLst>
      <p:ext uri="{BB962C8B-B14F-4D97-AF65-F5344CB8AC3E}">
        <p14:creationId xmlns:p14="http://schemas.microsoft.com/office/powerpoint/2010/main" val="118054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4" grpId="0"/>
      <p:bldP spid="5" grpId="0" animBg="1"/>
      <p:bldP spid="8" grpId="0" animBg="1"/>
      <p:bldP spid="9" grpId="0"/>
      <p:bldP spid="11" grpId="0"/>
      <p:bldP spid="17" grpId="0"/>
      <p:bldP spid="18" grpId="0" animBg="1"/>
      <p:bldP spid="20" grpId="0" animBg="1"/>
      <p:bldP spid="22" grpId="0"/>
      <p:bldP spid="23" grpId="0"/>
      <p:bldP spid="6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1610625"/>
                  </p:ext>
                </p:extLst>
              </p:nvPr>
            </p:nvGraphicFramePr>
            <p:xfrm>
              <a:off x="103910" y="839008"/>
              <a:ext cx="8882150" cy="3230072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792225">
                      <a:extLst>
                        <a:ext uri="{9D8B030D-6E8A-4147-A177-3AD203B41FA5}">
                          <a16:colId xmlns:a16="http://schemas.microsoft.com/office/drawing/2014/main" val="2665727426"/>
                        </a:ext>
                      </a:extLst>
                    </a:gridCol>
                    <a:gridCol w="1237766">
                      <a:extLst>
                        <a:ext uri="{9D8B030D-6E8A-4147-A177-3AD203B41FA5}">
                          <a16:colId xmlns:a16="http://schemas.microsoft.com/office/drawing/2014/main" val="3718971193"/>
                        </a:ext>
                      </a:extLst>
                    </a:gridCol>
                    <a:gridCol w="2360815">
                      <a:extLst>
                        <a:ext uri="{9D8B030D-6E8A-4147-A177-3AD203B41FA5}">
                          <a16:colId xmlns:a16="http://schemas.microsoft.com/office/drawing/2014/main" val="3748064805"/>
                        </a:ext>
                      </a:extLst>
                    </a:gridCol>
                    <a:gridCol w="1886989">
                      <a:extLst>
                        <a:ext uri="{9D8B030D-6E8A-4147-A177-3AD203B41FA5}">
                          <a16:colId xmlns:a16="http://schemas.microsoft.com/office/drawing/2014/main" val="2972484344"/>
                        </a:ext>
                      </a:extLst>
                    </a:gridCol>
                    <a:gridCol w="1604355">
                      <a:extLst>
                        <a:ext uri="{9D8B030D-6E8A-4147-A177-3AD203B41FA5}">
                          <a16:colId xmlns:a16="http://schemas.microsoft.com/office/drawing/2014/main" val="828597780"/>
                        </a:ext>
                      </a:extLst>
                    </a:gridCol>
                  </a:tblGrid>
                  <a:tr h="603462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        Length of Duplications allowed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 </a:t>
                          </a:r>
                          <a:r>
                            <a:rPr lang="en-US" sz="1100" dirty="0">
                              <a:solidFill>
                                <a:srgbClr val="FF0000"/>
                              </a:solidFill>
                            </a:rPr>
                            <a:t>Uniqueness</a:t>
                          </a:r>
                          <a:r>
                            <a:rPr lang="en-US" sz="1100" baseline="0" dirty="0">
                              <a:solidFill>
                                <a:srgbClr val="FF0000"/>
                              </a:solidFill>
                            </a:rPr>
                            <a:t> of  root</a:t>
                          </a:r>
                          <a:endParaRPr 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0070C0"/>
                              </a:solidFill>
                            </a:rPr>
                            <a:t>Common Descendant implies</a:t>
                          </a:r>
                        </a:p>
                        <a:p>
                          <a:pPr algn="ctr"/>
                          <a:r>
                            <a:rPr lang="en-US" sz="1100" dirty="0">
                              <a:solidFill>
                                <a:srgbClr val="0070C0"/>
                              </a:solidFill>
                            </a:rPr>
                            <a:t>Common Root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7030A0"/>
                              </a:solidFill>
                            </a:rPr>
                            <a:t>Common</a:t>
                          </a:r>
                          <a:r>
                            <a:rPr lang="en-US" sz="1100" baseline="0" dirty="0">
                              <a:solidFill>
                                <a:srgbClr val="7030A0"/>
                              </a:solidFill>
                            </a:rPr>
                            <a:t> Root implies Common Descendant</a:t>
                          </a:r>
                          <a:endParaRPr lang="en-US" sz="11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C00000"/>
                              </a:solidFill>
                            </a:rPr>
                            <a:t>Code Construction 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31277174"/>
                      </a:ext>
                    </a:extLst>
                  </a:tr>
                  <a:tr h="5401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Exactly k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                    </a:t>
                          </a:r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dirty="0"/>
                            <a:t>OPTIMAL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702302459"/>
                      </a:ext>
                    </a:extLst>
                  </a:tr>
                  <a:tr h="681644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</a:t>
                          </a:r>
                          <a:r>
                            <a:rPr lang="en-US" sz="1800" dirty="0"/>
                            <a:t>Up</a:t>
                          </a:r>
                          <a:r>
                            <a:rPr lang="en-US" sz="1800" baseline="0" dirty="0"/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≤2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pPr algn="ctr"/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b="1" dirty="0"/>
                            <a:t>OPTIMAL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80087758"/>
                      </a:ext>
                    </a:extLst>
                  </a:tr>
                  <a:tr h="702425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  Up</a:t>
                          </a:r>
                          <a:r>
                            <a:rPr lang="en-US" sz="1800" baseline="0" dirty="0"/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24225496"/>
                      </a:ext>
                    </a:extLst>
                  </a:tr>
                  <a:tr h="70242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   </a:t>
                          </a:r>
                          <a:r>
                            <a:rPr lang="en-US" sz="1800" dirty="0"/>
                            <a:t>Up</a:t>
                          </a:r>
                          <a:r>
                            <a:rPr lang="en-US" sz="1800" baseline="0" dirty="0"/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endParaRPr lang="en-US" sz="1800" dirty="0"/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     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 b="1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1869387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1610625"/>
                  </p:ext>
                </p:extLst>
              </p:nvPr>
            </p:nvGraphicFramePr>
            <p:xfrm>
              <a:off x="103910" y="839008"/>
              <a:ext cx="8882150" cy="3230072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792225">
                      <a:extLst>
                        <a:ext uri="{9D8B030D-6E8A-4147-A177-3AD203B41FA5}">
                          <a16:colId xmlns:a16="http://schemas.microsoft.com/office/drawing/2014/main" val="2665727426"/>
                        </a:ext>
                      </a:extLst>
                    </a:gridCol>
                    <a:gridCol w="1237766">
                      <a:extLst>
                        <a:ext uri="{9D8B030D-6E8A-4147-A177-3AD203B41FA5}">
                          <a16:colId xmlns:a16="http://schemas.microsoft.com/office/drawing/2014/main" val="3718971193"/>
                        </a:ext>
                      </a:extLst>
                    </a:gridCol>
                    <a:gridCol w="2360815">
                      <a:extLst>
                        <a:ext uri="{9D8B030D-6E8A-4147-A177-3AD203B41FA5}">
                          <a16:colId xmlns:a16="http://schemas.microsoft.com/office/drawing/2014/main" val="3748064805"/>
                        </a:ext>
                      </a:extLst>
                    </a:gridCol>
                    <a:gridCol w="1886989">
                      <a:extLst>
                        <a:ext uri="{9D8B030D-6E8A-4147-A177-3AD203B41FA5}">
                          <a16:colId xmlns:a16="http://schemas.microsoft.com/office/drawing/2014/main" val="2972484344"/>
                        </a:ext>
                      </a:extLst>
                    </a:gridCol>
                    <a:gridCol w="1604355">
                      <a:extLst>
                        <a:ext uri="{9D8B030D-6E8A-4147-A177-3AD203B41FA5}">
                          <a16:colId xmlns:a16="http://schemas.microsoft.com/office/drawing/2014/main" val="828597780"/>
                        </a:ext>
                      </a:extLst>
                    </a:gridCol>
                  </a:tblGrid>
                  <a:tr h="603462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        Length of Duplications allowed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 </a:t>
                          </a:r>
                          <a:r>
                            <a:rPr lang="en-US" sz="1100" dirty="0">
                              <a:solidFill>
                                <a:srgbClr val="FF0000"/>
                              </a:solidFill>
                            </a:rPr>
                            <a:t>Uniqueness</a:t>
                          </a:r>
                          <a:r>
                            <a:rPr lang="en-US" sz="1100" baseline="0" dirty="0">
                              <a:solidFill>
                                <a:srgbClr val="FF0000"/>
                              </a:solidFill>
                            </a:rPr>
                            <a:t> of  root</a:t>
                          </a:r>
                          <a:endParaRPr 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0070C0"/>
                              </a:solidFill>
                            </a:rPr>
                            <a:t>Common Descendant implies</a:t>
                          </a:r>
                        </a:p>
                        <a:p>
                          <a:pPr algn="ctr"/>
                          <a:r>
                            <a:rPr lang="en-US" sz="1100" dirty="0">
                              <a:solidFill>
                                <a:srgbClr val="0070C0"/>
                              </a:solidFill>
                            </a:rPr>
                            <a:t>Common Root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7030A0"/>
                              </a:solidFill>
                            </a:rPr>
                            <a:t>Common</a:t>
                          </a:r>
                          <a:r>
                            <a:rPr lang="en-US" sz="1100" baseline="0" dirty="0">
                              <a:solidFill>
                                <a:srgbClr val="7030A0"/>
                              </a:solidFill>
                            </a:rPr>
                            <a:t> Root implies Common Descendant</a:t>
                          </a:r>
                          <a:endParaRPr lang="en-US" sz="11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C00000"/>
                              </a:solidFill>
                            </a:rPr>
                            <a:t>Code Construction 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31277174"/>
                      </a:ext>
                    </a:extLst>
                  </a:tr>
                  <a:tr h="5401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Exactly k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100" dirty="0"/>
                            <a:t>                    </a:t>
                          </a:r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dirty="0"/>
                            <a:t>OPTIMAL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702302459"/>
                      </a:ext>
                    </a:extLst>
                  </a:tr>
                  <a:tr h="6816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09" t="-168519" r="-397163" b="-2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pPr algn="ctr"/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b="1" dirty="0"/>
                            <a:t>OPTIMAL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80087758"/>
                      </a:ext>
                    </a:extLst>
                  </a:tr>
                  <a:tr h="702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09" t="-258929" r="-397163" b="-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24225496"/>
                      </a:ext>
                    </a:extLst>
                  </a:tr>
                  <a:tr h="702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09" t="-365455" r="-397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     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 b="1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18693874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470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DNA storage: the code that could save civilization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</a:rPr>
              <a:t>Recent experiments demonstrating feasibility of storing information 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SG" sz="2000" dirty="0">
                <a:solidFill>
                  <a:schemeClr val="dk1"/>
                </a:solidFill>
              </a:rPr>
              <a:t>Goldman et al. (2013): density 2x10</a:t>
            </a:r>
            <a:r>
              <a:rPr lang="en-SG" sz="2000" baseline="30000" dirty="0">
                <a:solidFill>
                  <a:schemeClr val="dk1"/>
                </a:solidFill>
              </a:rPr>
              <a:t>15</a:t>
            </a:r>
            <a:r>
              <a:rPr lang="en-SG" sz="2000" dirty="0">
                <a:solidFill>
                  <a:schemeClr val="dk1"/>
                </a:solidFill>
              </a:rPr>
              <a:t> B or 2PB/gram,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Goldman: “All of the world’s data would fit in the back of a minivan” (BBC interview – 24 Jul 2013),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Shipman et al. (2017) : CRISPR-</a:t>
            </a:r>
            <a:r>
              <a:rPr lang="en" sz="2000" dirty="0" err="1">
                <a:solidFill>
                  <a:schemeClr val="dk1"/>
                </a:solidFill>
              </a:rPr>
              <a:t>Cas</a:t>
            </a:r>
            <a:r>
              <a:rPr lang="en" sz="2000" dirty="0">
                <a:solidFill>
                  <a:schemeClr val="dk1"/>
                </a:solidFill>
              </a:rPr>
              <a:t>, </a:t>
            </a:r>
            <a:r>
              <a:rPr lang="en" sz="2000" dirty="0" err="1">
                <a:solidFill>
                  <a:schemeClr val="dk1"/>
                </a:solidFill>
              </a:rPr>
              <a:t>encodi</a:t>
            </a:r>
            <a:r>
              <a:rPr lang="en-SG" sz="2000" dirty="0">
                <a:solidFill>
                  <a:schemeClr val="dk1"/>
                </a:solidFill>
              </a:rPr>
              <a:t>n</a:t>
            </a:r>
            <a:r>
              <a:rPr lang="en" sz="2000" dirty="0">
                <a:solidFill>
                  <a:schemeClr val="dk1"/>
                </a:solidFill>
              </a:rPr>
              <a:t>g of a digital movie into the genomes of a population of living bacteria.</a:t>
            </a:r>
            <a:endParaRPr sz="20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sz="2000" dirty="0"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8662" y="3381374"/>
            <a:ext cx="4124325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2065105"/>
                  </p:ext>
                </p:extLst>
              </p:nvPr>
            </p:nvGraphicFramePr>
            <p:xfrm>
              <a:off x="103910" y="839008"/>
              <a:ext cx="8882150" cy="3230072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792225">
                      <a:extLst>
                        <a:ext uri="{9D8B030D-6E8A-4147-A177-3AD203B41FA5}">
                          <a16:colId xmlns:a16="http://schemas.microsoft.com/office/drawing/2014/main" val="2665727426"/>
                        </a:ext>
                      </a:extLst>
                    </a:gridCol>
                    <a:gridCol w="1237766">
                      <a:extLst>
                        <a:ext uri="{9D8B030D-6E8A-4147-A177-3AD203B41FA5}">
                          <a16:colId xmlns:a16="http://schemas.microsoft.com/office/drawing/2014/main" val="3718971193"/>
                        </a:ext>
                      </a:extLst>
                    </a:gridCol>
                    <a:gridCol w="2360815">
                      <a:extLst>
                        <a:ext uri="{9D8B030D-6E8A-4147-A177-3AD203B41FA5}">
                          <a16:colId xmlns:a16="http://schemas.microsoft.com/office/drawing/2014/main" val="3748064805"/>
                        </a:ext>
                      </a:extLst>
                    </a:gridCol>
                    <a:gridCol w="1886989">
                      <a:extLst>
                        <a:ext uri="{9D8B030D-6E8A-4147-A177-3AD203B41FA5}">
                          <a16:colId xmlns:a16="http://schemas.microsoft.com/office/drawing/2014/main" val="2972484344"/>
                        </a:ext>
                      </a:extLst>
                    </a:gridCol>
                    <a:gridCol w="1604355">
                      <a:extLst>
                        <a:ext uri="{9D8B030D-6E8A-4147-A177-3AD203B41FA5}">
                          <a16:colId xmlns:a16="http://schemas.microsoft.com/office/drawing/2014/main" val="828597780"/>
                        </a:ext>
                      </a:extLst>
                    </a:gridCol>
                  </a:tblGrid>
                  <a:tr h="603462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        Length of Duplications allowed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 </a:t>
                          </a:r>
                          <a:r>
                            <a:rPr lang="en-US" sz="1100" dirty="0">
                              <a:solidFill>
                                <a:srgbClr val="FF0000"/>
                              </a:solidFill>
                            </a:rPr>
                            <a:t>Uniqueness</a:t>
                          </a:r>
                          <a:r>
                            <a:rPr lang="en-US" sz="1100" baseline="0" dirty="0">
                              <a:solidFill>
                                <a:srgbClr val="FF0000"/>
                              </a:solidFill>
                            </a:rPr>
                            <a:t> of  root</a:t>
                          </a:r>
                          <a:endParaRPr 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0070C0"/>
                              </a:solidFill>
                            </a:rPr>
                            <a:t>Common Descendant implies</a:t>
                          </a:r>
                        </a:p>
                        <a:p>
                          <a:pPr algn="ctr"/>
                          <a:r>
                            <a:rPr lang="en-US" sz="1100" dirty="0">
                              <a:solidFill>
                                <a:srgbClr val="0070C0"/>
                              </a:solidFill>
                            </a:rPr>
                            <a:t>Common Root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7030A0"/>
                              </a:solidFill>
                            </a:rPr>
                            <a:t>Common</a:t>
                          </a:r>
                          <a:r>
                            <a:rPr lang="en-US" sz="1100" baseline="0" dirty="0">
                              <a:solidFill>
                                <a:srgbClr val="7030A0"/>
                              </a:solidFill>
                            </a:rPr>
                            <a:t> Root implies Common Descendant</a:t>
                          </a:r>
                          <a:endParaRPr lang="en-US" sz="11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C00000"/>
                              </a:solidFill>
                            </a:rPr>
                            <a:t>Code Construction 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31277174"/>
                      </a:ext>
                    </a:extLst>
                  </a:tr>
                  <a:tr h="5401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Exactly k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                 </a:t>
                          </a:r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dirty="0"/>
                            <a:t>OPTIMAL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702302459"/>
                      </a:ext>
                    </a:extLst>
                  </a:tr>
                  <a:tr h="681644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</a:t>
                          </a:r>
                          <a:r>
                            <a:rPr lang="en-US" sz="1800" dirty="0"/>
                            <a:t>Up</a:t>
                          </a:r>
                          <a:r>
                            <a:rPr lang="en-US" sz="1800" baseline="0" dirty="0"/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≤2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pPr algn="ctr"/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b="1" dirty="0"/>
                            <a:t>OPTIMAL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80087758"/>
                      </a:ext>
                    </a:extLst>
                  </a:tr>
                  <a:tr h="702425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  Up</a:t>
                          </a:r>
                          <a:r>
                            <a:rPr lang="en-US" sz="1800" baseline="0" dirty="0"/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24225496"/>
                      </a:ext>
                    </a:extLst>
                  </a:tr>
                  <a:tr h="70242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   </a:t>
                          </a:r>
                          <a:r>
                            <a:rPr lang="en-US" sz="1800" dirty="0"/>
                            <a:t>Up</a:t>
                          </a:r>
                          <a:r>
                            <a:rPr lang="en-US" sz="1800" baseline="0" dirty="0"/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endParaRPr lang="en-US" sz="18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     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 b="1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1869387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2065105"/>
                  </p:ext>
                </p:extLst>
              </p:nvPr>
            </p:nvGraphicFramePr>
            <p:xfrm>
              <a:off x="103910" y="839008"/>
              <a:ext cx="8882150" cy="3230072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792225">
                      <a:extLst>
                        <a:ext uri="{9D8B030D-6E8A-4147-A177-3AD203B41FA5}">
                          <a16:colId xmlns:a16="http://schemas.microsoft.com/office/drawing/2014/main" val="2665727426"/>
                        </a:ext>
                      </a:extLst>
                    </a:gridCol>
                    <a:gridCol w="1237766">
                      <a:extLst>
                        <a:ext uri="{9D8B030D-6E8A-4147-A177-3AD203B41FA5}">
                          <a16:colId xmlns:a16="http://schemas.microsoft.com/office/drawing/2014/main" val="3718971193"/>
                        </a:ext>
                      </a:extLst>
                    </a:gridCol>
                    <a:gridCol w="2360815">
                      <a:extLst>
                        <a:ext uri="{9D8B030D-6E8A-4147-A177-3AD203B41FA5}">
                          <a16:colId xmlns:a16="http://schemas.microsoft.com/office/drawing/2014/main" val="3748064805"/>
                        </a:ext>
                      </a:extLst>
                    </a:gridCol>
                    <a:gridCol w="1886989">
                      <a:extLst>
                        <a:ext uri="{9D8B030D-6E8A-4147-A177-3AD203B41FA5}">
                          <a16:colId xmlns:a16="http://schemas.microsoft.com/office/drawing/2014/main" val="2972484344"/>
                        </a:ext>
                      </a:extLst>
                    </a:gridCol>
                    <a:gridCol w="1604355">
                      <a:extLst>
                        <a:ext uri="{9D8B030D-6E8A-4147-A177-3AD203B41FA5}">
                          <a16:colId xmlns:a16="http://schemas.microsoft.com/office/drawing/2014/main" val="828597780"/>
                        </a:ext>
                      </a:extLst>
                    </a:gridCol>
                  </a:tblGrid>
                  <a:tr h="603462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        Length of Duplications allowed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 </a:t>
                          </a:r>
                          <a:r>
                            <a:rPr lang="en-US" sz="1100" dirty="0">
                              <a:solidFill>
                                <a:srgbClr val="FF0000"/>
                              </a:solidFill>
                            </a:rPr>
                            <a:t>Uniqueness</a:t>
                          </a:r>
                          <a:r>
                            <a:rPr lang="en-US" sz="1100" baseline="0" dirty="0">
                              <a:solidFill>
                                <a:srgbClr val="FF0000"/>
                              </a:solidFill>
                            </a:rPr>
                            <a:t> of  root</a:t>
                          </a:r>
                          <a:endParaRPr 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0070C0"/>
                              </a:solidFill>
                            </a:rPr>
                            <a:t>Common Descendant implies</a:t>
                          </a:r>
                        </a:p>
                        <a:p>
                          <a:pPr algn="ctr"/>
                          <a:r>
                            <a:rPr lang="en-US" sz="1100" dirty="0">
                              <a:solidFill>
                                <a:srgbClr val="0070C0"/>
                              </a:solidFill>
                            </a:rPr>
                            <a:t>Common Root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7030A0"/>
                              </a:solidFill>
                            </a:rPr>
                            <a:t>Common</a:t>
                          </a:r>
                          <a:r>
                            <a:rPr lang="en-US" sz="1100" baseline="0" dirty="0">
                              <a:solidFill>
                                <a:srgbClr val="7030A0"/>
                              </a:solidFill>
                            </a:rPr>
                            <a:t> Root implies Common Descendant</a:t>
                          </a:r>
                          <a:endParaRPr lang="en-US" sz="11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C00000"/>
                              </a:solidFill>
                            </a:rPr>
                            <a:t>Code Construction 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31277174"/>
                      </a:ext>
                    </a:extLst>
                  </a:tr>
                  <a:tr h="5401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Exactly k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                 </a:t>
                          </a:r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dirty="0"/>
                            <a:t>OPTIMAL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702302459"/>
                      </a:ext>
                    </a:extLst>
                  </a:tr>
                  <a:tr h="6816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09" t="-168519" r="-397163" b="-2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pPr algn="ctr"/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b="1" dirty="0"/>
                            <a:t>OPTIMAL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80087758"/>
                      </a:ext>
                    </a:extLst>
                  </a:tr>
                  <a:tr h="702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09" t="-258929" r="-397163" b="-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24225496"/>
                      </a:ext>
                    </a:extLst>
                  </a:tr>
                  <a:tr h="702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09" t="-365455" r="-397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     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 b="1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18693874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1921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EA0B5-8B75-9147-982F-1EF324950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Common root but different descendant for k=3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DC53EF6-147D-6643-9FDE-86F54E1543C3}"/>
              </a:ext>
            </a:extLst>
          </p:cNvPr>
          <p:cNvSpPr/>
          <p:nvPr/>
        </p:nvSpPr>
        <p:spPr>
          <a:xfrm>
            <a:off x="2993928" y="1549668"/>
            <a:ext cx="1291769" cy="64997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0918142C-49B0-6342-9F31-AF169F3B8999}"/>
              </a:ext>
            </a:extLst>
          </p:cNvPr>
          <p:cNvSpPr/>
          <p:nvPr/>
        </p:nvSpPr>
        <p:spPr>
          <a:xfrm rot="19692559">
            <a:off x="2221502" y="1981249"/>
            <a:ext cx="721724" cy="248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7025F966-7B45-4E44-AE32-9A0377191E31}"/>
              </a:ext>
            </a:extLst>
          </p:cNvPr>
          <p:cNvSpPr/>
          <p:nvPr/>
        </p:nvSpPr>
        <p:spPr>
          <a:xfrm rot="1686110">
            <a:off x="2244617" y="3029842"/>
            <a:ext cx="721724" cy="326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01A10AA-D812-B645-B1AF-8326F9CD9F6C}"/>
              </a:ext>
            </a:extLst>
          </p:cNvPr>
          <p:cNvSpPr/>
          <p:nvPr/>
        </p:nvSpPr>
        <p:spPr>
          <a:xfrm>
            <a:off x="4572000" y="1750414"/>
            <a:ext cx="721724" cy="248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FA42B066-038F-F14B-ACEE-557D71D4DE04}"/>
              </a:ext>
            </a:extLst>
          </p:cNvPr>
          <p:cNvSpPr/>
          <p:nvPr/>
        </p:nvSpPr>
        <p:spPr>
          <a:xfrm>
            <a:off x="4572000" y="3152304"/>
            <a:ext cx="721724" cy="248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EC4678-FD82-364A-BCF2-E20EF4B8383F}"/>
              </a:ext>
            </a:extLst>
          </p:cNvPr>
          <p:cNvSpPr txBox="1"/>
          <p:nvPr/>
        </p:nvSpPr>
        <p:spPr>
          <a:xfrm>
            <a:off x="698958" y="2495350"/>
            <a:ext cx="132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</a:t>
            </a:r>
            <a:r>
              <a:rPr lang="en-US" sz="2400" dirty="0" err="1"/>
              <a:t>abc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1213C4-68E3-4543-9832-6494B409FE34}"/>
              </a:ext>
            </a:extLst>
          </p:cNvPr>
          <p:cNvSpPr txBox="1"/>
          <p:nvPr/>
        </p:nvSpPr>
        <p:spPr>
          <a:xfrm>
            <a:off x="2787257" y="1643822"/>
            <a:ext cx="132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</a:t>
            </a:r>
            <a:r>
              <a:rPr lang="en-US" sz="2400" dirty="0" err="1"/>
              <a:t>abbc</a:t>
            </a:r>
            <a:endParaRPr lang="en-US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0784C24-3B18-8C4C-B045-B9D3E1D4F0C4}"/>
              </a:ext>
            </a:extLst>
          </p:cNvPr>
          <p:cNvSpPr/>
          <p:nvPr/>
        </p:nvSpPr>
        <p:spPr>
          <a:xfrm>
            <a:off x="5770832" y="1549668"/>
            <a:ext cx="2257600" cy="64997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No c before 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71BAEA-BFC3-1D4C-BFE5-C5A02B55E4DE}"/>
              </a:ext>
            </a:extLst>
          </p:cNvPr>
          <p:cNvSpPr/>
          <p:nvPr/>
        </p:nvSpPr>
        <p:spPr>
          <a:xfrm>
            <a:off x="5770832" y="2971382"/>
            <a:ext cx="2449624" cy="64997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Has c before 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BBAE6E8-DA93-834F-B8CE-26F9EAEDBBA9}"/>
              </a:ext>
            </a:extLst>
          </p:cNvPr>
          <p:cNvSpPr/>
          <p:nvPr/>
        </p:nvSpPr>
        <p:spPr>
          <a:xfrm>
            <a:off x="3003080" y="2971382"/>
            <a:ext cx="1291769" cy="64997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C78E6C-172C-744C-BC7D-8B3983870DA4}"/>
              </a:ext>
            </a:extLst>
          </p:cNvPr>
          <p:cNvSpPr txBox="1"/>
          <p:nvPr/>
        </p:nvSpPr>
        <p:spPr>
          <a:xfrm>
            <a:off x="2671955" y="3045710"/>
            <a:ext cx="1666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</a:t>
            </a:r>
            <a:r>
              <a:rPr lang="en-US" sz="2400" dirty="0" err="1"/>
              <a:t>abcabc</a:t>
            </a:r>
            <a:endParaRPr lang="en-US" sz="2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3B43D33-6167-1C4C-AA73-418267C21E98}"/>
              </a:ext>
            </a:extLst>
          </p:cNvPr>
          <p:cNvCxnSpPr/>
          <p:nvPr/>
        </p:nvCxnSpPr>
        <p:spPr>
          <a:xfrm>
            <a:off x="1363954" y="3152304"/>
            <a:ext cx="0" cy="688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DB200A6-F242-E049-B0F0-22FC33EE73CD}"/>
              </a:ext>
            </a:extLst>
          </p:cNvPr>
          <p:cNvSpPr txBox="1"/>
          <p:nvPr/>
        </p:nvSpPr>
        <p:spPr>
          <a:xfrm>
            <a:off x="698957" y="3840480"/>
            <a:ext cx="2088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the common root</a:t>
            </a:r>
          </a:p>
        </p:txBody>
      </p:sp>
    </p:spTree>
    <p:extLst>
      <p:ext uri="{BB962C8B-B14F-4D97-AF65-F5344CB8AC3E}">
        <p14:creationId xmlns:p14="http://schemas.microsoft.com/office/powerpoint/2010/main" val="361365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/>
      <p:bldP spid="10" grpId="0"/>
      <p:bldP spid="12" grpId="0" animBg="1"/>
      <p:bldP spid="13" grpId="0" animBg="1"/>
      <p:bldP spid="14" grpId="0" animBg="1"/>
      <p:bldP spid="15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8047511"/>
                  </p:ext>
                </p:extLst>
              </p:nvPr>
            </p:nvGraphicFramePr>
            <p:xfrm>
              <a:off x="103910" y="839008"/>
              <a:ext cx="8882150" cy="3230072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792225">
                      <a:extLst>
                        <a:ext uri="{9D8B030D-6E8A-4147-A177-3AD203B41FA5}">
                          <a16:colId xmlns:a16="http://schemas.microsoft.com/office/drawing/2014/main" val="2665727426"/>
                        </a:ext>
                      </a:extLst>
                    </a:gridCol>
                    <a:gridCol w="1237766">
                      <a:extLst>
                        <a:ext uri="{9D8B030D-6E8A-4147-A177-3AD203B41FA5}">
                          <a16:colId xmlns:a16="http://schemas.microsoft.com/office/drawing/2014/main" val="3718971193"/>
                        </a:ext>
                      </a:extLst>
                    </a:gridCol>
                    <a:gridCol w="2360815">
                      <a:extLst>
                        <a:ext uri="{9D8B030D-6E8A-4147-A177-3AD203B41FA5}">
                          <a16:colId xmlns:a16="http://schemas.microsoft.com/office/drawing/2014/main" val="3748064805"/>
                        </a:ext>
                      </a:extLst>
                    </a:gridCol>
                    <a:gridCol w="1886989">
                      <a:extLst>
                        <a:ext uri="{9D8B030D-6E8A-4147-A177-3AD203B41FA5}">
                          <a16:colId xmlns:a16="http://schemas.microsoft.com/office/drawing/2014/main" val="2972484344"/>
                        </a:ext>
                      </a:extLst>
                    </a:gridCol>
                    <a:gridCol w="1604355">
                      <a:extLst>
                        <a:ext uri="{9D8B030D-6E8A-4147-A177-3AD203B41FA5}">
                          <a16:colId xmlns:a16="http://schemas.microsoft.com/office/drawing/2014/main" val="828597780"/>
                        </a:ext>
                      </a:extLst>
                    </a:gridCol>
                  </a:tblGrid>
                  <a:tr h="603462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        Length of Duplications allowed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 </a:t>
                          </a:r>
                          <a:r>
                            <a:rPr lang="en-US" sz="1100" dirty="0">
                              <a:solidFill>
                                <a:srgbClr val="FF0000"/>
                              </a:solidFill>
                            </a:rPr>
                            <a:t>Uniqueness</a:t>
                          </a:r>
                          <a:r>
                            <a:rPr lang="en-US" sz="1100" baseline="0" dirty="0">
                              <a:solidFill>
                                <a:srgbClr val="FF0000"/>
                              </a:solidFill>
                            </a:rPr>
                            <a:t> of  root</a:t>
                          </a:r>
                          <a:endParaRPr 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0070C0"/>
                              </a:solidFill>
                            </a:rPr>
                            <a:t>Common Descendant implies</a:t>
                          </a:r>
                        </a:p>
                        <a:p>
                          <a:pPr algn="ctr"/>
                          <a:r>
                            <a:rPr lang="en-US" sz="1100" dirty="0">
                              <a:solidFill>
                                <a:srgbClr val="0070C0"/>
                              </a:solidFill>
                            </a:rPr>
                            <a:t>Common Root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7030A0"/>
                              </a:solidFill>
                            </a:rPr>
                            <a:t>Common</a:t>
                          </a:r>
                          <a:r>
                            <a:rPr lang="en-US" sz="1100" baseline="0" dirty="0">
                              <a:solidFill>
                                <a:srgbClr val="7030A0"/>
                              </a:solidFill>
                            </a:rPr>
                            <a:t> Root implies Common Descendant</a:t>
                          </a:r>
                          <a:endParaRPr lang="en-US" sz="11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C00000"/>
                              </a:solidFill>
                            </a:rPr>
                            <a:t>Code Construction 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31277174"/>
                      </a:ext>
                    </a:extLst>
                  </a:tr>
                  <a:tr h="5401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Exactly k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                 </a:t>
                          </a:r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dirty="0"/>
                            <a:t>OPTIMAL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702302459"/>
                      </a:ext>
                    </a:extLst>
                  </a:tr>
                  <a:tr h="681644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</a:t>
                          </a:r>
                          <a:r>
                            <a:rPr lang="en-US" sz="1800" dirty="0"/>
                            <a:t>Up</a:t>
                          </a:r>
                          <a:r>
                            <a:rPr lang="en-US" sz="1800" baseline="0" dirty="0"/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≤2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pPr algn="ctr"/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b="1" dirty="0"/>
                            <a:t>OPTIMAL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80087758"/>
                      </a:ext>
                    </a:extLst>
                  </a:tr>
                  <a:tr h="702425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  Up</a:t>
                          </a:r>
                          <a:r>
                            <a:rPr lang="en-US" sz="1800" baseline="0" dirty="0"/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</a:rPr>
                            <a:t>LB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24225496"/>
                      </a:ext>
                    </a:extLst>
                  </a:tr>
                  <a:tr h="70242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   </a:t>
                          </a:r>
                          <a:r>
                            <a:rPr lang="en-US" sz="1800" dirty="0"/>
                            <a:t>Up</a:t>
                          </a:r>
                          <a:r>
                            <a:rPr lang="en-US" sz="1800" baseline="0" dirty="0"/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endParaRPr lang="en-US" sz="18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     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 b="1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1869387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8047511"/>
                  </p:ext>
                </p:extLst>
              </p:nvPr>
            </p:nvGraphicFramePr>
            <p:xfrm>
              <a:off x="103910" y="839008"/>
              <a:ext cx="8882150" cy="3230072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792225">
                      <a:extLst>
                        <a:ext uri="{9D8B030D-6E8A-4147-A177-3AD203B41FA5}">
                          <a16:colId xmlns:a16="http://schemas.microsoft.com/office/drawing/2014/main" val="2665727426"/>
                        </a:ext>
                      </a:extLst>
                    </a:gridCol>
                    <a:gridCol w="1237766">
                      <a:extLst>
                        <a:ext uri="{9D8B030D-6E8A-4147-A177-3AD203B41FA5}">
                          <a16:colId xmlns:a16="http://schemas.microsoft.com/office/drawing/2014/main" val="3718971193"/>
                        </a:ext>
                      </a:extLst>
                    </a:gridCol>
                    <a:gridCol w="2360815">
                      <a:extLst>
                        <a:ext uri="{9D8B030D-6E8A-4147-A177-3AD203B41FA5}">
                          <a16:colId xmlns:a16="http://schemas.microsoft.com/office/drawing/2014/main" val="3748064805"/>
                        </a:ext>
                      </a:extLst>
                    </a:gridCol>
                    <a:gridCol w="1886989">
                      <a:extLst>
                        <a:ext uri="{9D8B030D-6E8A-4147-A177-3AD203B41FA5}">
                          <a16:colId xmlns:a16="http://schemas.microsoft.com/office/drawing/2014/main" val="2972484344"/>
                        </a:ext>
                      </a:extLst>
                    </a:gridCol>
                    <a:gridCol w="1604355">
                      <a:extLst>
                        <a:ext uri="{9D8B030D-6E8A-4147-A177-3AD203B41FA5}">
                          <a16:colId xmlns:a16="http://schemas.microsoft.com/office/drawing/2014/main" val="828597780"/>
                        </a:ext>
                      </a:extLst>
                    </a:gridCol>
                  </a:tblGrid>
                  <a:tr h="603462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        Length of Duplications allowed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 </a:t>
                          </a:r>
                          <a:r>
                            <a:rPr lang="en-US" sz="1100" dirty="0">
                              <a:solidFill>
                                <a:srgbClr val="FF0000"/>
                              </a:solidFill>
                            </a:rPr>
                            <a:t>Uniqueness</a:t>
                          </a:r>
                          <a:r>
                            <a:rPr lang="en-US" sz="1100" baseline="0" dirty="0">
                              <a:solidFill>
                                <a:srgbClr val="FF0000"/>
                              </a:solidFill>
                            </a:rPr>
                            <a:t> of  root</a:t>
                          </a:r>
                          <a:endParaRPr 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0070C0"/>
                              </a:solidFill>
                            </a:rPr>
                            <a:t>Common Descendant implies</a:t>
                          </a:r>
                        </a:p>
                        <a:p>
                          <a:pPr algn="ctr"/>
                          <a:r>
                            <a:rPr lang="en-US" sz="1100" dirty="0">
                              <a:solidFill>
                                <a:srgbClr val="0070C0"/>
                              </a:solidFill>
                            </a:rPr>
                            <a:t>Common Root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7030A0"/>
                              </a:solidFill>
                            </a:rPr>
                            <a:t>Common</a:t>
                          </a:r>
                          <a:r>
                            <a:rPr lang="en-US" sz="1100" baseline="0" dirty="0">
                              <a:solidFill>
                                <a:srgbClr val="7030A0"/>
                              </a:solidFill>
                            </a:rPr>
                            <a:t> Root implies Common Descendant</a:t>
                          </a:r>
                          <a:endParaRPr lang="en-US" sz="11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C00000"/>
                              </a:solidFill>
                            </a:rPr>
                            <a:t>Code Construction 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31277174"/>
                      </a:ext>
                    </a:extLst>
                  </a:tr>
                  <a:tr h="5401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Exactly k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                 </a:t>
                          </a:r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dirty="0"/>
                            <a:t>OPTIMAL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702302459"/>
                      </a:ext>
                    </a:extLst>
                  </a:tr>
                  <a:tr h="6816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09" t="-168519" r="-397163" b="-2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pPr algn="ctr"/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b="1" dirty="0"/>
                            <a:t>OPTIMAL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80087758"/>
                      </a:ext>
                    </a:extLst>
                  </a:tr>
                  <a:tr h="702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09" t="-258929" r="-397163" b="-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</a:rPr>
                            <a:t>LB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24225496"/>
                      </a:ext>
                    </a:extLst>
                  </a:tr>
                  <a:tr h="702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09" t="-365455" r="-397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     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800" b="1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18693874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667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924" y="504305"/>
            <a:ext cx="7119851" cy="38100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duplication of length more than 3 occur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2302" y="1143000"/>
            <a:ext cx="658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One word may have more than 1 root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0540" y="1580691"/>
            <a:ext cx="2169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       </a:t>
            </a:r>
            <a:r>
              <a:rPr lang="en-US" sz="2700" dirty="0"/>
              <a:t>abcbabcbc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570" y="1535338"/>
            <a:ext cx="1485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       </a:t>
            </a:r>
            <a:r>
              <a:rPr lang="en-US" sz="2700" dirty="0"/>
              <a:t>abc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5655" y="2212737"/>
            <a:ext cx="148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       </a:t>
            </a:r>
            <a:r>
              <a:rPr lang="en-US" sz="2700" dirty="0"/>
              <a:t>abcbabc</a:t>
            </a:r>
          </a:p>
        </p:txBody>
      </p:sp>
      <p:sp>
        <p:nvSpPr>
          <p:cNvPr id="8" name="Right Arrow 7"/>
          <p:cNvSpPr/>
          <p:nvPr/>
        </p:nvSpPr>
        <p:spPr>
          <a:xfrm rot="20484664">
            <a:off x="2378471" y="2424456"/>
            <a:ext cx="1429532" cy="277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TextBox 8"/>
          <p:cNvSpPr txBox="1"/>
          <p:nvPr/>
        </p:nvSpPr>
        <p:spPr>
          <a:xfrm>
            <a:off x="752302" y="3441635"/>
            <a:ext cx="6587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Different root does not imply different descendants, because there may be more than one root.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89D978C-C696-8942-8DF2-BD655DA6085B}"/>
              </a:ext>
            </a:extLst>
          </p:cNvPr>
          <p:cNvSpPr/>
          <p:nvPr/>
        </p:nvSpPr>
        <p:spPr>
          <a:xfrm rot="446450">
            <a:off x="2310409" y="1796303"/>
            <a:ext cx="1429532" cy="277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5492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8083247"/>
                  </p:ext>
                </p:extLst>
              </p:nvPr>
            </p:nvGraphicFramePr>
            <p:xfrm>
              <a:off x="103910" y="839008"/>
              <a:ext cx="8882150" cy="3230072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792225">
                      <a:extLst>
                        <a:ext uri="{9D8B030D-6E8A-4147-A177-3AD203B41FA5}">
                          <a16:colId xmlns:a16="http://schemas.microsoft.com/office/drawing/2014/main" val="2665727426"/>
                        </a:ext>
                      </a:extLst>
                    </a:gridCol>
                    <a:gridCol w="1237766">
                      <a:extLst>
                        <a:ext uri="{9D8B030D-6E8A-4147-A177-3AD203B41FA5}">
                          <a16:colId xmlns:a16="http://schemas.microsoft.com/office/drawing/2014/main" val="3718971193"/>
                        </a:ext>
                      </a:extLst>
                    </a:gridCol>
                    <a:gridCol w="2360815">
                      <a:extLst>
                        <a:ext uri="{9D8B030D-6E8A-4147-A177-3AD203B41FA5}">
                          <a16:colId xmlns:a16="http://schemas.microsoft.com/office/drawing/2014/main" val="3748064805"/>
                        </a:ext>
                      </a:extLst>
                    </a:gridCol>
                    <a:gridCol w="1886989">
                      <a:extLst>
                        <a:ext uri="{9D8B030D-6E8A-4147-A177-3AD203B41FA5}">
                          <a16:colId xmlns:a16="http://schemas.microsoft.com/office/drawing/2014/main" val="2972484344"/>
                        </a:ext>
                      </a:extLst>
                    </a:gridCol>
                    <a:gridCol w="1604355">
                      <a:extLst>
                        <a:ext uri="{9D8B030D-6E8A-4147-A177-3AD203B41FA5}">
                          <a16:colId xmlns:a16="http://schemas.microsoft.com/office/drawing/2014/main" val="828597780"/>
                        </a:ext>
                      </a:extLst>
                    </a:gridCol>
                  </a:tblGrid>
                  <a:tr h="603462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        Length of Duplications allowed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 </a:t>
                          </a:r>
                          <a:r>
                            <a:rPr lang="en-US" sz="1100" dirty="0">
                              <a:solidFill>
                                <a:srgbClr val="FF0000"/>
                              </a:solidFill>
                            </a:rPr>
                            <a:t>Uniqueness</a:t>
                          </a:r>
                          <a:r>
                            <a:rPr lang="en-US" sz="1100" baseline="0" dirty="0">
                              <a:solidFill>
                                <a:srgbClr val="FF0000"/>
                              </a:solidFill>
                            </a:rPr>
                            <a:t> of  root</a:t>
                          </a:r>
                          <a:endParaRPr 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0070C0"/>
                              </a:solidFill>
                            </a:rPr>
                            <a:t>Common Descendant implies</a:t>
                          </a:r>
                        </a:p>
                        <a:p>
                          <a:pPr algn="ctr"/>
                          <a:r>
                            <a:rPr lang="en-US" sz="1100" dirty="0">
                              <a:solidFill>
                                <a:srgbClr val="0070C0"/>
                              </a:solidFill>
                            </a:rPr>
                            <a:t>Common Root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7030A0"/>
                              </a:solidFill>
                            </a:rPr>
                            <a:t>Common</a:t>
                          </a:r>
                          <a:r>
                            <a:rPr lang="en-US" sz="1100" baseline="0" dirty="0">
                              <a:solidFill>
                                <a:srgbClr val="7030A0"/>
                              </a:solidFill>
                            </a:rPr>
                            <a:t> Root implies Common Descendant</a:t>
                          </a:r>
                          <a:endParaRPr lang="en-US" sz="11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C00000"/>
                              </a:solidFill>
                            </a:rPr>
                            <a:t>Code Construction 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31277174"/>
                      </a:ext>
                    </a:extLst>
                  </a:tr>
                  <a:tr h="5401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Exactly k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                 </a:t>
                          </a:r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dirty="0"/>
                            <a:t>OPTIMAL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702302459"/>
                      </a:ext>
                    </a:extLst>
                  </a:tr>
                  <a:tr h="681644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</a:t>
                          </a:r>
                          <a:r>
                            <a:rPr lang="en-US" sz="1800" dirty="0"/>
                            <a:t>Up</a:t>
                          </a:r>
                          <a:r>
                            <a:rPr lang="en-US" sz="1800" baseline="0" dirty="0"/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≤2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pPr algn="ctr"/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b="1" dirty="0"/>
                            <a:t>OPTIMAL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80087758"/>
                      </a:ext>
                    </a:extLst>
                  </a:tr>
                  <a:tr h="702425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  Up</a:t>
                          </a:r>
                          <a:r>
                            <a:rPr lang="en-US" sz="1800" baseline="0" dirty="0"/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NO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LB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24225496"/>
                      </a:ext>
                    </a:extLst>
                  </a:tr>
                  <a:tr h="70242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   </a:t>
                          </a:r>
                          <a:r>
                            <a:rPr lang="en-US" sz="1800" dirty="0"/>
                            <a:t>Up</a:t>
                          </a:r>
                          <a:r>
                            <a:rPr lang="en-US" sz="1800" baseline="0" dirty="0"/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 baseline="0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endParaRPr lang="en-US" sz="18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>
                              <a:solidFill>
                                <a:srgbClr val="FF0000"/>
                              </a:solidFill>
                            </a:rPr>
                            <a:t>      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</a:p>
                        <a:p>
                          <a:endParaRPr 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</a:p>
                        <a:p>
                          <a:endParaRPr 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</a:p>
                        <a:p>
                          <a:endParaRPr 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</a:rPr>
                            <a:t>NO RESULT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1869387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8083247"/>
                  </p:ext>
                </p:extLst>
              </p:nvPr>
            </p:nvGraphicFramePr>
            <p:xfrm>
              <a:off x="103910" y="839008"/>
              <a:ext cx="8882150" cy="3230072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792225">
                      <a:extLst>
                        <a:ext uri="{9D8B030D-6E8A-4147-A177-3AD203B41FA5}">
                          <a16:colId xmlns:a16="http://schemas.microsoft.com/office/drawing/2014/main" val="2665727426"/>
                        </a:ext>
                      </a:extLst>
                    </a:gridCol>
                    <a:gridCol w="1237766">
                      <a:extLst>
                        <a:ext uri="{9D8B030D-6E8A-4147-A177-3AD203B41FA5}">
                          <a16:colId xmlns:a16="http://schemas.microsoft.com/office/drawing/2014/main" val="3718971193"/>
                        </a:ext>
                      </a:extLst>
                    </a:gridCol>
                    <a:gridCol w="2360815">
                      <a:extLst>
                        <a:ext uri="{9D8B030D-6E8A-4147-A177-3AD203B41FA5}">
                          <a16:colId xmlns:a16="http://schemas.microsoft.com/office/drawing/2014/main" val="3748064805"/>
                        </a:ext>
                      </a:extLst>
                    </a:gridCol>
                    <a:gridCol w="1886989">
                      <a:extLst>
                        <a:ext uri="{9D8B030D-6E8A-4147-A177-3AD203B41FA5}">
                          <a16:colId xmlns:a16="http://schemas.microsoft.com/office/drawing/2014/main" val="2972484344"/>
                        </a:ext>
                      </a:extLst>
                    </a:gridCol>
                    <a:gridCol w="1604355">
                      <a:extLst>
                        <a:ext uri="{9D8B030D-6E8A-4147-A177-3AD203B41FA5}">
                          <a16:colId xmlns:a16="http://schemas.microsoft.com/office/drawing/2014/main" val="828597780"/>
                        </a:ext>
                      </a:extLst>
                    </a:gridCol>
                  </a:tblGrid>
                  <a:tr h="603462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        Length of Duplications allowed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 </a:t>
                          </a:r>
                          <a:r>
                            <a:rPr lang="en-US" sz="1100" dirty="0">
                              <a:solidFill>
                                <a:srgbClr val="FF0000"/>
                              </a:solidFill>
                            </a:rPr>
                            <a:t>Uniqueness</a:t>
                          </a:r>
                          <a:r>
                            <a:rPr lang="en-US" sz="1100" baseline="0" dirty="0">
                              <a:solidFill>
                                <a:srgbClr val="FF0000"/>
                              </a:solidFill>
                            </a:rPr>
                            <a:t> of  root</a:t>
                          </a:r>
                          <a:endParaRPr 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0070C0"/>
                              </a:solidFill>
                            </a:rPr>
                            <a:t>Common Descendant implies</a:t>
                          </a:r>
                        </a:p>
                        <a:p>
                          <a:pPr algn="ctr"/>
                          <a:r>
                            <a:rPr lang="en-US" sz="1100" dirty="0">
                              <a:solidFill>
                                <a:srgbClr val="0070C0"/>
                              </a:solidFill>
                            </a:rPr>
                            <a:t>Common Root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7030A0"/>
                              </a:solidFill>
                            </a:rPr>
                            <a:t>Common</a:t>
                          </a:r>
                          <a:r>
                            <a:rPr lang="en-US" sz="1100" baseline="0" dirty="0">
                              <a:solidFill>
                                <a:srgbClr val="7030A0"/>
                              </a:solidFill>
                            </a:rPr>
                            <a:t> Root implies Common Descendant</a:t>
                          </a:r>
                          <a:endParaRPr lang="en-US" sz="11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C00000"/>
                              </a:solidFill>
                            </a:rPr>
                            <a:t>Code Construction 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31277174"/>
                      </a:ext>
                    </a:extLst>
                  </a:tr>
                  <a:tr h="5401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Exactly k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                 </a:t>
                          </a:r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dirty="0"/>
                            <a:t>OPTIMAL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702302459"/>
                      </a:ext>
                    </a:extLst>
                  </a:tr>
                  <a:tr h="6816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09" t="-168519" r="-397163" b="-2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pPr algn="ctr"/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b="1" dirty="0"/>
                            <a:t>OPTIMAL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80087758"/>
                      </a:ext>
                    </a:extLst>
                  </a:tr>
                  <a:tr h="702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09" t="-258929" r="-397163" b="-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NO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LB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24225496"/>
                      </a:ext>
                    </a:extLst>
                  </a:tr>
                  <a:tr h="702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09" t="-365455" r="-397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>
                              <a:solidFill>
                                <a:srgbClr val="FF0000"/>
                              </a:solidFill>
                            </a:rPr>
                            <a:t>      </a:t>
                          </a: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</a:p>
                        <a:p>
                          <a:endParaRPr 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</a:p>
                        <a:p>
                          <a:endParaRPr 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</a:p>
                        <a:p>
                          <a:endParaRPr 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>
                              <a:solidFill>
                                <a:srgbClr val="FF0000"/>
                              </a:solidFill>
                            </a:rPr>
                            <a:t>NO RESULT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18693874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62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0252174"/>
                  </p:ext>
                </p:extLst>
              </p:nvPr>
            </p:nvGraphicFramePr>
            <p:xfrm>
              <a:off x="103910" y="839008"/>
              <a:ext cx="8882150" cy="3230072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792225">
                      <a:extLst>
                        <a:ext uri="{9D8B030D-6E8A-4147-A177-3AD203B41FA5}">
                          <a16:colId xmlns:a16="http://schemas.microsoft.com/office/drawing/2014/main" val="2665727426"/>
                        </a:ext>
                      </a:extLst>
                    </a:gridCol>
                    <a:gridCol w="1237766">
                      <a:extLst>
                        <a:ext uri="{9D8B030D-6E8A-4147-A177-3AD203B41FA5}">
                          <a16:colId xmlns:a16="http://schemas.microsoft.com/office/drawing/2014/main" val="3718971193"/>
                        </a:ext>
                      </a:extLst>
                    </a:gridCol>
                    <a:gridCol w="2360815">
                      <a:extLst>
                        <a:ext uri="{9D8B030D-6E8A-4147-A177-3AD203B41FA5}">
                          <a16:colId xmlns:a16="http://schemas.microsoft.com/office/drawing/2014/main" val="3748064805"/>
                        </a:ext>
                      </a:extLst>
                    </a:gridCol>
                    <a:gridCol w="1886989">
                      <a:extLst>
                        <a:ext uri="{9D8B030D-6E8A-4147-A177-3AD203B41FA5}">
                          <a16:colId xmlns:a16="http://schemas.microsoft.com/office/drawing/2014/main" val="2972484344"/>
                        </a:ext>
                      </a:extLst>
                    </a:gridCol>
                    <a:gridCol w="1604355">
                      <a:extLst>
                        <a:ext uri="{9D8B030D-6E8A-4147-A177-3AD203B41FA5}">
                          <a16:colId xmlns:a16="http://schemas.microsoft.com/office/drawing/2014/main" val="828597780"/>
                        </a:ext>
                      </a:extLst>
                    </a:gridCol>
                  </a:tblGrid>
                  <a:tr h="603462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        Length of Duplications allowed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 </a:t>
                          </a:r>
                          <a:r>
                            <a:rPr lang="en-US" sz="1100" dirty="0">
                              <a:solidFill>
                                <a:srgbClr val="FF0000"/>
                              </a:solidFill>
                            </a:rPr>
                            <a:t>Uniqueness</a:t>
                          </a:r>
                          <a:r>
                            <a:rPr lang="en-US" sz="1100" baseline="0" dirty="0">
                              <a:solidFill>
                                <a:srgbClr val="FF0000"/>
                              </a:solidFill>
                            </a:rPr>
                            <a:t> of  root</a:t>
                          </a:r>
                          <a:endParaRPr 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0070C0"/>
                              </a:solidFill>
                            </a:rPr>
                            <a:t>Common Descendant implies</a:t>
                          </a:r>
                        </a:p>
                        <a:p>
                          <a:pPr algn="ctr"/>
                          <a:r>
                            <a:rPr lang="en-US" sz="1100" dirty="0">
                              <a:solidFill>
                                <a:srgbClr val="0070C0"/>
                              </a:solidFill>
                            </a:rPr>
                            <a:t>Common Root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7030A0"/>
                              </a:solidFill>
                            </a:rPr>
                            <a:t>Common</a:t>
                          </a:r>
                          <a:r>
                            <a:rPr lang="en-US" sz="1100" baseline="0" dirty="0">
                              <a:solidFill>
                                <a:srgbClr val="7030A0"/>
                              </a:solidFill>
                            </a:rPr>
                            <a:t> Root implies Common Descendant</a:t>
                          </a:r>
                          <a:endParaRPr lang="en-US" sz="11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C00000"/>
                              </a:solidFill>
                            </a:rPr>
                            <a:t>Code Construction 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31277174"/>
                      </a:ext>
                    </a:extLst>
                  </a:tr>
                  <a:tr h="5401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Exactly k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                 </a:t>
                          </a:r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dirty="0"/>
                            <a:t>OPTIMAL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702302459"/>
                      </a:ext>
                    </a:extLst>
                  </a:tr>
                  <a:tr h="681644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</a:t>
                          </a:r>
                          <a:r>
                            <a:rPr lang="en-US" sz="1800" dirty="0"/>
                            <a:t>Up</a:t>
                          </a:r>
                          <a:r>
                            <a:rPr lang="en-US" sz="1800" baseline="0" dirty="0"/>
                            <a:t> to k,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≤2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pPr algn="ctr"/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b="1" dirty="0"/>
                            <a:t>OPTIMAL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80087758"/>
                      </a:ext>
                    </a:extLst>
                  </a:tr>
                  <a:tr h="702425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  Up</a:t>
                          </a:r>
                          <a:r>
                            <a:rPr lang="en-US" sz="1800" baseline="0" dirty="0"/>
                            <a:t> to k,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en-US" sz="18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</a:rPr>
                            <a:t>LB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24225496"/>
                      </a:ext>
                    </a:extLst>
                  </a:tr>
                  <a:tr h="70242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   </a:t>
                          </a:r>
                          <a:r>
                            <a:rPr lang="en-US" sz="1800" dirty="0"/>
                            <a:t>Up</a:t>
                          </a:r>
                          <a:r>
                            <a:rPr lang="en-US" sz="1800" baseline="0" dirty="0"/>
                            <a:t> to k,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en-US" sz="18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endParaRPr lang="en-US" sz="1800" dirty="0"/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      </a:t>
                          </a:r>
                          <a:r>
                            <a:rPr lang="en-US" sz="2400" dirty="0"/>
                            <a:t>NO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NO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NO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/>
                            <a:t>NO RESULT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1869387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0252174"/>
                  </p:ext>
                </p:extLst>
              </p:nvPr>
            </p:nvGraphicFramePr>
            <p:xfrm>
              <a:off x="103910" y="839008"/>
              <a:ext cx="8882150" cy="3230072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792225">
                      <a:extLst>
                        <a:ext uri="{9D8B030D-6E8A-4147-A177-3AD203B41FA5}">
                          <a16:colId xmlns:a16="http://schemas.microsoft.com/office/drawing/2014/main" val="2665727426"/>
                        </a:ext>
                      </a:extLst>
                    </a:gridCol>
                    <a:gridCol w="1237766">
                      <a:extLst>
                        <a:ext uri="{9D8B030D-6E8A-4147-A177-3AD203B41FA5}">
                          <a16:colId xmlns:a16="http://schemas.microsoft.com/office/drawing/2014/main" val="3718971193"/>
                        </a:ext>
                      </a:extLst>
                    </a:gridCol>
                    <a:gridCol w="2360815">
                      <a:extLst>
                        <a:ext uri="{9D8B030D-6E8A-4147-A177-3AD203B41FA5}">
                          <a16:colId xmlns:a16="http://schemas.microsoft.com/office/drawing/2014/main" val="3748064805"/>
                        </a:ext>
                      </a:extLst>
                    </a:gridCol>
                    <a:gridCol w="1886989">
                      <a:extLst>
                        <a:ext uri="{9D8B030D-6E8A-4147-A177-3AD203B41FA5}">
                          <a16:colId xmlns:a16="http://schemas.microsoft.com/office/drawing/2014/main" val="2972484344"/>
                        </a:ext>
                      </a:extLst>
                    </a:gridCol>
                    <a:gridCol w="1604355">
                      <a:extLst>
                        <a:ext uri="{9D8B030D-6E8A-4147-A177-3AD203B41FA5}">
                          <a16:colId xmlns:a16="http://schemas.microsoft.com/office/drawing/2014/main" val="828597780"/>
                        </a:ext>
                      </a:extLst>
                    </a:gridCol>
                  </a:tblGrid>
                  <a:tr h="603462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        Length of Duplications allowed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 </a:t>
                          </a:r>
                          <a:r>
                            <a:rPr lang="en-US" sz="1100" dirty="0">
                              <a:solidFill>
                                <a:srgbClr val="FF0000"/>
                              </a:solidFill>
                            </a:rPr>
                            <a:t>Uniqueness</a:t>
                          </a:r>
                          <a:r>
                            <a:rPr lang="en-US" sz="1100" baseline="0" dirty="0">
                              <a:solidFill>
                                <a:srgbClr val="FF0000"/>
                              </a:solidFill>
                            </a:rPr>
                            <a:t> of  root</a:t>
                          </a:r>
                          <a:endParaRPr 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0070C0"/>
                              </a:solidFill>
                            </a:rPr>
                            <a:t>Common Descendant implies</a:t>
                          </a:r>
                        </a:p>
                        <a:p>
                          <a:pPr algn="ctr"/>
                          <a:r>
                            <a:rPr lang="en-US" sz="1100" dirty="0">
                              <a:solidFill>
                                <a:srgbClr val="0070C0"/>
                              </a:solidFill>
                            </a:rPr>
                            <a:t>Common Root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7030A0"/>
                              </a:solidFill>
                            </a:rPr>
                            <a:t>Common</a:t>
                          </a:r>
                          <a:r>
                            <a:rPr lang="en-US" sz="1100" baseline="0" dirty="0">
                              <a:solidFill>
                                <a:srgbClr val="7030A0"/>
                              </a:solidFill>
                            </a:rPr>
                            <a:t> Root implies Common Descendant</a:t>
                          </a:r>
                          <a:endParaRPr lang="en-US" sz="11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C00000"/>
                              </a:solidFill>
                            </a:rPr>
                            <a:t>Code Construction 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31277174"/>
                      </a:ext>
                    </a:extLst>
                  </a:tr>
                  <a:tr h="5401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Exactly k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                 </a:t>
                          </a:r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dirty="0"/>
                            <a:t>OPTIMAL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702302459"/>
                      </a:ext>
                    </a:extLst>
                  </a:tr>
                  <a:tr h="6816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09" t="-168519" r="-397163" b="-2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pPr algn="ctr"/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b="1" dirty="0"/>
                            <a:t>OPTIMAL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80087758"/>
                      </a:ext>
                    </a:extLst>
                  </a:tr>
                  <a:tr h="702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09" t="-258929" r="-397163" b="-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</a:rPr>
                            <a:t>LB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24225496"/>
                      </a:ext>
                    </a:extLst>
                  </a:tr>
                  <a:tr h="702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09" t="-365455" r="-397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      </a:t>
                          </a:r>
                          <a:r>
                            <a:rPr lang="en-US" sz="2400" dirty="0"/>
                            <a:t>NO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NO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NO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/>
                            <a:t>NO RESULT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1869387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/>
          <p:cNvSpPr/>
          <p:nvPr/>
        </p:nvSpPr>
        <p:spPr>
          <a:xfrm>
            <a:off x="1738280" y="651780"/>
            <a:ext cx="3524175" cy="14154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i="1" dirty="0">
                <a:solidFill>
                  <a:srgbClr val="FF0000"/>
                </a:solidFill>
              </a:rPr>
              <a:t>Provide the necessary &amp; sufficient conditions for two word with common root but generate different descendants.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i="1" dirty="0">
                <a:solidFill>
                  <a:srgbClr val="0070C0"/>
                </a:solidFill>
              </a:rPr>
              <a:t>Provide a linear time algorithm to test any two random words if they are confusable or not.</a:t>
            </a:r>
          </a:p>
        </p:txBody>
      </p:sp>
      <p:sp>
        <p:nvSpPr>
          <p:cNvPr id="4" name="Right Arrow 3"/>
          <p:cNvSpPr/>
          <p:nvPr/>
        </p:nvSpPr>
        <p:spPr>
          <a:xfrm rot="13764029">
            <a:off x="5039633" y="2247310"/>
            <a:ext cx="929654" cy="55751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Rectangle 6"/>
          <p:cNvSpPr/>
          <p:nvPr/>
        </p:nvSpPr>
        <p:spPr>
          <a:xfrm>
            <a:off x="5464808" y="608110"/>
            <a:ext cx="3111413" cy="10536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i="1" dirty="0">
                <a:solidFill>
                  <a:srgbClr val="FF0000"/>
                </a:solidFill>
              </a:rPr>
              <a:t>Construct codes with larger size compare to previous result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i="1" dirty="0">
                <a:solidFill>
                  <a:srgbClr val="FF0000"/>
                </a:solidFill>
              </a:rPr>
              <a:t>Provide an algorithm to search for optimal code. </a:t>
            </a:r>
            <a:endParaRPr lang="en-US" sz="1050" i="1" dirty="0">
              <a:solidFill>
                <a:srgbClr val="0070C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5626693">
            <a:off x="7618837" y="1958335"/>
            <a:ext cx="929654" cy="55751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09796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427948"/>
                  </p:ext>
                </p:extLst>
              </p:nvPr>
            </p:nvGraphicFramePr>
            <p:xfrm>
              <a:off x="103910" y="839008"/>
              <a:ext cx="8882150" cy="3230072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792225">
                      <a:extLst>
                        <a:ext uri="{9D8B030D-6E8A-4147-A177-3AD203B41FA5}">
                          <a16:colId xmlns:a16="http://schemas.microsoft.com/office/drawing/2014/main" val="2665727426"/>
                        </a:ext>
                      </a:extLst>
                    </a:gridCol>
                    <a:gridCol w="1237766">
                      <a:extLst>
                        <a:ext uri="{9D8B030D-6E8A-4147-A177-3AD203B41FA5}">
                          <a16:colId xmlns:a16="http://schemas.microsoft.com/office/drawing/2014/main" val="3718971193"/>
                        </a:ext>
                      </a:extLst>
                    </a:gridCol>
                    <a:gridCol w="2360815">
                      <a:extLst>
                        <a:ext uri="{9D8B030D-6E8A-4147-A177-3AD203B41FA5}">
                          <a16:colId xmlns:a16="http://schemas.microsoft.com/office/drawing/2014/main" val="3748064805"/>
                        </a:ext>
                      </a:extLst>
                    </a:gridCol>
                    <a:gridCol w="1886989">
                      <a:extLst>
                        <a:ext uri="{9D8B030D-6E8A-4147-A177-3AD203B41FA5}">
                          <a16:colId xmlns:a16="http://schemas.microsoft.com/office/drawing/2014/main" val="2972484344"/>
                        </a:ext>
                      </a:extLst>
                    </a:gridCol>
                    <a:gridCol w="1604355">
                      <a:extLst>
                        <a:ext uri="{9D8B030D-6E8A-4147-A177-3AD203B41FA5}">
                          <a16:colId xmlns:a16="http://schemas.microsoft.com/office/drawing/2014/main" val="828597780"/>
                        </a:ext>
                      </a:extLst>
                    </a:gridCol>
                  </a:tblGrid>
                  <a:tr h="603462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       Length of Duplications allowed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 </a:t>
                          </a:r>
                          <a:r>
                            <a:rPr lang="en-US" sz="1100" dirty="0">
                              <a:solidFill>
                                <a:srgbClr val="FF0000"/>
                              </a:solidFill>
                            </a:rPr>
                            <a:t>Uniqueness</a:t>
                          </a:r>
                          <a:r>
                            <a:rPr lang="en-US" sz="1100" baseline="0" dirty="0">
                              <a:solidFill>
                                <a:srgbClr val="FF0000"/>
                              </a:solidFill>
                            </a:rPr>
                            <a:t> of  root</a:t>
                          </a:r>
                          <a:endParaRPr 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0070C0"/>
                              </a:solidFill>
                            </a:rPr>
                            <a:t>Common Descendant implies</a:t>
                          </a:r>
                        </a:p>
                        <a:p>
                          <a:pPr algn="ctr"/>
                          <a:r>
                            <a:rPr lang="en-US" sz="1100" dirty="0">
                              <a:solidFill>
                                <a:srgbClr val="0070C0"/>
                              </a:solidFill>
                            </a:rPr>
                            <a:t>Common Root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7030A0"/>
                              </a:solidFill>
                            </a:rPr>
                            <a:t>Common</a:t>
                          </a:r>
                          <a:r>
                            <a:rPr lang="en-US" sz="1100" baseline="0" dirty="0">
                              <a:solidFill>
                                <a:srgbClr val="7030A0"/>
                              </a:solidFill>
                            </a:rPr>
                            <a:t> Root implies Common Descendant</a:t>
                          </a:r>
                          <a:endParaRPr lang="en-US" sz="11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C00000"/>
                              </a:solidFill>
                            </a:rPr>
                            <a:t>Code Construction 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31277174"/>
                      </a:ext>
                    </a:extLst>
                  </a:tr>
                  <a:tr h="5401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Exactly k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                 </a:t>
                          </a:r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dirty="0"/>
                            <a:t>OPTIMAL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702302459"/>
                      </a:ext>
                    </a:extLst>
                  </a:tr>
                  <a:tr h="681644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</a:t>
                          </a:r>
                          <a:r>
                            <a:rPr lang="en-US" sz="1800" dirty="0"/>
                            <a:t>Up</a:t>
                          </a:r>
                          <a:r>
                            <a:rPr lang="en-US" sz="1800" baseline="0" dirty="0"/>
                            <a:t> to k,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≤2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pPr algn="ctr"/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b="1" dirty="0"/>
                            <a:t>OPTIMAL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80087758"/>
                      </a:ext>
                    </a:extLst>
                  </a:tr>
                  <a:tr h="702425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  Up</a:t>
                          </a:r>
                          <a:r>
                            <a:rPr lang="en-US" sz="1800" baseline="0" dirty="0"/>
                            <a:t> to k,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en-US" sz="18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NO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LB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24225496"/>
                      </a:ext>
                    </a:extLst>
                  </a:tr>
                  <a:tr h="70242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   </a:t>
                          </a:r>
                          <a:r>
                            <a:rPr lang="en-US" sz="1800" dirty="0"/>
                            <a:t>Up</a:t>
                          </a:r>
                          <a:r>
                            <a:rPr lang="en-US" sz="1800" baseline="0" dirty="0"/>
                            <a:t> to k,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en-US" sz="1800" b="0" i="0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endParaRPr lang="en-US" sz="1800" dirty="0"/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      </a:t>
                          </a:r>
                          <a:r>
                            <a:rPr lang="en-US" sz="2400" dirty="0"/>
                            <a:t>NO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NO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NO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/>
                            <a:t>NO RESULT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1869387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427948"/>
                  </p:ext>
                </p:extLst>
              </p:nvPr>
            </p:nvGraphicFramePr>
            <p:xfrm>
              <a:off x="103910" y="839008"/>
              <a:ext cx="8882150" cy="3230072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792225">
                      <a:extLst>
                        <a:ext uri="{9D8B030D-6E8A-4147-A177-3AD203B41FA5}">
                          <a16:colId xmlns:a16="http://schemas.microsoft.com/office/drawing/2014/main" val="2665727426"/>
                        </a:ext>
                      </a:extLst>
                    </a:gridCol>
                    <a:gridCol w="1237766">
                      <a:extLst>
                        <a:ext uri="{9D8B030D-6E8A-4147-A177-3AD203B41FA5}">
                          <a16:colId xmlns:a16="http://schemas.microsoft.com/office/drawing/2014/main" val="3718971193"/>
                        </a:ext>
                      </a:extLst>
                    </a:gridCol>
                    <a:gridCol w="2360815">
                      <a:extLst>
                        <a:ext uri="{9D8B030D-6E8A-4147-A177-3AD203B41FA5}">
                          <a16:colId xmlns:a16="http://schemas.microsoft.com/office/drawing/2014/main" val="3748064805"/>
                        </a:ext>
                      </a:extLst>
                    </a:gridCol>
                    <a:gridCol w="1886989">
                      <a:extLst>
                        <a:ext uri="{9D8B030D-6E8A-4147-A177-3AD203B41FA5}">
                          <a16:colId xmlns:a16="http://schemas.microsoft.com/office/drawing/2014/main" val="2972484344"/>
                        </a:ext>
                      </a:extLst>
                    </a:gridCol>
                    <a:gridCol w="1604355">
                      <a:extLst>
                        <a:ext uri="{9D8B030D-6E8A-4147-A177-3AD203B41FA5}">
                          <a16:colId xmlns:a16="http://schemas.microsoft.com/office/drawing/2014/main" val="828597780"/>
                        </a:ext>
                      </a:extLst>
                    </a:gridCol>
                  </a:tblGrid>
                  <a:tr h="603462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       Length of Duplications allowed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 </a:t>
                          </a:r>
                          <a:r>
                            <a:rPr lang="en-US" sz="1100" dirty="0">
                              <a:solidFill>
                                <a:srgbClr val="FF0000"/>
                              </a:solidFill>
                            </a:rPr>
                            <a:t>Uniqueness</a:t>
                          </a:r>
                          <a:r>
                            <a:rPr lang="en-US" sz="1100" baseline="0" dirty="0">
                              <a:solidFill>
                                <a:srgbClr val="FF0000"/>
                              </a:solidFill>
                            </a:rPr>
                            <a:t> of  root</a:t>
                          </a:r>
                          <a:endParaRPr lang="en-US" sz="11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0070C0"/>
                              </a:solidFill>
                            </a:rPr>
                            <a:t>Common Descendant implies</a:t>
                          </a:r>
                        </a:p>
                        <a:p>
                          <a:pPr algn="ctr"/>
                          <a:r>
                            <a:rPr lang="en-US" sz="1100" dirty="0">
                              <a:solidFill>
                                <a:srgbClr val="0070C0"/>
                              </a:solidFill>
                            </a:rPr>
                            <a:t>Common Root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7030A0"/>
                              </a:solidFill>
                            </a:rPr>
                            <a:t>Common</a:t>
                          </a:r>
                          <a:r>
                            <a:rPr lang="en-US" sz="1100" baseline="0" dirty="0">
                              <a:solidFill>
                                <a:srgbClr val="7030A0"/>
                              </a:solidFill>
                            </a:rPr>
                            <a:t> Root implies Common Descendant</a:t>
                          </a:r>
                          <a:endParaRPr lang="en-US" sz="11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solidFill>
                                <a:srgbClr val="C00000"/>
                              </a:solidFill>
                            </a:rPr>
                            <a:t>Code Construction 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31277174"/>
                      </a:ext>
                    </a:extLst>
                  </a:tr>
                  <a:tr h="5401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Exactly k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                    </a:t>
                          </a:r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YES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dirty="0"/>
                            <a:t>OPTIMAL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702302459"/>
                      </a:ext>
                    </a:extLst>
                  </a:tr>
                  <a:tr h="6816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09" t="-168519" r="-397163" b="-2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pPr algn="ctr"/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b="1" dirty="0"/>
                            <a:t>OPTIMAL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80087758"/>
                      </a:ext>
                    </a:extLst>
                  </a:tr>
                  <a:tr h="702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09" t="-258929" r="-397163" b="-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YES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NO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LB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624225496"/>
                      </a:ext>
                    </a:extLst>
                  </a:tr>
                  <a:tr h="702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09" t="-365455" r="-397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      </a:t>
                          </a:r>
                          <a:r>
                            <a:rPr lang="en-US" sz="2400" dirty="0"/>
                            <a:t>NO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NO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NO</a:t>
                          </a:r>
                        </a:p>
                        <a:p>
                          <a:endParaRPr 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/>
                            <a:t>NO RESULT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1869387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4400401" y="1960080"/>
            <a:ext cx="2997113" cy="985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1050" i="1" dirty="0">
              <a:solidFill>
                <a:srgbClr val="FF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i="1" dirty="0">
                <a:solidFill>
                  <a:srgbClr val="FF0000"/>
                </a:solidFill>
              </a:rPr>
              <a:t>Provide a method to construct code with good rate (when q is large enough)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i="1" dirty="0">
                <a:solidFill>
                  <a:srgbClr val="FF0000"/>
                </a:solidFill>
              </a:rPr>
              <a:t>Decoding has linear running time</a:t>
            </a:r>
          </a:p>
          <a:p>
            <a:endParaRPr lang="en-US" sz="1050" i="1" dirty="0">
              <a:solidFill>
                <a:srgbClr val="0070C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3764029">
            <a:off x="7371582" y="2961991"/>
            <a:ext cx="660709" cy="31420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3077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0285-4FE8-4647-AA20-67797899B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notations and 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1F09542-E52C-2547-ADFC-7B11B90E2AB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Irr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, we 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the first substring in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that has three distinct symbols.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Reg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denote the longest prefix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that repeats the pattern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main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b="0" dirty="0"/>
                  <a:t> after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main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b="0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Example : If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1 012 01 02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main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012</m:t>
                    </m:r>
                  </m:oMath>
                </a14:m>
                <a:r>
                  <a:rPr lang="en-US" dirty="0"/>
                  <a:t> 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Reg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101201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1F09542-E52C-2547-ADFC-7B11B90E2A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58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7DE52-60D4-EB46-A86C-06206C9FC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notations and 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D97848E-D290-AD4F-9E5F-A5EEECCBA9F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Reg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be written as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𝑎𝑏𝑐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012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01</m:t>
                    </m:r>
                  </m:oMath>
                </a14:m>
                <a:r>
                  <a:rPr lang="en-US" dirty="0"/>
                  <a:t>, then we define the </a:t>
                </a:r>
                <a:r>
                  <a:rPr lang="en-US" i="1" dirty="0"/>
                  <a:t>extended region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𝐸𝑥𝑡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Reg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/>
                  <a:t> to be the longest prefix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that is generated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Reg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through a sequence of tandem duplications of length at most three.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𝐸𝑥𝑡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Reg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,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last appearance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b="1" dirty="0"/>
                  <a:t>,</a:t>
                </a:r>
              </a:p>
              <a:p>
                <a:r>
                  <a:rPr lang="en-US" dirty="0"/>
                  <a:t> then we 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Pref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/>
                  <a:t> be 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D97848E-D290-AD4F-9E5F-A5EEECCBA9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r="-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92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20500" y="1202363"/>
            <a:ext cx="4286119" cy="441217"/>
            <a:chOff x="2755407" y="743206"/>
            <a:chExt cx="7848151" cy="588289"/>
          </a:xfrm>
        </p:grpSpPr>
        <p:sp>
          <p:nvSpPr>
            <p:cNvPr id="29" name="Rectangle 28"/>
            <p:cNvSpPr/>
            <p:nvPr/>
          </p:nvSpPr>
          <p:spPr>
            <a:xfrm>
              <a:off x="5576962" y="743206"/>
              <a:ext cx="5026596" cy="5882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spc="225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755407" y="743206"/>
              <a:ext cx="2821555" cy="58828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 spc="2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691" y="2292959"/>
            <a:ext cx="2508320" cy="441218"/>
            <a:chOff x="2755410" y="743205"/>
            <a:chExt cx="7848148" cy="588290"/>
          </a:xfrm>
        </p:grpSpPr>
        <p:sp>
          <p:nvSpPr>
            <p:cNvPr id="22" name="Rectangle 21"/>
            <p:cNvSpPr/>
            <p:nvPr/>
          </p:nvSpPr>
          <p:spPr>
            <a:xfrm>
              <a:off x="2755410" y="743206"/>
              <a:ext cx="7848148" cy="5882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spc="225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26308" y="743205"/>
              <a:ext cx="3084257" cy="58828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spc="2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62691" y="1662483"/>
            <a:ext cx="2508320" cy="582350"/>
            <a:chOff x="2129765" y="46948"/>
            <a:chExt cx="7848151" cy="776467"/>
          </a:xfrm>
        </p:grpSpPr>
        <p:sp>
          <p:nvSpPr>
            <p:cNvPr id="25" name="Right Brace 24"/>
            <p:cNvSpPr/>
            <p:nvPr/>
          </p:nvSpPr>
          <p:spPr>
            <a:xfrm rot="16200000">
              <a:off x="5893041" y="-3261460"/>
              <a:ext cx="321599" cy="7848151"/>
            </a:xfrm>
            <a:prstGeom prst="rightBrace">
              <a:avLst>
                <a:gd name="adj1" fmla="val 20662"/>
                <a:gd name="adj2" fmla="val 4767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401485" y="46948"/>
                  <a:ext cx="1355204" cy="553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b="1" i="1" spc="225">
                            <a:latin typeface="Cambria Math" panose="02040503050406030204" pitchFamily="18" charset="0"/>
                          </a:rPr>
                          <m:t>𝒓</m:t>
                        </m:r>
                      </m:oMath>
                    </m:oMathPara>
                  </a14:m>
                  <a:endParaRPr lang="en-US" sz="2100" b="1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1485" y="46948"/>
                  <a:ext cx="1355204" cy="55399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31169" y="1949735"/>
                <a:ext cx="2657482" cy="6518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>
                          <a:latin typeface="Cambria Math" panose="02040503050406030204" pitchFamily="18" charset="0"/>
                        </a:rPr>
                        <m:t>𝒓</m:t>
                      </m:r>
                      <m:limLow>
                        <m:limLow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⇒"/>
                              <m:vertJc m:val="bot"/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e>
                          </m:groupChr>
                        </m:e>
                        <m:li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≤3</m:t>
                          </m:r>
                        </m:lim>
                      </m:limLow>
                      <m:r>
                        <a:rPr lang="en-US" sz="27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7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169" y="1949735"/>
                <a:ext cx="2657482" cy="651845"/>
              </a:xfrm>
              <a:prstGeom prst="rect">
                <a:avLst/>
              </a:prstGeom>
              <a:blipFill>
                <a:blip r:embed="rId3"/>
                <a:stretch>
                  <a:fillRect t="-30769" b="-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62691" y="3046996"/>
                <a:ext cx="1569857" cy="37298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Reg</m:t>
                      </m:r>
                      <m:r>
                        <a:rPr lang="en-US" sz="1800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800" b="1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spc="225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91" y="3046996"/>
                <a:ext cx="1569857" cy="372981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620501" y="1896478"/>
                <a:ext cx="2161502" cy="37298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Ext</m:t>
                      </m:r>
                      <m:r>
                        <a:rPr lang="en-US" sz="1800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Reg</m:t>
                      </m:r>
                      <m:d>
                        <m:dPr>
                          <m:ctrlPr>
                            <a:rPr lang="en-US" sz="1800" b="1" i="1" spc="22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pc="22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sz="1800" b="1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1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spc="225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501" y="1896478"/>
                <a:ext cx="2161502" cy="372981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ight Brace 49"/>
          <p:cNvSpPr/>
          <p:nvPr/>
        </p:nvSpPr>
        <p:spPr>
          <a:xfrm rot="5400000">
            <a:off x="757159" y="2169290"/>
            <a:ext cx="174956" cy="1363893"/>
          </a:xfrm>
          <a:prstGeom prst="rightBrace">
            <a:avLst>
              <a:gd name="adj1" fmla="val 20662"/>
              <a:gd name="adj2" fmla="val 476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1" name="Right Brace 50"/>
          <p:cNvSpPr/>
          <p:nvPr/>
        </p:nvSpPr>
        <p:spPr>
          <a:xfrm rot="5400000">
            <a:off x="5602438" y="729614"/>
            <a:ext cx="203367" cy="2130361"/>
          </a:xfrm>
          <a:prstGeom prst="rightBrace">
            <a:avLst>
              <a:gd name="adj1" fmla="val 20662"/>
              <a:gd name="adj2" fmla="val 476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830255" y="2938714"/>
                <a:ext cx="2657482" cy="3620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500">
                          <a:latin typeface="Cambria Math" panose="02040503050406030204" pitchFamily="18" charset="0"/>
                        </a:rPr>
                        <m:t>Reg</m:t>
                      </m:r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limLow>
                        <m:limLow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⇒"/>
                              <m:vertJc m:val="bot"/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e>
                          </m:groupChr>
                        </m:e>
                        <m:lim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≤3</m:t>
                          </m:r>
                        </m:lim>
                      </m:limLow>
                      <m:r>
                        <m:rPr>
                          <m:sty m:val="p"/>
                        </m:rPr>
                        <a:rPr lang="en-US" sz="1500">
                          <a:latin typeface="Cambria Math" panose="02040503050406030204" pitchFamily="18" charset="0"/>
                        </a:rPr>
                        <m:t>Ext</m:t>
                      </m:r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500">
                              <a:latin typeface="Cambria Math" panose="02040503050406030204" pitchFamily="18" charset="0"/>
                            </a:rPr>
                            <m:t>Reg</m:t>
                          </m:r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55" y="2938714"/>
                <a:ext cx="2657482" cy="362087"/>
              </a:xfrm>
              <a:prstGeom prst="rect">
                <a:avLst/>
              </a:prstGeom>
              <a:blipFill>
                <a:blip r:embed="rId10"/>
                <a:stretch>
                  <a:fillRect t="-26667" b="-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ight Brace 30"/>
          <p:cNvSpPr/>
          <p:nvPr/>
        </p:nvSpPr>
        <p:spPr>
          <a:xfrm rot="16200000">
            <a:off x="5179121" y="195599"/>
            <a:ext cx="455764" cy="1538738"/>
          </a:xfrm>
          <a:prstGeom prst="rightBrace">
            <a:avLst>
              <a:gd name="adj1" fmla="val 20662"/>
              <a:gd name="adj2" fmla="val 476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211788" y="1209362"/>
                <a:ext cx="439530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spc="225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1500" b="1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788" y="1209362"/>
                <a:ext cx="439530" cy="4154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itle 1"/>
          <p:cNvSpPr txBox="1">
            <a:spLocks/>
          </p:cNvSpPr>
          <p:nvPr/>
        </p:nvSpPr>
        <p:spPr>
          <a:xfrm>
            <a:off x="320278" y="488449"/>
            <a:ext cx="6830926" cy="509588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50" dirty="0"/>
              <a:t>Main Idea of the Algorithm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1109EC-68BE-C34D-AE6D-DB911471F238}"/>
              </a:ext>
            </a:extLst>
          </p:cNvPr>
          <p:cNvSpPr txBox="1"/>
          <p:nvPr/>
        </p:nvSpPr>
        <p:spPr>
          <a:xfrm>
            <a:off x="94927" y="2266497"/>
            <a:ext cx="132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102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EC0703-DC42-BB49-B0DD-544699EF1E23}"/>
              </a:ext>
            </a:extLst>
          </p:cNvPr>
          <p:cNvSpPr txBox="1"/>
          <p:nvPr/>
        </p:nvSpPr>
        <p:spPr>
          <a:xfrm>
            <a:off x="-322293" y="2280973"/>
            <a:ext cx="132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07BEE9-EC3C-8340-B4B7-2FD6F47335FD}"/>
              </a:ext>
            </a:extLst>
          </p:cNvPr>
          <p:cNvSpPr txBox="1"/>
          <p:nvPr/>
        </p:nvSpPr>
        <p:spPr>
          <a:xfrm>
            <a:off x="1416851" y="2280972"/>
            <a:ext cx="132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01</a:t>
            </a: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E290E566-2F62-D54D-8980-E60C056B7658}"/>
              </a:ext>
            </a:extLst>
          </p:cNvPr>
          <p:cNvSpPr/>
          <p:nvPr/>
        </p:nvSpPr>
        <p:spPr>
          <a:xfrm rot="16200000">
            <a:off x="527363" y="1371356"/>
            <a:ext cx="749173" cy="985750"/>
          </a:xfrm>
          <a:prstGeom prst="rightBrace">
            <a:avLst>
              <a:gd name="adj1" fmla="val 20662"/>
              <a:gd name="adj2" fmla="val 476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084B55A-A745-7B4C-8784-F593174A21DB}"/>
                  </a:ext>
                </a:extLst>
              </p:cNvPr>
              <p:cNvSpPr/>
              <p:nvPr/>
            </p:nvSpPr>
            <p:spPr>
              <a:xfrm>
                <a:off x="188318" y="1057350"/>
                <a:ext cx="1569857" cy="37298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ain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spc="225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084B55A-A745-7B4C-8784-F593174A21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18" y="1057350"/>
                <a:ext cx="1569857" cy="372981"/>
              </a:xfrm>
              <a:prstGeom prst="rect">
                <a:avLst/>
              </a:prstGeom>
              <a:blipFill>
                <a:blip r:embed="rId12"/>
                <a:stretch>
                  <a:fillRect b="-121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76C710B-7ED9-764C-AB04-3F975C65EFB6}"/>
                  </a:ext>
                </a:extLst>
              </p:cNvPr>
              <p:cNvSpPr/>
              <p:nvPr/>
            </p:nvSpPr>
            <p:spPr>
              <a:xfrm>
                <a:off x="4775390" y="426674"/>
                <a:ext cx="16109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Pref</m:t>
                      </m:r>
                      <m:r>
                        <a:rPr lang="en-US" sz="1800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800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1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spc="225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76C710B-7ED9-764C-AB04-3F975C65EF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390" y="426674"/>
                <a:ext cx="1610956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EC64606-8FE3-0940-85FD-D1C6FF04B4D4}"/>
                  </a:ext>
                </a:extLst>
              </p:cNvPr>
              <p:cNvSpPr/>
              <p:nvPr/>
            </p:nvSpPr>
            <p:spPr>
              <a:xfrm>
                <a:off x="6378931" y="400809"/>
                <a:ext cx="24048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800" b="1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Pref</m:t>
                      </m:r>
                      <m:r>
                        <a:rPr lang="en-US" sz="1800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800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1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spc="225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EC64606-8FE3-0940-85FD-D1C6FF04B4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931" y="400809"/>
                <a:ext cx="2404826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ight Brace 41">
            <a:extLst>
              <a:ext uri="{FF2B5EF4-FFF2-40B4-BE49-F238E27FC236}">
                <a16:creationId xmlns:a16="http://schemas.microsoft.com/office/drawing/2014/main" id="{A7979D15-51EF-8446-B8A9-732F7B153921}"/>
              </a:ext>
            </a:extLst>
          </p:cNvPr>
          <p:cNvSpPr/>
          <p:nvPr/>
        </p:nvSpPr>
        <p:spPr>
          <a:xfrm rot="16200000">
            <a:off x="7306150" y="-416982"/>
            <a:ext cx="455764" cy="2745179"/>
          </a:xfrm>
          <a:prstGeom prst="rightBrace">
            <a:avLst>
              <a:gd name="adj1" fmla="val 20662"/>
              <a:gd name="adj2" fmla="val 476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ED1E68-8A50-394C-838F-1E2C78C2884C}"/>
              </a:ext>
            </a:extLst>
          </p:cNvPr>
          <p:cNvSpPr txBox="1"/>
          <p:nvPr/>
        </p:nvSpPr>
        <p:spPr>
          <a:xfrm>
            <a:off x="5770490" y="1170919"/>
            <a:ext cx="132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02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84F80CA-4C3A-6D49-B0BC-A322EEC59F07}"/>
              </a:ext>
            </a:extLst>
          </p:cNvPr>
          <p:cNvSpPr txBox="1"/>
          <p:nvPr/>
        </p:nvSpPr>
        <p:spPr>
          <a:xfrm>
            <a:off x="4629283" y="826882"/>
            <a:ext cx="1891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01102021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DA4D53-B68F-DF4E-9ACD-65F42D8F70DF}"/>
              </a:ext>
            </a:extLst>
          </p:cNvPr>
          <p:cNvSpPr txBox="1"/>
          <p:nvPr/>
        </p:nvSpPr>
        <p:spPr>
          <a:xfrm>
            <a:off x="6929927" y="793863"/>
            <a:ext cx="1599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0120111</a:t>
            </a:r>
          </a:p>
        </p:txBody>
      </p:sp>
    </p:spTree>
    <p:extLst>
      <p:ext uri="{BB962C8B-B14F-4D97-AF65-F5344CB8AC3E}">
        <p14:creationId xmlns:p14="http://schemas.microsoft.com/office/powerpoint/2010/main" val="341361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50" grpId="0" animBg="1"/>
      <p:bldP spid="51" grpId="0" animBg="1"/>
      <p:bldP spid="31" grpId="0" animBg="1"/>
      <p:bldP spid="32" grpId="0"/>
      <p:bldP spid="37" grpId="0"/>
      <p:bldP spid="38" grpId="0"/>
      <p:bldP spid="39" grpId="0"/>
      <p:bldP spid="40" grpId="0" animBg="1"/>
      <p:bldP spid="41" grpId="0" animBg="1"/>
      <p:bldP spid="5" grpId="0"/>
      <p:bldP spid="6" grpId="0"/>
      <p:bldP spid="42" grpId="0" animBg="1"/>
      <p:bldP spid="43" grpId="0"/>
      <p:bldP spid="44" grpId="0"/>
      <p:bldP spid="47" grpId="0"/>
      <p:bldP spid="4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DNA storage: the code that could save civilization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80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/>
              <a:t>Advantages:</a:t>
            </a:r>
            <a:endParaRPr sz="2000" dirty="0"/>
          </a:p>
          <a:p>
            <a:pPr marL="457200" lvl="0" indent="-355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dirty="0"/>
              <a:t>High storage density,</a:t>
            </a:r>
            <a:endParaRPr sz="2000" dirty="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dirty="0"/>
              <a:t>Extremely durable,</a:t>
            </a:r>
            <a:endParaRPr sz="2000" dirty="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dirty="0"/>
              <a:t>Low maintenance.</a:t>
            </a:r>
            <a:endParaRPr sz="2000" dirty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sz="2000" dirty="0"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613" y="3172063"/>
            <a:ext cx="4048125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88DA-D39C-CA44-861E-EEB82AA76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798B6-CA4C-5B43-97ED-A0F0162376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022D16-C847-3E42-A92A-22C319A79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7379"/>
            <a:ext cx="9144000" cy="28162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AD712-A505-F54C-B40F-BD7DE4FDD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280"/>
            <a:ext cx="9144000" cy="160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46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0B438-7220-894C-87EB-2FB199059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B0DFC1-DE40-0F4C-A392-1F449C47096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55879" y="3748415"/>
                <a:ext cx="8520600" cy="652454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Implies that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≤3−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𝑐𝑜𝑛𝑓𝑢𝑠𝑎𝑏𝑙𝑒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000" spc="225" dirty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B0DFC1-DE40-0F4C-A392-1F449C4709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55879" y="3748415"/>
                <a:ext cx="8520600" cy="652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CF02137-F57E-D141-B71E-FF8AE3A7B3C6}"/>
              </a:ext>
            </a:extLst>
          </p:cNvPr>
          <p:cNvGrpSpPr/>
          <p:nvPr/>
        </p:nvGrpSpPr>
        <p:grpSpPr>
          <a:xfrm>
            <a:off x="347096" y="902568"/>
            <a:ext cx="4163257" cy="441217"/>
            <a:chOff x="2755407" y="743206"/>
            <a:chExt cx="7848151" cy="5882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26D4566-C3CC-D440-ABBB-CA4146D68B8E}"/>
                </a:ext>
              </a:extLst>
            </p:cNvPr>
            <p:cNvSpPr/>
            <p:nvPr/>
          </p:nvSpPr>
          <p:spPr>
            <a:xfrm>
              <a:off x="5576962" y="743206"/>
              <a:ext cx="5026596" cy="5882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spc="225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A03456-1685-0448-B6F9-0FCED8F50D9A}"/>
                </a:ext>
              </a:extLst>
            </p:cNvPr>
            <p:cNvSpPr/>
            <p:nvPr/>
          </p:nvSpPr>
          <p:spPr>
            <a:xfrm>
              <a:off x="2755407" y="743206"/>
              <a:ext cx="2821555" cy="58828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 spc="225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ABE623C-4CE9-5A4B-81DD-8772CB464B2E}"/>
                  </a:ext>
                </a:extLst>
              </p:cNvPr>
              <p:cNvSpPr/>
              <p:nvPr/>
            </p:nvSpPr>
            <p:spPr>
              <a:xfrm>
                <a:off x="347097" y="1596683"/>
                <a:ext cx="2161502" cy="37298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Ext</m:t>
                      </m:r>
                      <m:r>
                        <a:rPr lang="en-US" sz="1800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Reg</m:t>
                      </m:r>
                      <m:d>
                        <m:dPr>
                          <m:ctrlPr>
                            <a:rPr lang="en-US" sz="1800" b="1" i="1" spc="22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pc="22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sz="1800" b="1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1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spc="225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ABE623C-4CE9-5A4B-81DD-8772CB464B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97" y="1596683"/>
                <a:ext cx="2161502" cy="372981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66C7BAA4-70CC-084E-B3E1-BCC6FD9BF624}"/>
              </a:ext>
            </a:extLst>
          </p:cNvPr>
          <p:cNvSpPr/>
          <p:nvPr/>
        </p:nvSpPr>
        <p:spPr>
          <a:xfrm rot="5400000">
            <a:off x="1329034" y="429819"/>
            <a:ext cx="203367" cy="2130361"/>
          </a:xfrm>
          <a:prstGeom prst="rightBrace">
            <a:avLst>
              <a:gd name="adj1" fmla="val 20662"/>
              <a:gd name="adj2" fmla="val 476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0245F4F9-2AF5-DF4B-8650-BE980F36A004}"/>
              </a:ext>
            </a:extLst>
          </p:cNvPr>
          <p:cNvSpPr/>
          <p:nvPr/>
        </p:nvSpPr>
        <p:spPr>
          <a:xfrm rot="16200000">
            <a:off x="905717" y="-104196"/>
            <a:ext cx="455764" cy="1538738"/>
          </a:xfrm>
          <a:prstGeom prst="rightBrace">
            <a:avLst>
              <a:gd name="adj1" fmla="val 20662"/>
              <a:gd name="adj2" fmla="val 476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7507AF4-CE42-CB47-A838-5ABF66E1588A}"/>
                  </a:ext>
                </a:extLst>
              </p:cNvPr>
              <p:cNvSpPr/>
              <p:nvPr/>
            </p:nvSpPr>
            <p:spPr>
              <a:xfrm>
                <a:off x="-61616" y="909567"/>
                <a:ext cx="439530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spc="225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1500" b="1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7507AF4-CE42-CB47-A838-5ABF66E158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616" y="909567"/>
                <a:ext cx="439530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49615B9-755B-ED4F-868F-43CF9CF0B09A}"/>
                  </a:ext>
                </a:extLst>
              </p:cNvPr>
              <p:cNvSpPr/>
              <p:nvPr/>
            </p:nvSpPr>
            <p:spPr>
              <a:xfrm>
                <a:off x="501986" y="126879"/>
                <a:ext cx="16109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Pref</m:t>
                      </m:r>
                      <m:r>
                        <a:rPr lang="en-US" sz="1800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800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1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spc="225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49615B9-755B-ED4F-868F-43CF9CF0B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86" y="126879"/>
                <a:ext cx="1610956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585535D-DB32-4444-83ED-923943ED2EEC}"/>
                  </a:ext>
                </a:extLst>
              </p:cNvPr>
              <p:cNvSpPr/>
              <p:nvPr/>
            </p:nvSpPr>
            <p:spPr>
              <a:xfrm>
                <a:off x="2105527" y="101014"/>
                <a:ext cx="24048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800" b="1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Pref</m:t>
                      </m:r>
                      <m:r>
                        <a:rPr lang="en-US" sz="1800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800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1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spc="225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585535D-DB32-4444-83ED-923943ED2E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527" y="101014"/>
                <a:ext cx="2404826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Brace 12">
            <a:extLst>
              <a:ext uri="{FF2B5EF4-FFF2-40B4-BE49-F238E27FC236}">
                <a16:creationId xmlns:a16="http://schemas.microsoft.com/office/drawing/2014/main" id="{313ACAE7-F15D-AB48-908F-A15644F5810B}"/>
              </a:ext>
            </a:extLst>
          </p:cNvPr>
          <p:cNvSpPr/>
          <p:nvPr/>
        </p:nvSpPr>
        <p:spPr>
          <a:xfrm rot="16200000">
            <a:off x="2971316" y="-655345"/>
            <a:ext cx="455764" cy="2622316"/>
          </a:xfrm>
          <a:prstGeom prst="rightBrace">
            <a:avLst>
              <a:gd name="adj1" fmla="val 20662"/>
              <a:gd name="adj2" fmla="val 476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39F4A-7B23-374F-9CC4-9168918EDDEF}"/>
              </a:ext>
            </a:extLst>
          </p:cNvPr>
          <p:cNvSpPr txBox="1"/>
          <p:nvPr/>
        </p:nvSpPr>
        <p:spPr>
          <a:xfrm>
            <a:off x="1497086" y="871124"/>
            <a:ext cx="132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ABCAD4-4DE3-494D-9F70-DD8FFA2BD7F0}"/>
              </a:ext>
            </a:extLst>
          </p:cNvPr>
          <p:cNvSpPr txBox="1"/>
          <p:nvPr/>
        </p:nvSpPr>
        <p:spPr>
          <a:xfrm>
            <a:off x="355879" y="527087"/>
            <a:ext cx="1891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01102021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8C5DFD-A32F-C14A-8F4D-E3FA3502B2F4}"/>
              </a:ext>
            </a:extLst>
          </p:cNvPr>
          <p:cNvSpPr txBox="1"/>
          <p:nvPr/>
        </p:nvSpPr>
        <p:spPr>
          <a:xfrm>
            <a:off x="2656523" y="494068"/>
            <a:ext cx="1599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0120111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1E4A87F-1C01-1541-83A4-82ED7369E536}"/>
              </a:ext>
            </a:extLst>
          </p:cNvPr>
          <p:cNvGrpSpPr/>
          <p:nvPr/>
        </p:nvGrpSpPr>
        <p:grpSpPr>
          <a:xfrm>
            <a:off x="4919066" y="801553"/>
            <a:ext cx="3761471" cy="441217"/>
            <a:chOff x="2755407" y="743206"/>
            <a:chExt cx="7848151" cy="58828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1EC9B79-8065-0A48-862C-66F40D28F91E}"/>
                </a:ext>
              </a:extLst>
            </p:cNvPr>
            <p:cNvSpPr/>
            <p:nvPr/>
          </p:nvSpPr>
          <p:spPr>
            <a:xfrm>
              <a:off x="5576962" y="743206"/>
              <a:ext cx="5026596" cy="5882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spc="225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CB0C1B7-D642-904F-A6AC-B8B0F17CBDFC}"/>
                </a:ext>
              </a:extLst>
            </p:cNvPr>
            <p:cNvSpPr/>
            <p:nvPr/>
          </p:nvSpPr>
          <p:spPr>
            <a:xfrm>
              <a:off x="2755407" y="743206"/>
              <a:ext cx="2821555" cy="58828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 spc="225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ADB1BBE-3BDF-1E43-8508-18904DE33D39}"/>
                  </a:ext>
                </a:extLst>
              </p:cNvPr>
              <p:cNvSpPr/>
              <p:nvPr/>
            </p:nvSpPr>
            <p:spPr>
              <a:xfrm>
                <a:off x="4919067" y="1495668"/>
                <a:ext cx="2161502" cy="37298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Ext</m:t>
                      </m:r>
                      <m:r>
                        <a:rPr lang="en-US" sz="1800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Reg</m:t>
                      </m:r>
                      <m:d>
                        <m:dPr>
                          <m:ctrlPr>
                            <a:rPr lang="en-US" sz="1800" b="1" i="1" spc="22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pc="22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sz="1800" b="1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1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800" b="1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spc="225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ADB1BBE-3BDF-1E43-8508-18904DE33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067" y="1495668"/>
                <a:ext cx="2161502" cy="372981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Brace 20">
            <a:extLst>
              <a:ext uri="{FF2B5EF4-FFF2-40B4-BE49-F238E27FC236}">
                <a16:creationId xmlns:a16="http://schemas.microsoft.com/office/drawing/2014/main" id="{81582425-6193-0848-8B1F-DF159E803437}"/>
              </a:ext>
            </a:extLst>
          </p:cNvPr>
          <p:cNvSpPr/>
          <p:nvPr/>
        </p:nvSpPr>
        <p:spPr>
          <a:xfrm rot="5400000">
            <a:off x="5901004" y="328804"/>
            <a:ext cx="203367" cy="2130361"/>
          </a:xfrm>
          <a:prstGeom prst="rightBrace">
            <a:avLst>
              <a:gd name="adj1" fmla="val 20662"/>
              <a:gd name="adj2" fmla="val 476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D2A5D53D-BFA5-DD42-B768-D4ABAA62D5F1}"/>
              </a:ext>
            </a:extLst>
          </p:cNvPr>
          <p:cNvSpPr/>
          <p:nvPr/>
        </p:nvSpPr>
        <p:spPr>
          <a:xfrm rot="16200000">
            <a:off x="5375910" y="-103434"/>
            <a:ext cx="455764" cy="1335184"/>
          </a:xfrm>
          <a:prstGeom prst="rightBrace">
            <a:avLst>
              <a:gd name="adj1" fmla="val 20662"/>
              <a:gd name="adj2" fmla="val 476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A5A40A1-5F06-C147-A6DB-DD37D48BAA2D}"/>
                  </a:ext>
                </a:extLst>
              </p:cNvPr>
              <p:cNvSpPr/>
              <p:nvPr/>
            </p:nvSpPr>
            <p:spPr>
              <a:xfrm>
                <a:off x="4510354" y="808552"/>
                <a:ext cx="449162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spc="225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1500" b="1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A5A40A1-5F06-C147-A6DB-DD37D48BAA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354" y="808552"/>
                <a:ext cx="449162" cy="415498"/>
              </a:xfrm>
              <a:prstGeom prst="rect">
                <a:avLst/>
              </a:prstGeom>
              <a:blipFill>
                <a:blip r:embed="rId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EF31749-DAA6-854E-B533-291A17B8FB56}"/>
                  </a:ext>
                </a:extLst>
              </p:cNvPr>
              <p:cNvSpPr/>
              <p:nvPr/>
            </p:nvSpPr>
            <p:spPr>
              <a:xfrm>
                <a:off x="5073956" y="25864"/>
                <a:ext cx="16109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Pref</m:t>
                      </m:r>
                      <m:r>
                        <a:rPr lang="en-US" sz="1800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800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1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800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spc="225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EF31749-DAA6-854E-B533-291A17B8FB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956" y="25864"/>
                <a:ext cx="1610956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8071645-1E6E-1948-8DD0-B3682ACD3E9B}"/>
                  </a:ext>
                </a:extLst>
              </p:cNvPr>
              <p:cNvSpPr/>
              <p:nvPr/>
            </p:nvSpPr>
            <p:spPr>
              <a:xfrm>
                <a:off x="6663871" y="-1"/>
                <a:ext cx="243207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800" b="1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800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1800" b="0" i="0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Pref</m:t>
                      </m:r>
                      <m:r>
                        <a:rPr lang="en-US" sz="1800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800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1" i="1" spc="22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800" i="1" spc="22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spc="225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8071645-1E6E-1948-8DD0-B3682ACD3E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871" y="-1"/>
                <a:ext cx="2432076" cy="369332"/>
              </a:xfrm>
              <a:prstGeom prst="rect">
                <a:avLst/>
              </a:prstGeom>
              <a:blipFill>
                <a:blip r:embed="rId10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Brace 25">
            <a:extLst>
              <a:ext uri="{FF2B5EF4-FFF2-40B4-BE49-F238E27FC236}">
                <a16:creationId xmlns:a16="http://schemas.microsoft.com/office/drawing/2014/main" id="{2E278690-04D4-7945-A47A-6DAF5A09793D}"/>
              </a:ext>
            </a:extLst>
          </p:cNvPr>
          <p:cNvSpPr/>
          <p:nvPr/>
        </p:nvSpPr>
        <p:spPr>
          <a:xfrm rot="16200000">
            <a:off x="7254343" y="-656595"/>
            <a:ext cx="455764" cy="2396629"/>
          </a:xfrm>
          <a:prstGeom prst="rightBrace">
            <a:avLst>
              <a:gd name="adj1" fmla="val 20662"/>
              <a:gd name="adj2" fmla="val 476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710873-8AD9-3C4E-AA42-4B99FD702577}"/>
              </a:ext>
            </a:extLst>
          </p:cNvPr>
          <p:cNvSpPr txBox="1"/>
          <p:nvPr/>
        </p:nvSpPr>
        <p:spPr>
          <a:xfrm>
            <a:off x="6069056" y="770109"/>
            <a:ext cx="132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02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25E7C9-12A5-8346-8AAE-A46BAE76789A}"/>
              </a:ext>
            </a:extLst>
          </p:cNvPr>
          <p:cNvSpPr txBox="1"/>
          <p:nvPr/>
        </p:nvSpPr>
        <p:spPr>
          <a:xfrm>
            <a:off x="4936200" y="776673"/>
            <a:ext cx="189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01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5C9880-A0E9-914F-A185-B3457EA77984}"/>
              </a:ext>
            </a:extLst>
          </p:cNvPr>
          <p:cNvSpPr txBox="1"/>
          <p:nvPr/>
        </p:nvSpPr>
        <p:spPr>
          <a:xfrm>
            <a:off x="7228493" y="393053"/>
            <a:ext cx="1599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012001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A7841691-A889-E54A-BC74-3886C95C3CDF}"/>
                  </a:ext>
                </a:extLst>
              </p:cNvPr>
              <p:cNvSpPr/>
              <p:nvPr/>
            </p:nvSpPr>
            <p:spPr>
              <a:xfrm>
                <a:off x="501986" y="3279705"/>
                <a:ext cx="36536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000" dirty="0"/>
                  <a:t> are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≤3−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𝑐𝑜𝑛𝑓𝑢𝑠𝑎𝑏𝑙𝑒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000" spc="225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A7841691-A889-E54A-BC74-3886C95C3C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86" y="3279705"/>
                <a:ext cx="3653693" cy="400110"/>
              </a:xfrm>
              <a:prstGeom prst="rect">
                <a:avLst/>
              </a:prstGeom>
              <a:blipFill>
                <a:blip r:embed="rId11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97E901FF-EFED-0D4A-843D-8EDDA754C6D2}"/>
                  </a:ext>
                </a:extLst>
              </p:cNvPr>
              <p:cNvSpPr/>
              <p:nvPr/>
            </p:nvSpPr>
            <p:spPr>
              <a:xfrm>
                <a:off x="464100" y="2811839"/>
                <a:ext cx="67692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Ext</m:t>
                    </m:r>
                    <m:d>
                      <m:dPr>
                        <m:ctrlPr>
                          <a:rPr lang="en-US" sz="2000" i="1" spc="22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Reg</m:t>
                        </m:r>
                        <m:d>
                          <m:dPr>
                            <m:ctrlPr>
                              <a:rPr lang="en-US" sz="2000" b="1" i="1" spc="225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pc="225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  <m:r>
                          <a:rPr lang="en-US" sz="2000" b="1" i="1" spc="22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pc="22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000" spc="225" dirty="0">
                    <a:solidFill>
                      <a:schemeClr val="tx1"/>
                    </a:solidFill>
                  </a:rPr>
                  <a:t> and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Ext</m:t>
                    </m:r>
                    <m:d>
                      <m:dPr>
                        <m:ctrlPr>
                          <a:rPr lang="en-US" sz="2000" i="1" spc="22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Reg</m:t>
                        </m:r>
                        <m:d>
                          <m:dPr>
                            <m:ctrlPr>
                              <a:rPr lang="en-US" sz="2000" b="1" i="1" spc="225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pc="225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  <m:r>
                          <a:rPr lang="en-US" sz="2000" b="1" i="1" spc="225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pc="22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2000" dirty="0"/>
                  <a:t> are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≤3−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𝑐𝑜𝑛𝑓𝑢𝑠𝑎𝑏𝑙𝑒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000" spc="225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97E901FF-EFED-0D4A-843D-8EDDA754C6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00" y="2811839"/>
                <a:ext cx="6769225" cy="400110"/>
              </a:xfrm>
              <a:prstGeom prst="rect">
                <a:avLst/>
              </a:prstGeom>
              <a:blipFill>
                <a:blip r:embed="rId12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82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6" grpId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 animBg="1"/>
      <p:bldP spid="27" grpId="0"/>
      <p:bldP spid="28" grpId="0"/>
      <p:bldP spid="29" grpId="0"/>
      <p:bldP spid="29" grpId="1"/>
      <p:bldP spid="83" grpId="0"/>
      <p:bldP spid="8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F69C0-B68A-624E-A35B-B4DF19E3B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51330-2B63-5E41-A41D-80C68A134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D1BCF-5E36-0942-87EE-B904EB3D8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307" y="0"/>
            <a:ext cx="57838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37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857C-2879-8142-B9F8-00BD2427E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3649A-3384-8B48-9B89-2EFD57B3E4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B4331E-5FA3-6F46-A3B8-4C968A3C2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5" y="494464"/>
            <a:ext cx="8063344" cy="407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32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3FB9A84-AA03-994D-98DC-8245DF1054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Previous Work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TD code for k=2,3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3FB9A84-AA03-994D-98DC-8245DF105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90" t="-2174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46EE081-6CD7-E844-A03B-42717AB265A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Jain </a:t>
                </a:r>
                <a:r>
                  <a:rPr lang="en-US" i="1" dirty="0"/>
                  <a:t>et al. </a:t>
                </a:r>
                <a:r>
                  <a:rPr lang="en-US" dirty="0"/>
                  <a:t>used irreducible words to construct TD codes and demonstrate that the construction is optimal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,2;3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Ir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≤2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			</a:t>
                </a:r>
              </a:p>
              <a:p>
                <a:r>
                  <a:rPr lang="en-US" b="1" dirty="0"/>
                  <a:t>Construction 1</a:t>
                </a:r>
                <a:r>
                  <a:rPr lang="en-US" dirty="0"/>
                  <a:t>	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,3;3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Ir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,3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	( lower bound )</a:t>
                </a:r>
              </a:p>
              <a:p>
                <a:r>
                  <a:rPr lang="en-US" b="1" dirty="0"/>
                  <a:t>Proposition 1</a:t>
                </a:r>
                <a:r>
                  <a:rPr lang="en-US" dirty="0"/>
                  <a:t>	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,3;3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,2;3</m:t>
                        </m:r>
                      </m:e>
                    </m:d>
                  </m:oMath>
                </a14:m>
                <a:r>
                  <a:rPr lang="en-US" dirty="0"/>
                  <a:t>.		( upper bound 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46EE081-6CD7-E844-A03B-42717AB265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r="-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2F4F12A-F207-9F42-B6EE-4D1939B55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60675"/>
            <a:ext cx="9144000" cy="225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720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F74E2-30B7-9C45-8C44-CE196E8A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F617D-F81C-4543-BE25-13CFB2702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sz="6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78664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Common mutation in DNA of living organisms 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dirty="0"/>
              <a:t>More than 50% of the genome contain repeated substrings.</a:t>
            </a:r>
            <a:endParaRPr sz="2000" dirty="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dirty="0"/>
              <a:t>Two types of common repeats:</a:t>
            </a:r>
            <a:endParaRPr sz="2000" dirty="0"/>
          </a:p>
          <a:p>
            <a:pPr lvl="1" indent="-355600"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en" sz="2000" dirty="0"/>
              <a:t>Interspersed	: </a:t>
            </a:r>
            <a:r>
              <a:rPr lang="en-SG" sz="2000" dirty="0"/>
              <a:t>inserting a copy of a segment of DNA anywhere.</a:t>
            </a:r>
          </a:p>
          <a:p>
            <a:pPr marL="558800"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sz="2000" dirty="0"/>
          </a:p>
          <a:p>
            <a:pPr marL="558800"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lvl="1" indent="-355600"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en" sz="2000" dirty="0">
                <a:solidFill>
                  <a:srgbClr val="FF0000"/>
                </a:solidFill>
              </a:rPr>
              <a:t>Tandem</a:t>
            </a:r>
            <a:r>
              <a:rPr lang="en" sz="2000" dirty="0"/>
              <a:t>	</a:t>
            </a:r>
            <a:r>
              <a:rPr lang="en" sz="2000" dirty="0">
                <a:solidFill>
                  <a:srgbClr val="FF0000"/>
                </a:solidFill>
              </a:rPr>
              <a:t>: inserting a copy of a segment of DNA adjacent to the original position.</a:t>
            </a:r>
            <a:endParaRPr sz="2000" dirty="0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A63511-82E8-E64D-B787-F9A08F3A13E2}"/>
              </a:ext>
            </a:extLst>
          </p:cNvPr>
          <p:cNvGrpSpPr/>
          <p:nvPr/>
        </p:nvGrpSpPr>
        <p:grpSpPr>
          <a:xfrm>
            <a:off x="1230729" y="2419198"/>
            <a:ext cx="4139648" cy="296400"/>
            <a:chOff x="1230729" y="2361579"/>
            <a:chExt cx="4139648" cy="296400"/>
          </a:xfrm>
        </p:grpSpPr>
        <p:sp>
          <p:nvSpPr>
            <p:cNvPr id="7" name="Shape 108">
              <a:extLst>
                <a:ext uri="{FF2B5EF4-FFF2-40B4-BE49-F238E27FC236}">
                  <a16:creationId xmlns:a16="http://schemas.microsoft.com/office/drawing/2014/main" id="{9CD47FF3-B1E3-F148-BA1D-A5BC5D2C038E}"/>
                </a:ext>
              </a:extLst>
            </p:cNvPr>
            <p:cNvSpPr/>
            <p:nvPr/>
          </p:nvSpPr>
          <p:spPr>
            <a:xfrm>
              <a:off x="2894413" y="2389629"/>
              <a:ext cx="485700" cy="24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89">
              <a:extLst>
                <a:ext uri="{FF2B5EF4-FFF2-40B4-BE49-F238E27FC236}">
                  <a16:creationId xmlns:a16="http://schemas.microsoft.com/office/drawing/2014/main" id="{1BB3A2B1-2B66-864F-BE9A-537F20DB250C}"/>
                </a:ext>
              </a:extLst>
            </p:cNvPr>
            <p:cNvSpPr/>
            <p:nvPr/>
          </p:nvSpPr>
          <p:spPr>
            <a:xfrm>
              <a:off x="3596777" y="2361579"/>
              <a:ext cx="1773600" cy="296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highlight>
                    <a:srgbClr val="FFFF00"/>
                  </a:highlight>
                </a:rPr>
                <a:t>AGT</a:t>
              </a:r>
              <a:r>
                <a:rPr lang="en" sz="1800" dirty="0"/>
                <a:t>CT</a:t>
              </a:r>
              <a:r>
                <a:rPr lang="en" sz="1800" dirty="0">
                  <a:highlight>
                    <a:srgbClr val="FFFF00"/>
                  </a:highlight>
                </a:rPr>
                <a:t>AGT</a:t>
              </a:r>
              <a:r>
                <a:rPr lang="en" sz="1800" dirty="0"/>
                <a:t>CG</a:t>
              </a:r>
              <a:endParaRPr sz="1800" dirty="0"/>
            </a:p>
          </p:txBody>
        </p:sp>
        <p:sp>
          <p:nvSpPr>
            <p:cNvPr id="10" name="Shape 89">
              <a:extLst>
                <a:ext uri="{FF2B5EF4-FFF2-40B4-BE49-F238E27FC236}">
                  <a16:creationId xmlns:a16="http://schemas.microsoft.com/office/drawing/2014/main" id="{A8B1A440-DB5B-E245-A5B8-521E274129C3}"/>
                </a:ext>
              </a:extLst>
            </p:cNvPr>
            <p:cNvSpPr/>
            <p:nvPr/>
          </p:nvSpPr>
          <p:spPr>
            <a:xfrm>
              <a:off x="1230729" y="2361579"/>
              <a:ext cx="1447020" cy="296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highlight>
                    <a:srgbClr val="FFFF00"/>
                  </a:highlight>
                </a:rPr>
                <a:t>AGT</a:t>
              </a:r>
              <a:r>
                <a:rPr lang="en" sz="1800" dirty="0"/>
                <a:t>CTCG</a:t>
              </a:r>
              <a:endParaRPr sz="18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1169736-2E5C-114F-B753-90FDDC42BDEB}"/>
              </a:ext>
            </a:extLst>
          </p:cNvPr>
          <p:cNvGrpSpPr/>
          <p:nvPr/>
        </p:nvGrpSpPr>
        <p:grpSpPr>
          <a:xfrm>
            <a:off x="1230729" y="4010371"/>
            <a:ext cx="4139648" cy="296400"/>
            <a:chOff x="1230729" y="3867083"/>
            <a:chExt cx="4139648" cy="296400"/>
          </a:xfrm>
        </p:grpSpPr>
        <p:sp>
          <p:nvSpPr>
            <p:cNvPr id="12" name="Shape 89">
              <a:extLst>
                <a:ext uri="{FF2B5EF4-FFF2-40B4-BE49-F238E27FC236}">
                  <a16:creationId xmlns:a16="http://schemas.microsoft.com/office/drawing/2014/main" id="{059C6626-C859-F747-96FF-C3B49178E2A6}"/>
                </a:ext>
              </a:extLst>
            </p:cNvPr>
            <p:cNvSpPr/>
            <p:nvPr/>
          </p:nvSpPr>
          <p:spPr>
            <a:xfrm>
              <a:off x="1230729" y="3867083"/>
              <a:ext cx="1447020" cy="296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highlight>
                    <a:srgbClr val="FFFF00"/>
                  </a:highlight>
                </a:rPr>
                <a:t>AGT</a:t>
              </a:r>
              <a:r>
                <a:rPr lang="en" sz="1800" dirty="0"/>
                <a:t>CTCG</a:t>
              </a:r>
              <a:endParaRPr sz="1800" dirty="0"/>
            </a:p>
          </p:txBody>
        </p:sp>
        <p:sp>
          <p:nvSpPr>
            <p:cNvPr id="13" name="Shape 108">
              <a:extLst>
                <a:ext uri="{FF2B5EF4-FFF2-40B4-BE49-F238E27FC236}">
                  <a16:creationId xmlns:a16="http://schemas.microsoft.com/office/drawing/2014/main" id="{B80A2A70-AE81-F74B-8DCA-DB83C83DADE8}"/>
                </a:ext>
              </a:extLst>
            </p:cNvPr>
            <p:cNvSpPr/>
            <p:nvPr/>
          </p:nvSpPr>
          <p:spPr>
            <a:xfrm>
              <a:off x="2894413" y="3895133"/>
              <a:ext cx="485700" cy="24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89">
              <a:extLst>
                <a:ext uri="{FF2B5EF4-FFF2-40B4-BE49-F238E27FC236}">
                  <a16:creationId xmlns:a16="http://schemas.microsoft.com/office/drawing/2014/main" id="{965181A8-DD9B-764D-B1C7-F0B5080B8687}"/>
                </a:ext>
              </a:extLst>
            </p:cNvPr>
            <p:cNvSpPr/>
            <p:nvPr/>
          </p:nvSpPr>
          <p:spPr>
            <a:xfrm>
              <a:off x="3596777" y="3867083"/>
              <a:ext cx="1773600" cy="296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highlight>
                    <a:srgbClr val="FFFF00"/>
                  </a:highlight>
                </a:rPr>
                <a:t>AGTAGT</a:t>
              </a:r>
              <a:r>
                <a:rPr lang="en" sz="1800" dirty="0"/>
                <a:t>CTCG</a:t>
              </a:r>
              <a:endParaRPr sz="18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69403E-720D-364E-BD59-74FB6997E15D}"/>
              </a:ext>
            </a:extLst>
          </p:cNvPr>
          <p:cNvGrpSpPr/>
          <p:nvPr/>
        </p:nvGrpSpPr>
        <p:grpSpPr>
          <a:xfrm>
            <a:off x="669850" y="3966863"/>
            <a:ext cx="7490675" cy="383416"/>
            <a:chOff x="669850" y="3966863"/>
            <a:chExt cx="7490675" cy="3834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DD6E8D46-2ACE-0C42-9038-D99D10FF123D}"/>
                    </a:ext>
                  </a:extLst>
                </p:cNvPr>
                <p:cNvSpPr/>
                <p:nvPr/>
              </p:nvSpPr>
              <p:spPr>
                <a:xfrm>
                  <a:off x="5759231" y="3966863"/>
                  <a:ext cx="2401294" cy="3834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i</a:t>
                  </a:r>
                  <a:r>
                    <a:rPr lang="en-US" b="0" dirty="0">
                      <a:solidFill>
                        <a:sysClr val="windowText" lastClr="000000"/>
                      </a:solidFill>
                    </a:rPr>
                    <a:t>s a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3−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𝑑𝑒𝑠𝑐𝑒𝑛𝑑𝑎𝑛𝑡</m:t>
                      </m:r>
                    </m:oMath>
                  </a14:m>
                  <a:r>
                    <a:rPr lang="en-US" dirty="0">
                      <a:solidFill>
                        <a:sysClr val="windowText" lastClr="000000"/>
                      </a:solidFill>
                    </a:rPr>
                    <a:t> of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DD6E8D46-2ACE-0C42-9038-D99D10FF12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9231" y="3966863"/>
                  <a:ext cx="2401294" cy="38341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9152404-6650-A642-9BC3-BC369FF4AD94}"/>
                    </a:ext>
                  </a:extLst>
                </p:cNvPr>
                <p:cNvSpPr/>
                <p:nvPr/>
              </p:nvSpPr>
              <p:spPr>
                <a:xfrm>
                  <a:off x="669850" y="4010371"/>
                  <a:ext cx="560879" cy="296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9152404-6650-A642-9BC3-BC369FF4AD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850" y="4010371"/>
                  <a:ext cx="560879" cy="2964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6778396" y="1248278"/>
            <a:ext cx="1695797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Oval 1"/>
          <p:cNvSpPr/>
          <p:nvPr/>
        </p:nvSpPr>
        <p:spPr>
          <a:xfrm>
            <a:off x="1267692" y="1300942"/>
            <a:ext cx="1009996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3975" y="387626"/>
            <a:ext cx="7132320" cy="594758"/>
          </a:xfrm>
        </p:spPr>
        <p:txBody>
          <a:bodyPr/>
          <a:lstStyle/>
          <a:p>
            <a:r>
              <a:rPr lang="en-US" dirty="0"/>
              <a:t>Decoding tandem repeats by deduplication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8185" y="1396539"/>
            <a:ext cx="132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abc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354204" y="1491590"/>
            <a:ext cx="584345" cy="248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TextBox 6"/>
          <p:cNvSpPr txBox="1"/>
          <p:nvPr/>
        </p:nvSpPr>
        <p:spPr>
          <a:xfrm>
            <a:off x="6541758" y="1383076"/>
            <a:ext cx="21690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       aaabbbccc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318086" y="1468506"/>
            <a:ext cx="584345" cy="248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TextBox 8"/>
          <p:cNvSpPr txBox="1"/>
          <p:nvPr/>
        </p:nvSpPr>
        <p:spPr>
          <a:xfrm>
            <a:off x="2894575" y="1373455"/>
            <a:ext cx="132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abcc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161433" y="1491589"/>
            <a:ext cx="584345" cy="248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TextBox 10"/>
          <p:cNvSpPr txBox="1"/>
          <p:nvPr/>
        </p:nvSpPr>
        <p:spPr>
          <a:xfrm>
            <a:off x="4818574" y="1359993"/>
            <a:ext cx="132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2163" y="1943840"/>
            <a:ext cx="172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Codeword</a:t>
            </a:r>
          </a:p>
        </p:txBody>
      </p:sp>
      <p:sp>
        <p:nvSpPr>
          <p:cNvPr id="14" name="Curved Down Arrow 13"/>
          <p:cNvSpPr/>
          <p:nvPr/>
        </p:nvSpPr>
        <p:spPr>
          <a:xfrm rot="10800000">
            <a:off x="1874518" y="2018467"/>
            <a:ext cx="5751776" cy="90879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5542" y="2984269"/>
            <a:ext cx="233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Decoded</a:t>
            </a:r>
            <a:r>
              <a:rPr lang="en-US" sz="1050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45284" y="1980845"/>
            <a:ext cx="180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Received word</a:t>
            </a:r>
          </a:p>
        </p:txBody>
      </p:sp>
    </p:spTree>
    <p:extLst>
      <p:ext uri="{BB962C8B-B14F-4D97-AF65-F5344CB8AC3E}">
        <p14:creationId xmlns:p14="http://schemas.microsoft.com/office/powerpoint/2010/main" val="6692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12" grpId="0"/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Confusability of words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Shape 106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164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457200" lvl="0" indent="-355600" rtl="0">
                  <a:spcBef>
                    <a:spcPts val="0"/>
                  </a:spcBef>
                  <a:spcAft>
                    <a:spcPts val="0"/>
                  </a:spcAft>
                  <a:buSzPts val="2000"/>
                  <a:buChar char="●"/>
                </a:pPr>
                <a:r>
                  <a:rPr lang="en-SG" sz="2000" dirty="0"/>
                  <a:t>Two words are said to be confusable under tandem duplication of length at most k or </a:t>
                </a:r>
                <a14:m>
                  <m:oMath xmlns:m="http://schemas.openxmlformats.org/officeDocument/2006/math">
                    <m:r>
                      <a:rPr lang="en-SG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𝑐𝑜𝑛𝑓𝑢𝑠𝑎𝑏𝑙𝑒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SG" sz="2000" dirty="0"/>
                  <a:t>if they can generate a common word under some sequence of tandem duplications of length at most </a:t>
                </a:r>
                <a14:m>
                  <m:oMath xmlns:m="http://schemas.openxmlformats.org/officeDocument/2006/math">
                    <m:r>
                      <a:rPr lang="en-SG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SG" sz="2000" dirty="0"/>
                  <a:t>.</a:t>
                </a:r>
              </a:p>
              <a:p>
                <a:pPr marL="0" lvl="0" indent="0" rtl="0">
                  <a:spcBef>
                    <a:spcPts val="1600"/>
                  </a:spcBef>
                  <a:spcAft>
                    <a:spcPts val="0"/>
                  </a:spcAft>
                  <a:buNone/>
                </a:pPr>
                <a:endParaRPr lang="en-SG" dirty="0"/>
              </a:p>
              <a:p>
                <a:pPr marL="0" lvl="0" indent="0" rtl="0">
                  <a:spcBef>
                    <a:spcPts val="1600"/>
                  </a:spcBef>
                  <a:spcAft>
                    <a:spcPts val="0"/>
                  </a:spcAft>
                  <a:buNone/>
                </a:pPr>
                <a:endParaRPr lang="en-SG" dirty="0"/>
              </a:p>
              <a:p>
                <a:pPr marL="0" lvl="0" indent="0" rtl="0">
                  <a:spcBef>
                    <a:spcPts val="1600"/>
                  </a:spcBef>
                  <a:spcAft>
                    <a:spcPts val="1600"/>
                  </a:spcAft>
                  <a:buNone/>
                </a:pPr>
                <a:endParaRPr sz="2000" dirty="0"/>
              </a:p>
            </p:txBody>
          </p:sp>
        </mc:Choice>
        <mc:Fallback xmlns="">
          <p:sp>
            <p:nvSpPr>
              <p:cNvPr id="106" name="Shape 10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16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47E1B4A2-D4F4-1F4B-AFC0-7C4323301A25}"/>
              </a:ext>
            </a:extLst>
          </p:cNvPr>
          <p:cNvGrpSpPr/>
          <p:nvPr/>
        </p:nvGrpSpPr>
        <p:grpSpPr>
          <a:xfrm>
            <a:off x="802400" y="2928375"/>
            <a:ext cx="7539200" cy="973175"/>
            <a:chOff x="736775" y="2423550"/>
            <a:chExt cx="7539200" cy="973175"/>
          </a:xfrm>
        </p:grpSpPr>
        <p:sp>
          <p:nvSpPr>
            <p:cNvPr id="107" name="Shape 107"/>
            <p:cNvSpPr/>
            <p:nvPr/>
          </p:nvSpPr>
          <p:spPr>
            <a:xfrm>
              <a:off x="736775" y="2423550"/>
              <a:ext cx="1773600" cy="296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u="sng" dirty="0"/>
                <a:t>AGT</a:t>
              </a:r>
              <a:r>
                <a:rPr lang="en" sz="1800" dirty="0"/>
                <a:t>CTCGG</a:t>
              </a:r>
              <a:endParaRPr sz="1800" dirty="0"/>
            </a:p>
          </p:txBody>
        </p:sp>
        <p:sp>
          <p:nvSpPr>
            <p:cNvPr id="108" name="Shape 108"/>
            <p:cNvSpPr/>
            <p:nvPr/>
          </p:nvSpPr>
          <p:spPr>
            <a:xfrm>
              <a:off x="2634700" y="2451600"/>
              <a:ext cx="485700" cy="24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3244725" y="2423550"/>
              <a:ext cx="2045400" cy="296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/>
                <a:t>AG</a:t>
              </a:r>
              <a:r>
                <a:rPr lang="en" sz="1800" u="sng" dirty="0"/>
                <a:t>T</a:t>
              </a:r>
              <a:r>
                <a:rPr lang="en" sz="1800" dirty="0"/>
                <a:t>AGTCTCGG</a:t>
              </a:r>
              <a:endParaRPr sz="1800" dirty="0"/>
            </a:p>
          </p:txBody>
        </p:sp>
        <p:sp>
          <p:nvSpPr>
            <p:cNvPr id="110" name="Shape 110"/>
            <p:cNvSpPr/>
            <p:nvPr/>
          </p:nvSpPr>
          <p:spPr>
            <a:xfrm>
              <a:off x="736775" y="3100325"/>
              <a:ext cx="1773600" cy="296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/>
                <a:t>AGTTAG</a:t>
              </a:r>
              <a:r>
                <a:rPr lang="en" sz="1800" u="sng" dirty="0"/>
                <a:t>TC</a:t>
              </a:r>
              <a:r>
                <a:rPr lang="en" sz="1800" dirty="0"/>
                <a:t>G</a:t>
              </a:r>
              <a:endParaRPr sz="1800" dirty="0"/>
            </a:p>
          </p:txBody>
        </p:sp>
        <p:sp>
          <p:nvSpPr>
            <p:cNvPr id="111" name="Shape 111"/>
            <p:cNvSpPr/>
            <p:nvPr/>
          </p:nvSpPr>
          <p:spPr>
            <a:xfrm>
              <a:off x="2634700" y="3128375"/>
              <a:ext cx="485700" cy="24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3244724" y="3100325"/>
              <a:ext cx="2014779" cy="296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/>
                <a:t>AGTTAGTCTC</a:t>
              </a:r>
              <a:r>
                <a:rPr lang="en" sz="1800" u="sng" dirty="0"/>
                <a:t>G</a:t>
              </a:r>
              <a:endParaRPr sz="1800" u="sng" dirty="0"/>
            </a:p>
          </p:txBody>
        </p:sp>
        <p:sp>
          <p:nvSpPr>
            <p:cNvPr id="113" name="Shape 113"/>
            <p:cNvSpPr/>
            <p:nvPr/>
          </p:nvSpPr>
          <p:spPr>
            <a:xfrm rot="-1445726">
              <a:off x="5439044" y="3039750"/>
              <a:ext cx="485723" cy="24024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042175" y="2712475"/>
              <a:ext cx="2233800" cy="2964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/>
                <a:t>AGTTAGTCTCGG</a:t>
              </a:r>
              <a:endParaRPr sz="1800" dirty="0"/>
            </a:p>
          </p:txBody>
        </p:sp>
        <p:sp>
          <p:nvSpPr>
            <p:cNvPr id="115" name="Shape 115"/>
            <p:cNvSpPr/>
            <p:nvPr/>
          </p:nvSpPr>
          <p:spPr>
            <a:xfrm rot="2132754">
              <a:off x="5439111" y="2542290"/>
              <a:ext cx="485590" cy="24042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B6CDBF5-0C34-2B44-9D80-83F6D0243436}"/>
                  </a:ext>
                </a:extLst>
              </p:cNvPr>
              <p:cNvSpPr/>
              <p:nvPr/>
            </p:nvSpPr>
            <p:spPr>
              <a:xfrm>
                <a:off x="1689200" y="4211988"/>
                <a:ext cx="1913971" cy="3834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≤3−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𝑐𝑜𝑛𝑓𝑢𝑠𝑎𝑏𝑙𝑒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B6CDBF5-0C34-2B44-9D80-83F6D02434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200" y="4211988"/>
                <a:ext cx="1913971" cy="3834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01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 to ask :</a:t>
            </a:r>
            <a:endParaRPr dirty="0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When are two words confusable under tandem duplications ?</a:t>
            </a:r>
            <a:endParaRPr sz="2000" dirty="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endParaRPr lang="en" sz="2000" dirty="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Included in the full version of this paper are :</a:t>
            </a:r>
            <a:endParaRPr sz="2000" dirty="0"/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/>
              <a:t>Sufficient and necessary condition for two words to be at-most-three confusable ,</a:t>
            </a:r>
            <a:endParaRPr sz="2000" dirty="0"/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/>
              <a:t>Linear time algorithm to determine the at-most-three confusability of two words,</a:t>
            </a:r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/>
              <a:t>Improved lower bounds for code construction for tandem duplications of length at most three.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1346457" y="1896810"/>
            <a:ext cx="1035670" cy="64997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Oval 23"/>
          <p:cNvSpPr/>
          <p:nvPr/>
        </p:nvSpPr>
        <p:spPr>
          <a:xfrm>
            <a:off x="6006256" y="3437061"/>
            <a:ext cx="1953039" cy="649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3" name="Oval 22"/>
          <p:cNvSpPr/>
          <p:nvPr/>
        </p:nvSpPr>
        <p:spPr>
          <a:xfrm>
            <a:off x="5615099" y="383625"/>
            <a:ext cx="2389174" cy="61215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875" y="250819"/>
            <a:ext cx="5409869" cy="509215"/>
          </a:xfrm>
        </p:spPr>
        <p:txBody>
          <a:bodyPr/>
          <a:lstStyle/>
          <a:p>
            <a:r>
              <a:rPr lang="en-US" dirty="0"/>
              <a:t>Some definitions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87836" y="1995535"/>
                <a:ext cx="103087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/>
                  <a:t>    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𝑎𝑏𝑐</m:t>
                    </m:r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836" y="1995535"/>
                <a:ext cx="103087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96355" y="2051571"/>
                <a:ext cx="194454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1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𝑎𝑏𝑐𝑏𝑎𝑏𝑐𝑏𝑐</m:t>
                      </m:r>
                    </m:oMath>
                  </m:oMathPara>
                </a14:m>
                <a:endParaRPr lang="en-US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355" y="2051571"/>
                <a:ext cx="1944549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 rot="20203851">
            <a:off x="8104960" y="292205"/>
            <a:ext cx="721724" cy="271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Right Arrow 10"/>
          <p:cNvSpPr/>
          <p:nvPr/>
        </p:nvSpPr>
        <p:spPr>
          <a:xfrm>
            <a:off x="2515451" y="2088359"/>
            <a:ext cx="609645" cy="259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Right Arrow 12"/>
          <p:cNvSpPr/>
          <p:nvPr/>
        </p:nvSpPr>
        <p:spPr>
          <a:xfrm>
            <a:off x="4565798" y="2126062"/>
            <a:ext cx="535026" cy="269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06875" y="464416"/>
                <a:ext cx="258362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/>
                  <a:t>       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𝑎𝑏𝑐𝑏𝑎𝑏𝑐𝑏𝑎𝑏𝑐𝑏𝑐</m:t>
                    </m:r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875" y="464416"/>
                <a:ext cx="2583624" cy="4154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68629" y="3558877"/>
                <a:ext cx="214035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𝑎𝑎𝑏𝑏𝑐𝑏𝑎𝑏𝑐𝑏𝑐</m:t>
                    </m:r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629" y="3558877"/>
                <a:ext cx="2140358" cy="4154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/>
          <p:cNvSpPr/>
          <p:nvPr/>
        </p:nvSpPr>
        <p:spPr>
          <a:xfrm rot="18394989">
            <a:off x="5811617" y="1437213"/>
            <a:ext cx="903670" cy="315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2" name="Right Arrow 21"/>
          <p:cNvSpPr/>
          <p:nvPr/>
        </p:nvSpPr>
        <p:spPr>
          <a:xfrm rot="781928">
            <a:off x="7908386" y="4084500"/>
            <a:ext cx="786410" cy="248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339759" y="2395621"/>
                <a:ext cx="28455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≤4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𝑑𝑒𝑠𝑐𝑒𝑛𝑑𝑎𝑛𝑡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𝑐𝑜𝑛𝑒</m:t>
                    </m:r>
                  </m:oMath>
                </a14:m>
                <a:r>
                  <a:rPr lang="en-US" sz="2000" dirty="0">
                    <a:solidFill>
                      <a:srgbClr val="00B0F0"/>
                    </a:solidFill>
                  </a:rPr>
                  <a:t>  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≤4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B0F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759" y="2395621"/>
                <a:ext cx="2845595" cy="707886"/>
              </a:xfrm>
              <a:prstGeom prst="rect">
                <a:avLst/>
              </a:prstGeom>
              <a:blipFill>
                <a:blip r:embed="rId7"/>
                <a:stretch>
                  <a:fillRect l="-222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41105" y="890675"/>
                <a:ext cx="1878496" cy="1316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≤4</m:t>
                    </m:r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𝑎𝑛𝑐𝑒𝑠𝑡𝑜𝑟</m:t>
                    </m:r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𝑐𝑜𝑛𝑒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05" y="890675"/>
                <a:ext cx="1878496" cy="1316322"/>
              </a:xfrm>
              <a:prstGeom prst="rect">
                <a:avLst/>
              </a:prstGeom>
              <a:blipFill>
                <a:blip r:embed="rId8"/>
                <a:stretch>
                  <a:fillRect l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01965" y="3854796"/>
                <a:ext cx="303310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≤4−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𝑟𝑜𝑜𝑡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≤4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 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Irr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≤4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65" y="3854796"/>
                <a:ext cx="3033106" cy="707886"/>
              </a:xfrm>
              <a:prstGeom prst="rect">
                <a:avLst/>
              </a:prstGeom>
              <a:blipFill>
                <a:blip r:embed="rId9"/>
                <a:stretch>
                  <a:fillRect l="-2092" t="-535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ight Arrow 30"/>
          <p:cNvSpPr/>
          <p:nvPr/>
        </p:nvSpPr>
        <p:spPr>
          <a:xfrm rot="19891043">
            <a:off x="3389005" y="2935903"/>
            <a:ext cx="1756371" cy="240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419470" y="905295"/>
                <a:ext cx="1781999" cy="1001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≤4−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𝑖𝑟𝑟𝑒𝑑𝑢𝑐𝑖𝑏𝑙𝑒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𝑤𝑜𝑟𝑑𝑠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Irr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≤4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470" y="905295"/>
                <a:ext cx="1781999" cy="1001428"/>
              </a:xfrm>
              <a:prstGeom prst="rect">
                <a:avLst/>
              </a:prstGeom>
              <a:blipFill>
                <a:blip r:embed="rId10"/>
                <a:stretch>
                  <a:fillRect r="-38298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>
            <a:extLst>
              <a:ext uri="{FF2B5EF4-FFF2-40B4-BE49-F238E27FC236}">
                <a16:creationId xmlns:a16="http://schemas.microsoft.com/office/drawing/2014/main" id="{B7DDC0FB-0CFE-3C4E-8473-3C0FED39021D}"/>
              </a:ext>
            </a:extLst>
          </p:cNvPr>
          <p:cNvSpPr/>
          <p:nvPr/>
        </p:nvSpPr>
        <p:spPr>
          <a:xfrm>
            <a:off x="2018518" y="3260956"/>
            <a:ext cx="1291769" cy="64997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F218B3B-012D-BA4E-A77F-D4CFC3628145}"/>
                  </a:ext>
                </a:extLst>
              </p:cNvPr>
              <p:cNvSpPr txBox="1"/>
              <p:nvPr/>
            </p:nvSpPr>
            <p:spPr>
              <a:xfrm>
                <a:off x="1691872" y="3372628"/>
                <a:ext cx="164715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/>
                  <a:t>    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𝑎𝑏𝑐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𝑏𝑎𝑏𝑐</m:t>
                    </m:r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F218B3B-012D-BA4E-A77F-D4CFC3628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872" y="3372628"/>
                <a:ext cx="1647159" cy="4154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887BD133-BD83-D349-B293-46C706AA6014}"/>
              </a:ext>
            </a:extLst>
          </p:cNvPr>
          <p:cNvSpPr/>
          <p:nvPr/>
        </p:nvSpPr>
        <p:spPr>
          <a:xfrm>
            <a:off x="3339031" y="1915533"/>
            <a:ext cx="1035670" cy="64997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42E2E6B-B394-9948-AE5B-195A4748926F}"/>
                  </a:ext>
                </a:extLst>
              </p:cNvPr>
              <p:cNvSpPr txBox="1"/>
              <p:nvPr/>
            </p:nvSpPr>
            <p:spPr>
              <a:xfrm>
                <a:off x="3042920" y="2011452"/>
                <a:ext cx="130258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/>
                  <a:t>    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𝑎𝑏𝑐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42E2E6B-B394-9948-AE5B-195A47489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920" y="2011452"/>
                <a:ext cx="1302582" cy="4154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ight Arrow 38">
            <a:extLst>
              <a:ext uri="{FF2B5EF4-FFF2-40B4-BE49-F238E27FC236}">
                <a16:creationId xmlns:a16="http://schemas.microsoft.com/office/drawing/2014/main" id="{5E9E3E3F-DAA4-BA40-9480-E40BDBF98A12}"/>
              </a:ext>
            </a:extLst>
          </p:cNvPr>
          <p:cNvSpPr/>
          <p:nvPr/>
        </p:nvSpPr>
        <p:spPr>
          <a:xfrm rot="3413882">
            <a:off x="5616794" y="2733920"/>
            <a:ext cx="903670" cy="315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9229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24" grpId="0" animBg="1"/>
      <p:bldP spid="23" grpId="0" animBg="1"/>
      <p:bldP spid="25" grpId="0"/>
      <p:bldP spid="29" grpId="0"/>
      <p:bldP spid="30" grpId="1"/>
      <p:bldP spid="34" grpId="0"/>
      <p:bldP spid="35" grpId="0" animBg="1"/>
      <p:bldP spid="35" grpId="1" animBg="1"/>
      <p:bldP spid="35" grpId="2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1228184" y="2348840"/>
            <a:ext cx="1009996" cy="685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Oval 1"/>
          <p:cNvSpPr/>
          <p:nvPr/>
        </p:nvSpPr>
        <p:spPr>
          <a:xfrm>
            <a:off x="1267692" y="1300942"/>
            <a:ext cx="1009996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3975" y="387626"/>
            <a:ext cx="7132320" cy="594758"/>
          </a:xfrm>
        </p:spPr>
        <p:txBody>
          <a:bodyPr/>
          <a:lstStyle/>
          <a:p>
            <a:r>
              <a:rPr lang="en-US" dirty="0"/>
              <a:t>Code Construction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8185" y="1396539"/>
            <a:ext cx="132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abc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354204" y="1491590"/>
            <a:ext cx="584345" cy="248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ight Arrow 7"/>
          <p:cNvSpPr/>
          <p:nvPr/>
        </p:nvSpPr>
        <p:spPr>
          <a:xfrm>
            <a:off x="4318086" y="1468506"/>
            <a:ext cx="584345" cy="248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TextBox 8"/>
          <p:cNvSpPr txBox="1"/>
          <p:nvPr/>
        </p:nvSpPr>
        <p:spPr>
          <a:xfrm>
            <a:off x="2894575" y="1373455"/>
            <a:ext cx="132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abcc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18574" y="1359993"/>
            <a:ext cx="132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2163" y="1943840"/>
            <a:ext cx="172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Codeword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4211" y="2472450"/>
            <a:ext cx="132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bac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2354204" y="2567501"/>
            <a:ext cx="584345" cy="24847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0" name="Right Arrow 19"/>
          <p:cNvSpPr/>
          <p:nvPr/>
        </p:nvSpPr>
        <p:spPr>
          <a:xfrm>
            <a:off x="4318086" y="2567500"/>
            <a:ext cx="584345" cy="24847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2" name="TextBox 21"/>
          <p:cNvSpPr txBox="1"/>
          <p:nvPr/>
        </p:nvSpPr>
        <p:spPr>
          <a:xfrm>
            <a:off x="2927825" y="2450805"/>
            <a:ext cx="132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babac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51824" y="2355754"/>
            <a:ext cx="132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67030" y="1943840"/>
            <a:ext cx="377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NO COMMON DESCENDANT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28184" y="3643411"/>
                <a:ext cx="68480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rgbClr val="FF0000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3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sz="3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code</m:t>
                    </m:r>
                    <m:r>
                      <a:rPr lang="en-US" sz="3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Sup>
                      <m:sSubSupPr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∅.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84" y="3643411"/>
                <a:ext cx="6848060" cy="1015663"/>
              </a:xfrm>
              <a:prstGeom prst="rect">
                <a:avLst/>
              </a:prstGeom>
              <a:blipFill>
                <a:blip r:embed="rId2"/>
                <a:stretch>
                  <a:fillRect l="-2037" t="-6173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90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5346</TotalTime>
  <Words>1627</Words>
  <Application>Microsoft Macintosh PowerPoint</Application>
  <PresentationFormat>On-screen Show (16:9)</PresentationFormat>
  <Paragraphs>368</Paragraphs>
  <Slides>35</Slides>
  <Notes>10</Notes>
  <HiddenSlides>12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Apple Chancery</vt:lpstr>
      <vt:lpstr>Arial</vt:lpstr>
      <vt:lpstr>Cambria Math</vt:lpstr>
      <vt:lpstr>Simple Light</vt:lpstr>
      <vt:lpstr>Codes for Correcting Tandem Repeats</vt:lpstr>
      <vt:lpstr>DNA storage: the code that could save civilization </vt:lpstr>
      <vt:lpstr>DNA storage: the code that could save civilization </vt:lpstr>
      <vt:lpstr>Common mutation in DNA of living organisms  </vt:lpstr>
      <vt:lpstr>Decoding tandem repeats by deduplication</vt:lpstr>
      <vt:lpstr>Confusability of words</vt:lpstr>
      <vt:lpstr>Questions to ask :</vt:lpstr>
      <vt:lpstr>Some definitions </vt:lpstr>
      <vt:lpstr>Code Construction</vt:lpstr>
      <vt:lpstr>PowerPoint Presentation</vt:lpstr>
      <vt:lpstr>Tandem duplication of length exactly k</vt:lpstr>
      <vt:lpstr>Finding k-root of a word x</vt:lpstr>
      <vt:lpstr>PowerPoint Presentation</vt:lpstr>
      <vt:lpstr>Common root implies common descendant</vt:lpstr>
      <vt:lpstr>PowerPoint Presentation</vt:lpstr>
      <vt:lpstr>Uniqueness of root for TD of length ≤k, where k≤3</vt:lpstr>
      <vt:lpstr>Common root implies common descendant for TD of length ≤k, where k≤2  </vt:lpstr>
      <vt:lpstr>PowerPoint Presentation</vt:lpstr>
      <vt:lpstr>PowerPoint Presentation</vt:lpstr>
      <vt:lpstr>PowerPoint Presentation</vt:lpstr>
      <vt:lpstr>Common root but different descendant for k=3</vt:lpstr>
      <vt:lpstr>PowerPoint Presentation</vt:lpstr>
      <vt:lpstr>When duplication of length more than 3 occur</vt:lpstr>
      <vt:lpstr>PowerPoint Presentation</vt:lpstr>
      <vt:lpstr>PowerPoint Presentation</vt:lpstr>
      <vt:lpstr>PowerPoint Presentation</vt:lpstr>
      <vt:lpstr>More notations and terminology</vt:lpstr>
      <vt:lpstr>More notations and terminology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Previous Work on (n, ≤k;q)- TD code for k=2,3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Codes for Correcting Tandem Repeats</dc:title>
  <cp:lastModifiedBy>#JOHAN CHRISNATA#</cp:lastModifiedBy>
  <cp:revision>112</cp:revision>
  <dcterms:modified xsi:type="dcterms:W3CDTF">2018-03-13T20:48:17Z</dcterms:modified>
</cp:coreProperties>
</file>